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76" r:id="rId2"/>
    <p:sldId id="277" r:id="rId3"/>
    <p:sldId id="278" r:id="rId4"/>
    <p:sldId id="288" r:id="rId5"/>
    <p:sldId id="289" r:id="rId6"/>
    <p:sldId id="290" r:id="rId7"/>
    <p:sldId id="291" r:id="rId8"/>
    <p:sldId id="292" r:id="rId9"/>
    <p:sldId id="293" r:id="rId10"/>
    <p:sldId id="294" r:id="rId11"/>
    <p:sldId id="295" r:id="rId12"/>
    <p:sldId id="296" r:id="rId13"/>
    <p:sldId id="297" r:id="rId14"/>
    <p:sldId id="298" r:id="rId15"/>
    <p:sldId id="299" r:id="rId16"/>
    <p:sldId id="300" r:id="rId17"/>
    <p:sldId id="301" r:id="rId18"/>
    <p:sldId id="282" r:id="rId19"/>
    <p:sldId id="302" r:id="rId20"/>
    <p:sldId id="303" r:id="rId21"/>
    <p:sldId id="285" r:id="rId22"/>
    <p:sldId id="304" r:id="rId23"/>
    <p:sldId id="280" r:id="rId24"/>
    <p:sldId id="28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6102" autoAdjust="0"/>
    <p:restoredTop sz="94660"/>
  </p:normalViewPr>
  <p:slideViewPr>
    <p:cSldViewPr snapToGrid="0">
      <p:cViewPr varScale="1">
        <p:scale>
          <a:sx n="70" d="100"/>
          <a:sy n="70" d="100"/>
        </p:scale>
        <p:origin x="72" y="31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DCDA7F-5BE0-4AD2-A89A-E7628C33202A}" type="datetimeFigureOut">
              <a:rPr lang="en-US" smtClean="0"/>
              <a:t>9/30/2024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F0F6CA-72B5-44EB-938D-5DB8C0234D28}" type="slidenum">
              <a:rPr lang="en-US" smtClean="0"/>
              <a:t>‹#›</a:t>
            </a:fld>
            <a:endParaRPr lang="en-US"/>
          </a:p>
        </p:txBody>
      </p:sp>
    </p:spTree>
    <p:extLst>
      <p:ext uri="{BB962C8B-B14F-4D97-AF65-F5344CB8AC3E}">
        <p14:creationId xmlns:p14="http://schemas.microsoft.com/office/powerpoint/2010/main" val="1412803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40032" r="38834"/>
          <a:stretch/>
        </p:blipFill>
        <p:spPr>
          <a:xfrm>
            <a:off x="0" y="18105"/>
            <a:ext cx="2209800" cy="6860044"/>
          </a:xfrm>
          <a:prstGeom prst="rect">
            <a:avLst/>
          </a:prstGeom>
          <a:effectLst>
            <a:outerShdw blurRad="50800" dist="50800" algn="l" rotWithShape="0">
              <a:srgbClr val="002060">
                <a:alpha val="40000"/>
              </a:srgbClr>
            </a:outerShdw>
          </a:effectLst>
        </p:spPr>
      </p:pic>
      <p:sp>
        <p:nvSpPr>
          <p:cNvPr id="15" name="Half Frame 14"/>
          <p:cNvSpPr/>
          <p:nvPr userDrawn="1"/>
        </p:nvSpPr>
        <p:spPr>
          <a:xfrm rot="10800000">
            <a:off x="0" y="18105"/>
            <a:ext cx="12192000" cy="6858000"/>
          </a:xfrm>
          <a:prstGeom prst="halfFrame">
            <a:avLst>
              <a:gd name="adj1" fmla="val 1196"/>
              <a:gd name="adj2" fmla="val 1196"/>
            </a:avLst>
          </a:prstGeom>
          <a:gradFill>
            <a:gsLst>
              <a:gs pos="100000">
                <a:schemeClr val="bg1">
                  <a:alpha val="0"/>
                </a:schemeClr>
              </a:gs>
              <a:gs pos="2000">
                <a:srgbClr val="00005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prstClr val="black"/>
              </a:solidFill>
            </a:endParaRPr>
          </a:p>
        </p:txBody>
      </p:sp>
      <p:sp>
        <p:nvSpPr>
          <p:cNvPr id="16" name="Half Frame 15"/>
          <p:cNvSpPr/>
          <p:nvPr userDrawn="1"/>
        </p:nvSpPr>
        <p:spPr>
          <a:xfrm>
            <a:off x="0" y="11"/>
            <a:ext cx="12192000" cy="6721475"/>
          </a:xfrm>
          <a:prstGeom prst="halfFrame">
            <a:avLst>
              <a:gd name="adj1" fmla="val 1173"/>
              <a:gd name="adj2" fmla="val 1318"/>
            </a:avLst>
          </a:prstGeom>
          <a:gradFill>
            <a:gsLst>
              <a:gs pos="100000">
                <a:schemeClr val="bg1">
                  <a:alpha val="0"/>
                </a:schemeClr>
              </a:gs>
              <a:gs pos="2000">
                <a:srgbClr val="00005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prstClr val="black"/>
              </a:solidFill>
            </a:endParaRPr>
          </a:p>
        </p:txBody>
      </p:sp>
      <p:sp>
        <p:nvSpPr>
          <p:cNvPr id="17" name="Round Same Side Corner Rectangle 16"/>
          <p:cNvSpPr/>
          <p:nvPr userDrawn="1"/>
        </p:nvSpPr>
        <p:spPr>
          <a:xfrm>
            <a:off x="3733800" y="11"/>
            <a:ext cx="4724400" cy="161925"/>
          </a:xfrm>
          <a:prstGeom prst="round2SameRect">
            <a:avLst>
              <a:gd name="adj1" fmla="val 16667"/>
              <a:gd name="adj2" fmla="val 50000"/>
            </a:avLst>
          </a:prstGeom>
          <a:solidFill>
            <a:srgbClr val="00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prstClr val="black"/>
              </a:solidFill>
            </a:endParaRPr>
          </a:p>
        </p:txBody>
      </p:sp>
      <p:sp>
        <p:nvSpPr>
          <p:cNvPr id="18" name="Round Same Side Corner Rectangle 17"/>
          <p:cNvSpPr/>
          <p:nvPr userDrawn="1"/>
        </p:nvSpPr>
        <p:spPr>
          <a:xfrm flipV="1">
            <a:off x="3733800" y="6682429"/>
            <a:ext cx="4724400" cy="161925"/>
          </a:xfrm>
          <a:prstGeom prst="round2SameRect">
            <a:avLst>
              <a:gd name="adj1" fmla="val 16667"/>
              <a:gd name="adj2" fmla="val 50000"/>
            </a:avLst>
          </a:prstGeom>
          <a:solidFill>
            <a:srgbClr val="00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prstClr val="black"/>
              </a:solidFill>
            </a:endParaRPr>
          </a:p>
        </p:txBody>
      </p:sp>
      <p:sp>
        <p:nvSpPr>
          <p:cNvPr id="19" name="TextBox 18"/>
          <p:cNvSpPr txBox="1"/>
          <p:nvPr userDrawn="1"/>
        </p:nvSpPr>
        <p:spPr>
          <a:xfrm>
            <a:off x="2539136" y="6703979"/>
            <a:ext cx="7113728" cy="166065"/>
          </a:xfrm>
          <a:prstGeom prst="rect">
            <a:avLst/>
          </a:prstGeom>
          <a:noFill/>
        </p:spPr>
        <p:txBody>
          <a:bodyPr wrap="square" lIns="0" tIns="0" rIns="0" bIns="0" rtlCol="0">
            <a:noAutofit/>
          </a:bodyPr>
          <a:lstStyle/>
          <a:p>
            <a:pPr algn="ctr"/>
            <a:r>
              <a:rPr lang="en-US" sz="800" b="1" kern="1500" spc="338" dirty="0">
                <a:solidFill>
                  <a:srgbClr val="FFFF00"/>
                </a:solidFill>
                <a:latin typeface="Arial" panose="020B0604020202020204" pitchFamily="34" charset="0"/>
                <a:cs typeface="Arial" panose="020B0604020202020204" pitchFamily="34" charset="0"/>
              </a:rPr>
              <a:t>NAVSEA WARFARE CENTERS</a:t>
            </a:r>
          </a:p>
        </p:txBody>
      </p:sp>
      <p:sp>
        <p:nvSpPr>
          <p:cNvPr id="20" name="TextBox 19"/>
          <p:cNvSpPr txBox="1"/>
          <p:nvPr userDrawn="1"/>
        </p:nvSpPr>
        <p:spPr>
          <a:xfrm>
            <a:off x="2558880" y="17044"/>
            <a:ext cx="7113728" cy="166065"/>
          </a:xfrm>
          <a:prstGeom prst="rect">
            <a:avLst/>
          </a:prstGeom>
          <a:noFill/>
        </p:spPr>
        <p:txBody>
          <a:bodyPr wrap="square" lIns="0" tIns="0" rIns="0" bIns="0" rtlCol="0">
            <a:noAutofit/>
          </a:bodyPr>
          <a:lstStyle/>
          <a:p>
            <a:pPr algn="ctr"/>
            <a:r>
              <a:rPr lang="en-US" sz="800" b="1" kern="1500" spc="338" dirty="0">
                <a:solidFill>
                  <a:srgbClr val="FFFF00"/>
                </a:solidFill>
                <a:latin typeface="Arial" panose="020B0604020202020204" pitchFamily="34" charset="0"/>
                <a:cs typeface="Arial" panose="020B0604020202020204" pitchFamily="34" charset="0"/>
              </a:rPr>
              <a:t>NAVSEA WARFARE CENTERS</a:t>
            </a:r>
          </a:p>
        </p:txBody>
      </p:sp>
      <p:pic>
        <p:nvPicPr>
          <p:cNvPr id="21" name="Picture 3" descr="S:\PRTH\03\MAIN PAO Files\GRAPHICS\LOGOS\PHD Official LOGO DEC09\PHD_LOGO 18x9_official.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01992" y="760393"/>
            <a:ext cx="2749182" cy="125346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2" name="Straight Connector 21"/>
          <p:cNvCxnSpPr/>
          <p:nvPr userDrawn="1"/>
        </p:nvCxnSpPr>
        <p:spPr>
          <a:xfrm>
            <a:off x="2569654" y="3871293"/>
            <a:ext cx="9262492" cy="0"/>
          </a:xfrm>
          <a:prstGeom prst="line">
            <a:avLst/>
          </a:prstGeom>
          <a:ln w="25400">
            <a:gradFill>
              <a:gsLst>
                <a:gs pos="0">
                  <a:schemeClr val="accent1">
                    <a:lumMod val="5000"/>
                    <a:lumOff val="95000"/>
                    <a:alpha val="0"/>
                  </a:schemeClr>
                </a:gs>
                <a:gs pos="50000">
                  <a:srgbClr val="000058"/>
                </a:gs>
                <a:gs pos="25000">
                  <a:srgbClr val="6C6DA0"/>
                </a:gs>
                <a:gs pos="76000">
                  <a:srgbClr val="6971A4"/>
                </a:gs>
                <a:gs pos="100000">
                  <a:schemeClr val="accent1">
                    <a:lumMod val="30000"/>
                    <a:lumOff val="70000"/>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3" name="Rectangle 22"/>
          <p:cNvSpPr/>
          <p:nvPr userDrawn="1"/>
        </p:nvSpPr>
        <p:spPr>
          <a:xfrm>
            <a:off x="5763986" y="3362277"/>
            <a:ext cx="2873828" cy="593165"/>
          </a:xfrm>
          <a:prstGeom prst="rect">
            <a:avLst/>
          </a:prstGeom>
        </p:spPr>
        <p:txBody>
          <a:bodyPr wrap="square" lIns="51369" tIns="0" rIns="51369" bIns="0">
            <a:noAutofit/>
          </a:bodyPr>
          <a:lstStyle/>
          <a:p>
            <a:pPr algn="ctr" eaLnBrk="0" hangingPunct="0">
              <a:lnSpc>
                <a:spcPct val="100000"/>
              </a:lnSpc>
              <a:spcBef>
                <a:spcPts val="0"/>
              </a:spcBef>
              <a:spcAft>
                <a:spcPts val="300"/>
              </a:spcAft>
              <a:buClr>
                <a:prstClr val="black"/>
              </a:buClr>
              <a:buSzPct val="116000"/>
            </a:pPr>
            <a:r>
              <a:rPr lang="en-US" sz="1100" dirty="0">
                <a:solidFill>
                  <a:srgbClr val="000058"/>
                </a:solidFill>
                <a:latin typeface="Arial" panose="020B0604020202020204" pitchFamily="34" charset="0"/>
                <a:cs typeface="Arial" panose="020B0604020202020204" pitchFamily="34" charset="0"/>
              </a:rPr>
              <a:t>NAVAL SURFACE WARFARE CENTER</a:t>
            </a:r>
          </a:p>
          <a:p>
            <a:pPr algn="ctr" eaLnBrk="0" hangingPunct="0">
              <a:lnSpc>
                <a:spcPct val="100000"/>
              </a:lnSpc>
              <a:spcBef>
                <a:spcPts val="0"/>
              </a:spcBef>
              <a:spcAft>
                <a:spcPts val="1200"/>
              </a:spcAft>
              <a:buClr>
                <a:prstClr val="black"/>
              </a:buClr>
              <a:buSzPct val="116000"/>
            </a:pPr>
            <a:r>
              <a:rPr lang="en-US" sz="1100" dirty="0">
                <a:solidFill>
                  <a:srgbClr val="000058"/>
                </a:solidFill>
                <a:latin typeface="Arial" panose="020B0604020202020204" pitchFamily="34" charset="0"/>
                <a:cs typeface="Arial" panose="020B0604020202020204" pitchFamily="34" charset="0"/>
              </a:rPr>
              <a:t>PORT HUENEME DIVISION</a:t>
            </a:r>
          </a:p>
        </p:txBody>
      </p:sp>
      <p:cxnSp>
        <p:nvCxnSpPr>
          <p:cNvPr id="24" name="Straight Connector 23"/>
          <p:cNvCxnSpPr/>
          <p:nvPr userDrawn="1"/>
        </p:nvCxnSpPr>
        <p:spPr>
          <a:xfrm>
            <a:off x="2569654" y="3246992"/>
            <a:ext cx="9262492" cy="0"/>
          </a:xfrm>
          <a:prstGeom prst="line">
            <a:avLst/>
          </a:prstGeom>
          <a:ln w="25400">
            <a:gradFill>
              <a:gsLst>
                <a:gs pos="0">
                  <a:schemeClr val="accent1">
                    <a:lumMod val="5000"/>
                    <a:lumOff val="95000"/>
                    <a:alpha val="0"/>
                  </a:schemeClr>
                </a:gs>
                <a:gs pos="50000">
                  <a:srgbClr val="000058"/>
                </a:gs>
                <a:gs pos="25000">
                  <a:srgbClr val="6C6DA0"/>
                </a:gs>
                <a:gs pos="76000">
                  <a:srgbClr val="6971A4"/>
                </a:gs>
                <a:gs pos="100000">
                  <a:schemeClr val="accent1">
                    <a:lumMod val="30000"/>
                    <a:lumOff val="70000"/>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7" name="Title Distribution Statement"/>
          <p:cNvSpPr txBox="1">
            <a:spLocks/>
          </p:cNvSpPr>
          <p:nvPr userDrawn="1"/>
        </p:nvSpPr>
        <p:spPr>
          <a:xfrm>
            <a:off x="2403611" y="5912918"/>
            <a:ext cx="3596816" cy="649251"/>
          </a:xfrm>
          <a:prstGeom prst="rect">
            <a:avLst/>
          </a:prstGeom>
        </p:spPr>
        <p:txBody>
          <a:bodyPr lIns="91440" tIns="45720" rIns="91440" bIns="45720" anchor="t"/>
          <a:lstStyle>
            <a:lvl1pPr marL="0" indent="0" algn="l" rtl="0" eaLnBrk="0" fontAlgn="base" hangingPunct="0">
              <a:spcBef>
                <a:spcPct val="20000"/>
              </a:spcBef>
              <a:spcAft>
                <a:spcPct val="0"/>
              </a:spcAft>
              <a:buFont typeface="Arial" charset="0"/>
              <a:buNone/>
              <a:defRPr sz="1800" b="1" kern="1200">
                <a:solidFill>
                  <a:schemeClr val="tx1"/>
                </a:solidFill>
                <a:latin typeface="+mn-lt"/>
                <a:ea typeface="+mn-ea"/>
                <a:cs typeface="+mn-cs"/>
              </a:defRPr>
            </a:lvl1pPr>
            <a:lvl2pPr marL="685800" indent="-228600" algn="l" rtl="0" eaLnBrk="0" fontAlgn="base" hangingPunct="0">
              <a:spcBef>
                <a:spcPct val="20000"/>
              </a:spcBef>
              <a:spcAft>
                <a:spcPct val="0"/>
              </a:spcAft>
              <a:buFont typeface="Wingdings" panose="05000000000000000000" pitchFamily="2" charset="2"/>
              <a:buChar char="Ø"/>
              <a:defRPr sz="1800" kern="1200">
                <a:solidFill>
                  <a:schemeClr val="tx1"/>
                </a:solidFill>
                <a:latin typeface="+mn-lt"/>
                <a:ea typeface="+mn-ea"/>
                <a:cs typeface="+mn-cs"/>
              </a:defRPr>
            </a:lvl2pPr>
            <a:lvl3pPr marL="963613" indent="-227013" algn="l" rtl="0" eaLnBrk="0" fontAlgn="base" hangingPunct="0">
              <a:spcBef>
                <a:spcPct val="20000"/>
              </a:spcBef>
              <a:spcAft>
                <a:spcPct val="0"/>
              </a:spcAft>
              <a:buFont typeface="Wingdings" panose="05000000000000000000" pitchFamily="2" charset="2"/>
              <a:buChar char="§"/>
              <a:defRPr sz="1800" kern="1200">
                <a:solidFill>
                  <a:schemeClr val="tx1"/>
                </a:solidFill>
                <a:latin typeface="+mn-lt"/>
                <a:ea typeface="+mn-ea"/>
                <a:cs typeface="+mn-cs"/>
              </a:defRPr>
            </a:lvl3pPr>
            <a:lvl4pPr marL="1201738" indent="-227013"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4pPr>
            <a:lvl5pPr marL="1427163"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750" dirty="0">
                <a:solidFill>
                  <a:prstClr val="black"/>
                </a:solidFill>
                <a:cs typeface="Calibri" panose="020F0502020204030204" pitchFamily="34" charset="0"/>
              </a:rPr>
              <a:t>Controlled by: </a:t>
            </a:r>
            <a:r>
              <a:rPr lang="en-US" sz="750" b="0" dirty="0">
                <a:solidFill>
                  <a:prstClr val="black"/>
                </a:solidFill>
                <a:cs typeface="Calibri" panose="020F0502020204030204" pitchFamily="34" charset="0"/>
              </a:rPr>
              <a:t>NSWC Port Hueneme Division, 00T</a:t>
            </a:r>
          </a:p>
          <a:p>
            <a:r>
              <a:rPr lang="en-US" sz="750" dirty="0">
                <a:solidFill>
                  <a:prstClr val="black"/>
                </a:solidFill>
                <a:cs typeface="Calibri" panose="020F0502020204030204" pitchFamily="34" charset="0"/>
              </a:rPr>
              <a:t>CUI Category</a:t>
            </a:r>
            <a:r>
              <a:rPr lang="en-US" sz="750" b="0" dirty="0">
                <a:solidFill>
                  <a:prstClr val="black"/>
                </a:solidFill>
                <a:cs typeface="Calibri" panose="020F0502020204030204" pitchFamily="34" charset="0"/>
              </a:rPr>
              <a:t>: None</a:t>
            </a:r>
          </a:p>
          <a:p>
            <a:pPr defTabSz="685784">
              <a:defRPr/>
            </a:pPr>
            <a:r>
              <a:rPr lang="en-US" sz="750" dirty="0">
                <a:solidFill>
                  <a:prstClr val="black"/>
                </a:solidFill>
                <a:cs typeface="Calibri" panose="020F0502020204030204" pitchFamily="34" charset="0"/>
              </a:rPr>
              <a:t>Distribution/Dissemination Control: </a:t>
            </a:r>
            <a:r>
              <a:rPr lang="en-US" sz="750" b="0" dirty="0">
                <a:solidFill>
                  <a:prstClr val="black"/>
                </a:solidFill>
                <a:cs typeface="Calibri" panose="020F0502020204030204" pitchFamily="34" charset="0"/>
              </a:rPr>
              <a:t>Distribution A</a:t>
            </a:r>
          </a:p>
          <a:p>
            <a:r>
              <a:rPr lang="en-US" sz="750" dirty="0">
                <a:cs typeface="Calibri"/>
              </a:rPr>
              <a:t>POC:</a:t>
            </a:r>
            <a:r>
              <a:rPr lang="en-US" sz="750" b="0" dirty="0">
                <a:cs typeface="Calibri"/>
              </a:rPr>
              <a:t> Brendan Applegate, brendan.j.applegate.civ@us.navy.mil</a:t>
            </a:r>
          </a:p>
        </p:txBody>
      </p:sp>
    </p:spTree>
    <p:extLst>
      <p:ext uri="{BB962C8B-B14F-4D97-AF65-F5344CB8AC3E}">
        <p14:creationId xmlns:p14="http://schemas.microsoft.com/office/powerpoint/2010/main" val="1591177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Half Frame 2"/>
          <p:cNvSpPr/>
          <p:nvPr userDrawn="1"/>
        </p:nvSpPr>
        <p:spPr>
          <a:xfrm rot="10800000">
            <a:off x="0" y="18105"/>
            <a:ext cx="12192000" cy="6858000"/>
          </a:xfrm>
          <a:prstGeom prst="halfFrame">
            <a:avLst>
              <a:gd name="adj1" fmla="val 1196"/>
              <a:gd name="adj2" fmla="val 1196"/>
            </a:avLst>
          </a:prstGeom>
          <a:gradFill>
            <a:gsLst>
              <a:gs pos="100000">
                <a:schemeClr val="bg1">
                  <a:alpha val="0"/>
                </a:schemeClr>
              </a:gs>
              <a:gs pos="2000">
                <a:srgbClr val="00005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prstClr val="black"/>
              </a:solidFill>
            </a:endParaRPr>
          </a:p>
        </p:txBody>
      </p:sp>
      <p:sp>
        <p:nvSpPr>
          <p:cNvPr id="4" name="Half Frame 3"/>
          <p:cNvSpPr/>
          <p:nvPr userDrawn="1"/>
        </p:nvSpPr>
        <p:spPr>
          <a:xfrm>
            <a:off x="0" y="11"/>
            <a:ext cx="12192000" cy="6721475"/>
          </a:xfrm>
          <a:prstGeom prst="halfFrame">
            <a:avLst>
              <a:gd name="adj1" fmla="val 1173"/>
              <a:gd name="adj2" fmla="val 1318"/>
            </a:avLst>
          </a:prstGeom>
          <a:gradFill>
            <a:gsLst>
              <a:gs pos="100000">
                <a:schemeClr val="bg1">
                  <a:alpha val="0"/>
                </a:schemeClr>
              </a:gs>
              <a:gs pos="2000">
                <a:srgbClr val="00005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prstClr val="black"/>
              </a:solidFill>
            </a:endParaRPr>
          </a:p>
        </p:txBody>
      </p:sp>
      <p:sp>
        <p:nvSpPr>
          <p:cNvPr id="5" name="Round Same Side Corner Rectangle 4"/>
          <p:cNvSpPr/>
          <p:nvPr userDrawn="1"/>
        </p:nvSpPr>
        <p:spPr>
          <a:xfrm>
            <a:off x="3733800" y="11"/>
            <a:ext cx="4724400" cy="161925"/>
          </a:xfrm>
          <a:prstGeom prst="round2SameRect">
            <a:avLst>
              <a:gd name="adj1" fmla="val 16667"/>
              <a:gd name="adj2" fmla="val 50000"/>
            </a:avLst>
          </a:prstGeom>
          <a:solidFill>
            <a:srgbClr val="00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prstClr val="black"/>
              </a:solidFill>
            </a:endParaRPr>
          </a:p>
        </p:txBody>
      </p:sp>
      <p:sp>
        <p:nvSpPr>
          <p:cNvPr id="8" name="Round Same Side Corner Rectangle 7"/>
          <p:cNvSpPr/>
          <p:nvPr userDrawn="1"/>
        </p:nvSpPr>
        <p:spPr>
          <a:xfrm flipV="1">
            <a:off x="3733800" y="6682429"/>
            <a:ext cx="4724400" cy="161925"/>
          </a:xfrm>
          <a:prstGeom prst="round2SameRect">
            <a:avLst>
              <a:gd name="adj1" fmla="val 16667"/>
              <a:gd name="adj2" fmla="val 50000"/>
            </a:avLst>
          </a:prstGeom>
          <a:solidFill>
            <a:srgbClr val="00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prstClr val="black"/>
              </a:solidFill>
            </a:endParaRPr>
          </a:p>
        </p:txBody>
      </p:sp>
      <p:sp>
        <p:nvSpPr>
          <p:cNvPr id="9" name="TextBox 8"/>
          <p:cNvSpPr txBox="1"/>
          <p:nvPr userDrawn="1"/>
        </p:nvSpPr>
        <p:spPr>
          <a:xfrm>
            <a:off x="2539136" y="6703979"/>
            <a:ext cx="7113728" cy="166065"/>
          </a:xfrm>
          <a:prstGeom prst="rect">
            <a:avLst/>
          </a:prstGeom>
          <a:noFill/>
        </p:spPr>
        <p:txBody>
          <a:bodyPr wrap="square" lIns="0" tIns="0" rIns="0" bIns="0" rtlCol="0">
            <a:noAutofit/>
          </a:bodyPr>
          <a:lstStyle/>
          <a:p>
            <a:pPr algn="ctr"/>
            <a:r>
              <a:rPr lang="en-US" sz="800" b="1" kern="1500" spc="338" dirty="0">
                <a:solidFill>
                  <a:srgbClr val="FFFF00"/>
                </a:solidFill>
                <a:latin typeface="Arial" panose="020B0604020202020204" pitchFamily="34" charset="0"/>
                <a:cs typeface="Arial" panose="020B0604020202020204" pitchFamily="34" charset="0"/>
              </a:rPr>
              <a:t>NAVSEA WARFARE CENTERS</a:t>
            </a:r>
          </a:p>
        </p:txBody>
      </p:sp>
      <p:cxnSp>
        <p:nvCxnSpPr>
          <p:cNvPr id="10" name="Straight Connector 9"/>
          <p:cNvCxnSpPr/>
          <p:nvPr userDrawn="1"/>
        </p:nvCxnSpPr>
        <p:spPr>
          <a:xfrm>
            <a:off x="181584" y="1066185"/>
            <a:ext cx="11762261" cy="0"/>
          </a:xfrm>
          <a:prstGeom prst="line">
            <a:avLst/>
          </a:prstGeom>
          <a:ln w="25400">
            <a:gradFill>
              <a:gsLst>
                <a:gs pos="0">
                  <a:schemeClr val="accent1">
                    <a:lumMod val="5000"/>
                    <a:lumOff val="95000"/>
                    <a:alpha val="0"/>
                  </a:schemeClr>
                </a:gs>
                <a:gs pos="50000">
                  <a:srgbClr val="000058"/>
                </a:gs>
                <a:gs pos="25000">
                  <a:srgbClr val="6C6DA0"/>
                </a:gs>
                <a:gs pos="76000">
                  <a:srgbClr val="6971A4"/>
                </a:gs>
                <a:gs pos="100000">
                  <a:schemeClr val="accent1">
                    <a:lumMod val="30000"/>
                    <a:lumOff val="70000"/>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9342965" y="6506042"/>
            <a:ext cx="2681564" cy="215444"/>
          </a:xfrm>
          <a:prstGeom prst="rect">
            <a:avLst/>
          </a:prstGeom>
          <a:noFill/>
        </p:spPr>
        <p:txBody>
          <a:bodyPr wrap="square" rtlCol="0">
            <a:spAutoFit/>
          </a:bodyPr>
          <a:lstStyle/>
          <a:p>
            <a:pPr algn="r"/>
            <a:fld id="{0645AA59-F840-4041-BC60-FE99D5A4E449}" type="slidenum">
              <a:rPr lang="en-US" sz="800" smtClean="0">
                <a:solidFill>
                  <a:schemeClr val="tx1"/>
                </a:solidFill>
                <a:latin typeface="Arial Narrow" panose="020B0606020202030204" pitchFamily="34" charset="0"/>
              </a:rPr>
              <a:pPr algn="r"/>
              <a:t>‹#›</a:t>
            </a:fld>
            <a:endParaRPr lang="en-US" sz="800" dirty="0">
              <a:solidFill>
                <a:schemeClr val="tx1"/>
              </a:solidFill>
              <a:latin typeface="Arial Narrow" panose="020B0606020202030204" pitchFamily="34" charset="0"/>
            </a:endParaRPr>
          </a:p>
        </p:txBody>
      </p:sp>
      <p:pic>
        <p:nvPicPr>
          <p:cNvPr id="12" name="Picture 3" descr="S:\PRTH\03\MAIN PAO Files\GRAPHICS\LOGOS\PHD Official LOGO DEC09\PHD_LOGO 18x9_official.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5868" y="196428"/>
            <a:ext cx="1617359" cy="73742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2558880" y="17044"/>
            <a:ext cx="7113728" cy="166065"/>
          </a:xfrm>
          <a:prstGeom prst="rect">
            <a:avLst/>
          </a:prstGeom>
          <a:noFill/>
        </p:spPr>
        <p:txBody>
          <a:bodyPr wrap="square" lIns="0" tIns="0" rIns="0" bIns="0" rtlCol="0">
            <a:noAutofit/>
          </a:bodyPr>
          <a:lstStyle/>
          <a:p>
            <a:pPr algn="ctr"/>
            <a:r>
              <a:rPr lang="en-US" sz="800" b="1" kern="1500" spc="338" dirty="0">
                <a:solidFill>
                  <a:srgbClr val="FFFF00"/>
                </a:solidFill>
                <a:latin typeface="Arial" panose="020B0604020202020204" pitchFamily="34" charset="0"/>
                <a:cs typeface="Arial" panose="020B0604020202020204" pitchFamily="34" charset="0"/>
              </a:rPr>
              <a:t>NAVSEA WARFARE CENTERS</a:t>
            </a:r>
          </a:p>
        </p:txBody>
      </p:sp>
      <p:sp>
        <p:nvSpPr>
          <p:cNvPr id="13" name="Title Distribution Statement"/>
          <p:cNvSpPr txBox="1">
            <a:spLocks/>
          </p:cNvSpPr>
          <p:nvPr userDrawn="1"/>
        </p:nvSpPr>
        <p:spPr>
          <a:xfrm>
            <a:off x="1542568" y="6402789"/>
            <a:ext cx="9125001" cy="209980"/>
          </a:xfrm>
          <a:prstGeom prst="rect">
            <a:avLst/>
          </a:prstGeom>
        </p:spPr>
        <p:txBody>
          <a:bodyPr lIns="91440" tIns="45720" rIns="91440" bIns="45720" anchor="t"/>
          <a:lstStyle>
            <a:lvl1pPr marL="0" indent="0" algn="l" rtl="0" eaLnBrk="0" fontAlgn="base" hangingPunct="0">
              <a:spcBef>
                <a:spcPct val="20000"/>
              </a:spcBef>
              <a:spcAft>
                <a:spcPct val="0"/>
              </a:spcAft>
              <a:buFont typeface="Arial" charset="0"/>
              <a:buNone/>
              <a:defRPr sz="1800" b="1" kern="1200">
                <a:solidFill>
                  <a:schemeClr val="tx1"/>
                </a:solidFill>
                <a:latin typeface="+mn-lt"/>
                <a:ea typeface="+mn-ea"/>
                <a:cs typeface="+mn-cs"/>
              </a:defRPr>
            </a:lvl1pPr>
            <a:lvl2pPr marL="685800" indent="-228600" algn="l" rtl="0" eaLnBrk="0" fontAlgn="base" hangingPunct="0">
              <a:spcBef>
                <a:spcPct val="20000"/>
              </a:spcBef>
              <a:spcAft>
                <a:spcPct val="0"/>
              </a:spcAft>
              <a:buFont typeface="Wingdings" panose="05000000000000000000" pitchFamily="2" charset="2"/>
              <a:buChar char="Ø"/>
              <a:defRPr sz="1800" kern="1200">
                <a:solidFill>
                  <a:schemeClr val="tx1"/>
                </a:solidFill>
                <a:latin typeface="+mn-lt"/>
                <a:ea typeface="+mn-ea"/>
                <a:cs typeface="+mn-cs"/>
              </a:defRPr>
            </a:lvl2pPr>
            <a:lvl3pPr marL="963613" indent="-227013" algn="l" rtl="0" eaLnBrk="0" fontAlgn="base" hangingPunct="0">
              <a:spcBef>
                <a:spcPct val="20000"/>
              </a:spcBef>
              <a:spcAft>
                <a:spcPct val="0"/>
              </a:spcAft>
              <a:buFont typeface="Wingdings" panose="05000000000000000000" pitchFamily="2" charset="2"/>
              <a:buChar char="§"/>
              <a:defRPr sz="1800" kern="1200">
                <a:solidFill>
                  <a:schemeClr val="tx1"/>
                </a:solidFill>
                <a:latin typeface="+mn-lt"/>
                <a:ea typeface="+mn-ea"/>
                <a:cs typeface="+mn-cs"/>
              </a:defRPr>
            </a:lvl3pPr>
            <a:lvl4pPr marL="1201738" indent="-227013"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4pPr>
            <a:lvl5pPr marL="1427163"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750" b="1" dirty="0">
                <a:solidFill>
                  <a:prstClr val="black"/>
                </a:solidFill>
                <a:cs typeface="Calibri" panose="020F0502020204030204" pitchFamily="34" charset="0"/>
              </a:rPr>
              <a:t>DISTRIBUTION A:</a:t>
            </a:r>
            <a:r>
              <a:rPr lang="en-US" sz="750" b="0" dirty="0">
                <a:solidFill>
                  <a:prstClr val="black"/>
                </a:solidFill>
                <a:cs typeface="Calibri" panose="020F0502020204030204" pitchFamily="34" charset="0"/>
              </a:rPr>
              <a:t> Distribution is unlimited, this document is approved for public release.</a:t>
            </a:r>
            <a:endParaRPr lang="en-US" sz="750" b="1" dirty="0">
              <a:solidFill>
                <a:prstClr val="black"/>
              </a:solidFill>
              <a:cs typeface="Calibri" panose="020F0502020204030204" pitchFamily="34" charset="0"/>
            </a:endParaRPr>
          </a:p>
        </p:txBody>
      </p:sp>
    </p:spTree>
    <p:extLst>
      <p:ext uri="{BB962C8B-B14F-4D97-AF65-F5344CB8AC3E}">
        <p14:creationId xmlns:p14="http://schemas.microsoft.com/office/powerpoint/2010/main" val="3695012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schemeClr val="bg2">
                <a:shade val="45000"/>
                <a:satMod val="135000"/>
              </a:schemeClr>
              <a:prstClr val="white"/>
            </a:duotone>
          </a:blip>
          <a:stretch>
            <a:fillRect/>
          </a:stretch>
        </p:blipFill>
        <p:spPr>
          <a:xfrm>
            <a:off x="-529" y="-24684"/>
            <a:ext cx="12193057" cy="6907367"/>
          </a:xfrm>
          <a:prstGeom prst="rect">
            <a:avLst/>
          </a:prstGeom>
        </p:spPr>
      </p:pic>
    </p:spTree>
    <p:extLst>
      <p:ext uri="{BB962C8B-B14F-4D97-AF65-F5344CB8AC3E}">
        <p14:creationId xmlns:p14="http://schemas.microsoft.com/office/powerpoint/2010/main" val="17150051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75119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1970" y="976990"/>
            <a:ext cx="6873998" cy="140038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ANTX-Coastal Trident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Welcome and Program Overview</a:t>
            </a:r>
          </a:p>
        </p:txBody>
      </p:sp>
      <p:sp>
        <p:nvSpPr>
          <p:cNvPr id="3" name="TextBox 2"/>
          <p:cNvSpPr txBox="1"/>
          <p:nvPr/>
        </p:nvSpPr>
        <p:spPr>
          <a:xfrm>
            <a:off x="7318969" y="4399938"/>
            <a:ext cx="3805850" cy="126188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Brendan Applegate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Lead for Fleet Experimentation and Exercises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NSWC Port Hueneme Division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Office of the Chief Technology Officer</a:t>
            </a:r>
          </a:p>
        </p:txBody>
      </p:sp>
      <p:pic>
        <p:nvPicPr>
          <p:cNvPr id="4" name="Picture 3"/>
          <p:cNvPicPr>
            <a:picLocks noChangeAspect="1"/>
          </p:cNvPicPr>
          <p:nvPr/>
        </p:nvPicPr>
        <p:blipFill>
          <a:blip r:embed="rId2"/>
          <a:stretch>
            <a:fillRect/>
          </a:stretch>
        </p:blipFill>
        <p:spPr>
          <a:xfrm>
            <a:off x="4557242" y="3881684"/>
            <a:ext cx="2761727" cy="2298391"/>
          </a:xfrm>
          <a:prstGeom prst="rect">
            <a:avLst/>
          </a:prstGeom>
        </p:spPr>
      </p:pic>
    </p:spTree>
    <p:extLst>
      <p:ext uri="{BB962C8B-B14F-4D97-AF65-F5344CB8AC3E}">
        <p14:creationId xmlns:p14="http://schemas.microsoft.com/office/powerpoint/2010/main" val="682119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054841" y="257534"/>
            <a:ext cx="78133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Alignment with FATHOMWERX</a:t>
            </a:r>
          </a:p>
        </p:txBody>
      </p:sp>
      <p:sp>
        <p:nvSpPr>
          <p:cNvPr id="14" name="TextBox 13"/>
          <p:cNvSpPr txBox="1"/>
          <p:nvPr/>
        </p:nvSpPr>
        <p:spPr>
          <a:xfrm>
            <a:off x="287063" y="1428064"/>
            <a:ext cx="11764830"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Pct val="100000"/>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Alignment of ANTX with FATHOMWERX </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expands access to technology developers and innovators</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that might not be engaged with the Navy through traditional acquisition pathways</a:t>
            </a:r>
          </a:p>
        </p:txBody>
      </p:sp>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872" t="8213" r="1373" b="8440"/>
          <a:stretch/>
        </p:blipFill>
        <p:spPr>
          <a:xfrm>
            <a:off x="5119563" y="2739684"/>
            <a:ext cx="6815952" cy="3269570"/>
          </a:xfrm>
          <a:prstGeom prst="rect">
            <a:avLst/>
          </a:prstGeom>
        </p:spPr>
      </p:pic>
      <p:sp>
        <p:nvSpPr>
          <p:cNvPr id="17" name="Rectangle 16"/>
          <p:cNvSpPr/>
          <p:nvPr/>
        </p:nvSpPr>
        <p:spPr>
          <a:xfrm>
            <a:off x="287063" y="2774031"/>
            <a:ext cx="4617443" cy="320087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Pct val="100000"/>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ANTX serves as a key vehicle in the “Scan” and “Validate” phases of the </a:t>
            </a:r>
            <a:r>
              <a:rPr kumimoji="0" lang="en-US" sz="2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NavalX</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innovation pipeline</a:t>
            </a:r>
          </a:p>
          <a:p>
            <a:pPr marL="0" marR="0" lvl="0" indent="0" algn="l" defTabSz="914400" rtl="0" eaLnBrk="1" fontAlgn="auto" latinLnBrk="0" hangingPunct="1">
              <a:lnSpc>
                <a:spcPct val="100000"/>
              </a:lnSpc>
              <a:spcBef>
                <a:spcPts val="0"/>
              </a:spcBef>
              <a:spcAft>
                <a:spcPts val="600"/>
              </a:spcAft>
              <a:buClrTx/>
              <a:buSzPct val="100000"/>
              <a:buFontTx/>
              <a:buNone/>
              <a:tabLst/>
              <a:defRPr/>
            </a:pP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ANTX facilitates low barrier-to-entry demonstration and engagement </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of capabilities early in the development cycle</a:t>
            </a:r>
          </a:p>
        </p:txBody>
      </p:sp>
      <p:sp>
        <p:nvSpPr>
          <p:cNvPr id="18" name="Rounded Rectangle 17"/>
          <p:cNvSpPr/>
          <p:nvPr/>
        </p:nvSpPr>
        <p:spPr>
          <a:xfrm>
            <a:off x="9243982" y="3524591"/>
            <a:ext cx="1612436" cy="75805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p:cNvSpPr/>
          <p:nvPr/>
        </p:nvSpPr>
        <p:spPr>
          <a:xfrm>
            <a:off x="6865231" y="3524591"/>
            <a:ext cx="1612436" cy="75805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710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230013" y="257534"/>
            <a:ext cx="726352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Program Design… Modularity</a:t>
            </a:r>
          </a:p>
        </p:txBody>
      </p:sp>
      <p:sp>
        <p:nvSpPr>
          <p:cNvPr id="10" name="TextBox 9"/>
          <p:cNvSpPr txBox="1"/>
          <p:nvPr/>
        </p:nvSpPr>
        <p:spPr>
          <a:xfrm>
            <a:off x="287063" y="1428065"/>
            <a:ext cx="10851988" cy="447814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ANTX-Coastal Trident is conducted as a series of </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technical demonstrations</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field experiments</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discussion-based and operations-based </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exercises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 modular construct </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facilitates</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control over project interactions</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and </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limits program risk</a:t>
            </a:r>
          </a:p>
          <a:p>
            <a:pPr marL="287338" marR="0" lvl="0" indent="-287338" algn="l" defTabSz="914400" rtl="0" eaLnBrk="1" fontAlgn="auto" latinLnBrk="0" hangingPunct="1">
              <a:lnSpc>
                <a:spcPct val="100000"/>
              </a:lnSpc>
              <a:spcBef>
                <a:spcPts val="0"/>
              </a:spcBef>
              <a:spcAft>
                <a:spcPts val="600"/>
              </a:spcAft>
              <a:buClrTx/>
              <a:buSzPct val="100000"/>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Go where the resources are</a:t>
            </a:r>
          </a:p>
          <a:p>
            <a:pPr marL="287338" marR="0" lvl="0" indent="-287338" algn="l" defTabSz="914400" rtl="0" eaLnBrk="1" fontAlgn="auto" latinLnBrk="0" hangingPunct="1">
              <a:lnSpc>
                <a:spcPct val="100000"/>
              </a:lnSpc>
              <a:spcBef>
                <a:spcPts val="0"/>
              </a:spcBef>
              <a:spcAft>
                <a:spcPts val="600"/>
              </a:spcAft>
              <a:buClrTx/>
              <a:buSzPct val="100000"/>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Limit impact of real-world operational commitments </a:t>
            </a:r>
          </a:p>
          <a:p>
            <a:pPr marL="287338" marR="0" lvl="0" indent="-287338" algn="l" defTabSz="914400" rtl="0" eaLnBrk="1" fontAlgn="auto" latinLnBrk="0" hangingPunct="1">
              <a:lnSpc>
                <a:spcPct val="100000"/>
              </a:lnSpc>
              <a:spcBef>
                <a:spcPts val="0"/>
              </a:spcBef>
              <a:spcAft>
                <a:spcPts val="600"/>
              </a:spcAft>
              <a:buClrTx/>
              <a:buSzPct val="100000"/>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Limit impacts of technical delays or project cancellations</a:t>
            </a:r>
          </a:p>
          <a:p>
            <a:pPr marL="287338" marR="0" lvl="0" indent="-287338" algn="l" defTabSz="914400" rtl="0" eaLnBrk="1" fontAlgn="auto" latinLnBrk="0" hangingPunct="1">
              <a:lnSpc>
                <a:spcPct val="100000"/>
              </a:lnSpc>
              <a:spcBef>
                <a:spcPts val="0"/>
              </a:spcBef>
              <a:spcAft>
                <a:spcPts val="600"/>
              </a:spcAft>
              <a:buClrTx/>
              <a:buSzPct val="100000"/>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Allow project teams to concurrently leverage program resources</a:t>
            </a:r>
          </a:p>
          <a:p>
            <a:pPr marL="287338" marR="0" lvl="0" indent="-287338" algn="l" defTabSz="914400" rtl="0" eaLnBrk="1" fontAlgn="auto" latinLnBrk="0" hangingPunct="1">
              <a:lnSpc>
                <a:spcPct val="100000"/>
              </a:lnSpc>
              <a:spcBef>
                <a:spcPts val="0"/>
              </a:spcBef>
              <a:spcAft>
                <a:spcPts val="600"/>
              </a:spcAft>
              <a:buClrTx/>
              <a:buSzPct val="100000"/>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Establish a training environment that allows failure</a:t>
            </a:r>
          </a:p>
          <a:p>
            <a:pPr marL="287338" marR="0" lvl="0" indent="-287338"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Compartmentalize projects to preserve security</a:t>
            </a:r>
          </a:p>
        </p:txBody>
      </p:sp>
    </p:spTree>
    <p:extLst>
      <p:ext uri="{BB962C8B-B14F-4D97-AF65-F5344CB8AC3E}">
        <p14:creationId xmlns:p14="http://schemas.microsoft.com/office/powerpoint/2010/main" val="585158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230013" y="257534"/>
            <a:ext cx="726352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Program Design… Modularity</a:t>
            </a:r>
          </a:p>
        </p:txBody>
      </p:sp>
      <p:sp>
        <p:nvSpPr>
          <p:cNvPr id="7" name="TextBox 6"/>
          <p:cNvSpPr txBox="1"/>
          <p:nvPr/>
        </p:nvSpPr>
        <p:spPr>
          <a:xfrm>
            <a:off x="287063" y="1328312"/>
            <a:ext cx="11764830" cy="172354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Under its modular design, ANTX-Coastal Trident projects are organized </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administratively</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where there is a common focus</a:t>
            </a: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Modular alignment assists the planning team in coordinating reviews/approvals and communicating program scope</a:t>
            </a:r>
          </a:p>
        </p:txBody>
      </p:sp>
      <p:sp>
        <p:nvSpPr>
          <p:cNvPr id="8" name="Rectangle 7"/>
          <p:cNvSpPr/>
          <p:nvPr/>
        </p:nvSpPr>
        <p:spPr>
          <a:xfrm>
            <a:off x="287063" y="3089982"/>
            <a:ext cx="7619143" cy="320087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Operationally</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projects are “plugged-and-played” where participants, scenarios, supporting resources are common, or </a:t>
            </a:r>
            <a:r>
              <a:rPr kumimoji="0" lang="en-US" sz="2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OPSEC</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/INFOSEC is a factor</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Sponsored projects and operational stakeholder priorities drive the operational environments</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Technical demonstrations and field experiments may leverage these environments in parallel or integrate at the discretion of operational stakeholders</a:t>
            </a:r>
          </a:p>
        </p:txBody>
      </p:sp>
      <p:sp>
        <p:nvSpPr>
          <p:cNvPr id="15" name="TextBox 14"/>
          <p:cNvSpPr txBox="1"/>
          <p:nvPr/>
        </p:nvSpPr>
        <p:spPr>
          <a:xfrm>
            <a:off x="10521548" y="5934124"/>
            <a:ext cx="1152880"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Coastal Trident 2019</a:t>
            </a:r>
          </a:p>
        </p:txBody>
      </p:sp>
      <p:pic>
        <p:nvPicPr>
          <p:cNvPr id="2" name="Picture 1"/>
          <p:cNvPicPr>
            <a:picLocks noChangeAspect="1"/>
          </p:cNvPicPr>
          <p:nvPr/>
        </p:nvPicPr>
        <p:blipFill>
          <a:blip r:embed="rId2"/>
          <a:stretch>
            <a:fillRect/>
          </a:stretch>
        </p:blipFill>
        <p:spPr>
          <a:xfrm>
            <a:off x="8296951" y="3623540"/>
            <a:ext cx="3377477" cy="2310584"/>
          </a:xfrm>
          <a:prstGeom prst="rect">
            <a:avLst/>
          </a:prstGeom>
        </p:spPr>
      </p:pic>
    </p:spTree>
    <p:extLst>
      <p:ext uri="{BB962C8B-B14F-4D97-AF65-F5344CB8AC3E}">
        <p14:creationId xmlns:p14="http://schemas.microsoft.com/office/powerpoint/2010/main" val="1813993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Straight Connector 57"/>
          <p:cNvCxnSpPr/>
          <p:nvPr/>
        </p:nvCxnSpPr>
        <p:spPr>
          <a:xfrm>
            <a:off x="8903584" y="1281200"/>
            <a:ext cx="0" cy="195430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8993230" y="1200368"/>
            <a:ext cx="2814275" cy="276998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Historical numbers for ANTX-CT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2018: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33 projects proposed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2019: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 projects proposed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2020: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35 projects proposed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2021: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56 projects proposed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2022: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74 projects proposed</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2023: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71 projects proposed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rPr>
              <a:t>2024:</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82 projects proposed</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60" name="Rounded Rectangle 59"/>
          <p:cNvSpPr/>
          <p:nvPr/>
        </p:nvSpPr>
        <p:spPr>
          <a:xfrm>
            <a:off x="8993230" y="3424906"/>
            <a:ext cx="2465295" cy="36064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TextBox 62"/>
          <p:cNvSpPr txBox="1"/>
          <p:nvPr/>
        </p:nvSpPr>
        <p:spPr>
          <a:xfrm>
            <a:off x="2213065" y="255532"/>
            <a:ext cx="917751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ANTX-CT24 Administrative Construct</a:t>
            </a:r>
          </a:p>
        </p:txBody>
      </p:sp>
      <p:sp>
        <p:nvSpPr>
          <p:cNvPr id="64" name="TextBox 63"/>
          <p:cNvSpPr txBox="1"/>
          <p:nvPr/>
        </p:nvSpPr>
        <p:spPr>
          <a:xfrm>
            <a:off x="523901" y="1493825"/>
            <a:ext cx="3820439" cy="307777"/>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Module 1: Port and Maritime Incident Response</a:t>
            </a:r>
          </a:p>
        </p:txBody>
      </p:sp>
      <p:sp>
        <p:nvSpPr>
          <p:cNvPr id="65" name="TextBox 64"/>
          <p:cNvSpPr txBox="1"/>
          <p:nvPr/>
        </p:nvSpPr>
        <p:spPr>
          <a:xfrm>
            <a:off x="523900" y="1969639"/>
            <a:ext cx="3820439" cy="523220"/>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Module 2: Port Security and Critical Infrastructure    </a:t>
            </a:r>
          </a:p>
          <a:p>
            <a:pPr marL="0" marR="0" lvl="0" indent="728663"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Protection</a:t>
            </a:r>
          </a:p>
        </p:txBody>
      </p:sp>
      <p:sp>
        <p:nvSpPr>
          <p:cNvPr id="66" name="TextBox 65"/>
          <p:cNvSpPr txBox="1"/>
          <p:nvPr/>
        </p:nvSpPr>
        <p:spPr>
          <a:xfrm>
            <a:off x="523899" y="2663457"/>
            <a:ext cx="3820440" cy="523220"/>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Module 3: Asymmetric Threat Detection and Domain </a:t>
            </a:r>
          </a:p>
          <a:p>
            <a:pPr marL="0" marR="0" lvl="0" indent="728663"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Awareness</a:t>
            </a:r>
          </a:p>
        </p:txBody>
      </p:sp>
      <p:sp>
        <p:nvSpPr>
          <p:cNvPr id="67" name="TextBox 66"/>
          <p:cNvSpPr txBox="1"/>
          <p:nvPr/>
        </p:nvSpPr>
        <p:spPr>
          <a:xfrm>
            <a:off x="523899" y="3354940"/>
            <a:ext cx="3820440" cy="523220"/>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Module 4: Maintenance and Sustainment of Fleet</a:t>
            </a:r>
          </a:p>
          <a:p>
            <a:pPr marL="0" marR="0" lvl="0" indent="728663"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and Expeditionary Operations</a:t>
            </a:r>
          </a:p>
        </p:txBody>
      </p:sp>
      <p:sp>
        <p:nvSpPr>
          <p:cNvPr id="68" name="TextBox 67"/>
          <p:cNvSpPr txBox="1"/>
          <p:nvPr/>
        </p:nvSpPr>
        <p:spPr>
          <a:xfrm>
            <a:off x="523899" y="4046423"/>
            <a:ext cx="3820440" cy="307777"/>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Module 5: Unmanned Systems Applications</a:t>
            </a:r>
          </a:p>
        </p:txBody>
      </p:sp>
      <p:sp>
        <p:nvSpPr>
          <p:cNvPr id="69" name="TextBox 68"/>
          <p:cNvSpPr txBox="1"/>
          <p:nvPr/>
        </p:nvSpPr>
        <p:spPr>
          <a:xfrm>
            <a:off x="523899" y="4522463"/>
            <a:ext cx="3820440" cy="307777"/>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Module 6: Unmanned Systems Countermeasures</a:t>
            </a:r>
          </a:p>
        </p:txBody>
      </p:sp>
      <p:sp>
        <p:nvSpPr>
          <p:cNvPr id="70" name="TextBox 69"/>
          <p:cNvSpPr txBox="1"/>
          <p:nvPr/>
        </p:nvSpPr>
        <p:spPr>
          <a:xfrm>
            <a:off x="523899" y="4998503"/>
            <a:ext cx="3820440" cy="523220"/>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Module 7: Decision Support and Information </a:t>
            </a:r>
          </a:p>
          <a:p>
            <a:pPr marL="0" marR="0" lvl="0" indent="719138"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Dominance</a:t>
            </a:r>
          </a:p>
        </p:txBody>
      </p:sp>
      <p:sp>
        <p:nvSpPr>
          <p:cNvPr id="71" name="TextBox 70"/>
          <p:cNvSpPr txBox="1"/>
          <p:nvPr/>
        </p:nvSpPr>
        <p:spPr>
          <a:xfrm>
            <a:off x="523899" y="5689986"/>
            <a:ext cx="3820440" cy="307777"/>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Module 8: Maritime Communications and Data Links</a:t>
            </a:r>
          </a:p>
        </p:txBody>
      </p:sp>
      <p:cxnSp>
        <p:nvCxnSpPr>
          <p:cNvPr id="72" name="Straight Arrow Connector 71"/>
          <p:cNvCxnSpPr/>
          <p:nvPr/>
        </p:nvCxnSpPr>
        <p:spPr>
          <a:xfrm flipV="1">
            <a:off x="4336176" y="1647713"/>
            <a:ext cx="1700634" cy="1"/>
          </a:xfrm>
          <a:prstGeom prst="straightConnector1">
            <a:avLst/>
          </a:prstGeom>
          <a:ln w="381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V="1">
            <a:off x="4336176" y="2234251"/>
            <a:ext cx="1700634" cy="1"/>
          </a:xfrm>
          <a:prstGeom prst="straightConnector1">
            <a:avLst/>
          </a:prstGeom>
          <a:ln w="381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V="1">
            <a:off x="4336175" y="2925067"/>
            <a:ext cx="1700634" cy="1"/>
          </a:xfrm>
          <a:prstGeom prst="straightConnector1">
            <a:avLst/>
          </a:prstGeom>
          <a:ln w="381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V="1">
            <a:off x="4336175" y="3615882"/>
            <a:ext cx="1700634" cy="1"/>
          </a:xfrm>
          <a:prstGeom prst="straightConnector1">
            <a:avLst/>
          </a:prstGeom>
          <a:ln w="381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V="1">
            <a:off x="4336175" y="4198288"/>
            <a:ext cx="1700634" cy="1"/>
          </a:xfrm>
          <a:prstGeom prst="straightConnector1">
            <a:avLst/>
          </a:prstGeom>
          <a:ln w="381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V="1">
            <a:off x="4336175" y="4674327"/>
            <a:ext cx="1700634" cy="1"/>
          </a:xfrm>
          <a:prstGeom prst="straightConnector1">
            <a:avLst/>
          </a:prstGeom>
          <a:ln w="381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V="1">
            <a:off x="4336175" y="5260113"/>
            <a:ext cx="1700634" cy="1"/>
          </a:xfrm>
          <a:prstGeom prst="straightConnector1">
            <a:avLst/>
          </a:prstGeom>
          <a:ln w="381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V="1">
            <a:off x="4336175" y="5842519"/>
            <a:ext cx="1700634" cy="1"/>
          </a:xfrm>
          <a:prstGeom prst="straightConnector1">
            <a:avLst/>
          </a:prstGeom>
          <a:ln w="381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6274575" y="1463047"/>
            <a:ext cx="13131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5 projects</a:t>
            </a:r>
          </a:p>
        </p:txBody>
      </p:sp>
      <p:sp>
        <p:nvSpPr>
          <p:cNvPr id="81" name="TextBox 80"/>
          <p:cNvSpPr txBox="1"/>
          <p:nvPr/>
        </p:nvSpPr>
        <p:spPr>
          <a:xfrm>
            <a:off x="6274575" y="2046583"/>
            <a:ext cx="13131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 projects</a:t>
            </a:r>
          </a:p>
        </p:txBody>
      </p:sp>
      <p:sp>
        <p:nvSpPr>
          <p:cNvPr id="82" name="TextBox 81"/>
          <p:cNvSpPr txBox="1"/>
          <p:nvPr/>
        </p:nvSpPr>
        <p:spPr>
          <a:xfrm>
            <a:off x="6146335" y="2740401"/>
            <a:ext cx="14414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15 projects</a:t>
            </a:r>
          </a:p>
        </p:txBody>
      </p:sp>
      <p:sp>
        <p:nvSpPr>
          <p:cNvPr id="83" name="TextBox 82"/>
          <p:cNvSpPr txBox="1"/>
          <p:nvPr/>
        </p:nvSpPr>
        <p:spPr>
          <a:xfrm>
            <a:off x="6274575" y="3429528"/>
            <a:ext cx="13131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16 projects</a:t>
            </a:r>
          </a:p>
        </p:txBody>
      </p:sp>
      <p:sp>
        <p:nvSpPr>
          <p:cNvPr id="84" name="TextBox 83"/>
          <p:cNvSpPr txBox="1"/>
          <p:nvPr/>
        </p:nvSpPr>
        <p:spPr>
          <a:xfrm>
            <a:off x="6274575" y="4013624"/>
            <a:ext cx="13131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15 projects</a:t>
            </a:r>
          </a:p>
        </p:txBody>
      </p:sp>
      <p:sp>
        <p:nvSpPr>
          <p:cNvPr id="85" name="TextBox 84"/>
          <p:cNvSpPr txBox="1"/>
          <p:nvPr/>
        </p:nvSpPr>
        <p:spPr>
          <a:xfrm>
            <a:off x="6274575" y="4489661"/>
            <a:ext cx="13131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5 projects</a:t>
            </a:r>
          </a:p>
        </p:txBody>
      </p:sp>
      <p:sp>
        <p:nvSpPr>
          <p:cNvPr id="86" name="TextBox 85"/>
          <p:cNvSpPr txBox="1"/>
          <p:nvPr/>
        </p:nvSpPr>
        <p:spPr>
          <a:xfrm>
            <a:off x="6402815" y="5073757"/>
            <a:ext cx="11849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 projects</a:t>
            </a:r>
          </a:p>
        </p:txBody>
      </p:sp>
      <p:sp>
        <p:nvSpPr>
          <p:cNvPr id="87" name="TextBox 86"/>
          <p:cNvSpPr txBox="1"/>
          <p:nvPr/>
        </p:nvSpPr>
        <p:spPr>
          <a:xfrm>
            <a:off x="6146335" y="5657853"/>
            <a:ext cx="14414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14 projects</a:t>
            </a:r>
          </a:p>
        </p:txBody>
      </p:sp>
      <p:sp>
        <p:nvSpPr>
          <p:cNvPr id="88" name="TextBox 87"/>
          <p:cNvSpPr txBox="1"/>
          <p:nvPr/>
        </p:nvSpPr>
        <p:spPr>
          <a:xfrm>
            <a:off x="10492868" y="6163790"/>
            <a:ext cx="1152880"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Coastal Trident 2013</a:t>
            </a:r>
          </a:p>
        </p:txBody>
      </p:sp>
      <p:pic>
        <p:nvPicPr>
          <p:cNvPr id="2" name="Picture 1"/>
          <p:cNvPicPr>
            <a:picLocks noChangeAspect="1"/>
          </p:cNvPicPr>
          <p:nvPr/>
        </p:nvPicPr>
        <p:blipFill>
          <a:blip r:embed="rId2"/>
          <a:stretch>
            <a:fillRect/>
          </a:stretch>
        </p:blipFill>
        <p:spPr>
          <a:xfrm>
            <a:off x="8268271" y="4068789"/>
            <a:ext cx="3377477" cy="2145978"/>
          </a:xfrm>
          <a:prstGeom prst="rect">
            <a:avLst/>
          </a:prstGeom>
        </p:spPr>
      </p:pic>
    </p:spTree>
    <p:extLst>
      <p:ext uri="{BB962C8B-B14F-4D97-AF65-F5344CB8AC3E}">
        <p14:creationId xmlns:p14="http://schemas.microsoft.com/office/powerpoint/2010/main" val="79777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Box 62"/>
          <p:cNvSpPr txBox="1"/>
          <p:nvPr/>
        </p:nvSpPr>
        <p:spPr>
          <a:xfrm>
            <a:off x="2213065" y="255532"/>
            <a:ext cx="917751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ANTX-CT24 Administrative Construct</a:t>
            </a:r>
          </a:p>
        </p:txBody>
      </p:sp>
      <p:sp>
        <p:nvSpPr>
          <p:cNvPr id="64" name="TextBox 63"/>
          <p:cNvSpPr txBox="1"/>
          <p:nvPr/>
        </p:nvSpPr>
        <p:spPr>
          <a:xfrm>
            <a:off x="523901" y="1493825"/>
            <a:ext cx="3820439" cy="307777"/>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Module 1: Port and Maritime Incident Response</a:t>
            </a:r>
          </a:p>
        </p:txBody>
      </p:sp>
      <p:sp>
        <p:nvSpPr>
          <p:cNvPr id="65" name="TextBox 64"/>
          <p:cNvSpPr txBox="1"/>
          <p:nvPr/>
        </p:nvSpPr>
        <p:spPr>
          <a:xfrm>
            <a:off x="523900" y="1969639"/>
            <a:ext cx="3820439" cy="523220"/>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Module 2: Port Security and Critical Infrastructure    </a:t>
            </a:r>
          </a:p>
          <a:p>
            <a:pPr marL="0" marR="0" lvl="0" indent="728663"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Protection</a:t>
            </a:r>
          </a:p>
        </p:txBody>
      </p:sp>
      <p:sp>
        <p:nvSpPr>
          <p:cNvPr id="66" name="TextBox 65"/>
          <p:cNvSpPr txBox="1"/>
          <p:nvPr/>
        </p:nvSpPr>
        <p:spPr>
          <a:xfrm>
            <a:off x="523899" y="2663457"/>
            <a:ext cx="3820440" cy="523220"/>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Module 3: Asymmetric Threat Detection and Domain </a:t>
            </a:r>
          </a:p>
          <a:p>
            <a:pPr marL="0" marR="0" lvl="0" indent="728663"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Awareness</a:t>
            </a:r>
          </a:p>
        </p:txBody>
      </p:sp>
      <p:sp>
        <p:nvSpPr>
          <p:cNvPr id="67" name="TextBox 66"/>
          <p:cNvSpPr txBox="1"/>
          <p:nvPr/>
        </p:nvSpPr>
        <p:spPr>
          <a:xfrm>
            <a:off x="523899" y="3354940"/>
            <a:ext cx="3820440" cy="523220"/>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Module 4: Maintenance and Sustainment of Fleet</a:t>
            </a:r>
          </a:p>
          <a:p>
            <a:pPr marL="0" marR="0" lvl="0" indent="728663"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and Expeditionary Operations</a:t>
            </a:r>
          </a:p>
        </p:txBody>
      </p:sp>
      <p:sp>
        <p:nvSpPr>
          <p:cNvPr id="68" name="TextBox 67"/>
          <p:cNvSpPr txBox="1"/>
          <p:nvPr/>
        </p:nvSpPr>
        <p:spPr>
          <a:xfrm>
            <a:off x="523899" y="4046423"/>
            <a:ext cx="3820440" cy="307777"/>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Module 5: Unmanned Systems Applications</a:t>
            </a:r>
          </a:p>
        </p:txBody>
      </p:sp>
      <p:sp>
        <p:nvSpPr>
          <p:cNvPr id="69" name="TextBox 68"/>
          <p:cNvSpPr txBox="1"/>
          <p:nvPr/>
        </p:nvSpPr>
        <p:spPr>
          <a:xfrm>
            <a:off x="523899" y="4522463"/>
            <a:ext cx="3820440" cy="307777"/>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Module 6: Unmanned Systems Countermeasures</a:t>
            </a:r>
          </a:p>
        </p:txBody>
      </p:sp>
      <p:sp>
        <p:nvSpPr>
          <p:cNvPr id="70" name="TextBox 69"/>
          <p:cNvSpPr txBox="1"/>
          <p:nvPr/>
        </p:nvSpPr>
        <p:spPr>
          <a:xfrm>
            <a:off x="523899" y="4998503"/>
            <a:ext cx="3820440" cy="523220"/>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Module 7: Decision Support and Information </a:t>
            </a:r>
          </a:p>
          <a:p>
            <a:pPr marL="0" marR="0" lvl="0" indent="719138"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Dominance</a:t>
            </a:r>
          </a:p>
        </p:txBody>
      </p:sp>
      <p:sp>
        <p:nvSpPr>
          <p:cNvPr id="71" name="TextBox 70"/>
          <p:cNvSpPr txBox="1"/>
          <p:nvPr/>
        </p:nvSpPr>
        <p:spPr>
          <a:xfrm>
            <a:off x="523899" y="5689986"/>
            <a:ext cx="3820440" cy="307777"/>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Module 8: Maritime Communications and Data Links</a:t>
            </a:r>
          </a:p>
        </p:txBody>
      </p:sp>
      <p:cxnSp>
        <p:nvCxnSpPr>
          <p:cNvPr id="31" name="Straight Arrow Connector 30"/>
          <p:cNvCxnSpPr/>
          <p:nvPr/>
        </p:nvCxnSpPr>
        <p:spPr>
          <a:xfrm flipV="1">
            <a:off x="3347120" y="1642493"/>
            <a:ext cx="1700634" cy="1"/>
          </a:xfrm>
          <a:prstGeom prst="straightConnector1">
            <a:avLst/>
          </a:prstGeom>
          <a:ln w="381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3347120" y="2229031"/>
            <a:ext cx="1700634" cy="1"/>
          </a:xfrm>
          <a:prstGeom prst="straightConnector1">
            <a:avLst/>
          </a:prstGeom>
          <a:ln w="381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3347119" y="2919847"/>
            <a:ext cx="1700634" cy="1"/>
          </a:xfrm>
          <a:prstGeom prst="straightConnector1">
            <a:avLst/>
          </a:prstGeom>
          <a:ln w="381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3347119" y="3610662"/>
            <a:ext cx="1700634" cy="1"/>
          </a:xfrm>
          <a:prstGeom prst="straightConnector1">
            <a:avLst/>
          </a:prstGeom>
          <a:ln w="381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3347119" y="4193068"/>
            <a:ext cx="1700634" cy="1"/>
          </a:xfrm>
          <a:prstGeom prst="straightConnector1">
            <a:avLst/>
          </a:prstGeom>
          <a:ln w="381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3347119" y="4669107"/>
            <a:ext cx="1700634" cy="1"/>
          </a:xfrm>
          <a:prstGeom prst="straightConnector1">
            <a:avLst/>
          </a:prstGeom>
          <a:ln w="381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3347119" y="5254893"/>
            <a:ext cx="1700634" cy="1"/>
          </a:xfrm>
          <a:prstGeom prst="straightConnector1">
            <a:avLst/>
          </a:prstGeom>
          <a:ln w="381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3347119" y="5837299"/>
            <a:ext cx="1700634" cy="1"/>
          </a:xfrm>
          <a:prstGeom prst="straightConnector1">
            <a:avLst/>
          </a:prstGeom>
          <a:ln w="381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5285519" y="2041363"/>
            <a:ext cx="13131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 projects</a:t>
            </a:r>
          </a:p>
        </p:txBody>
      </p:sp>
      <p:sp>
        <p:nvSpPr>
          <p:cNvPr id="41" name="TextBox 40"/>
          <p:cNvSpPr txBox="1"/>
          <p:nvPr/>
        </p:nvSpPr>
        <p:spPr>
          <a:xfrm>
            <a:off x="5157279" y="2735181"/>
            <a:ext cx="14414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15 projects</a:t>
            </a:r>
          </a:p>
        </p:txBody>
      </p:sp>
      <p:sp>
        <p:nvSpPr>
          <p:cNvPr id="42" name="TextBox 41"/>
          <p:cNvSpPr txBox="1"/>
          <p:nvPr/>
        </p:nvSpPr>
        <p:spPr>
          <a:xfrm>
            <a:off x="5285519" y="3424308"/>
            <a:ext cx="13131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16 projects</a:t>
            </a:r>
          </a:p>
        </p:txBody>
      </p:sp>
      <p:sp>
        <p:nvSpPr>
          <p:cNvPr id="43" name="TextBox 42"/>
          <p:cNvSpPr txBox="1"/>
          <p:nvPr/>
        </p:nvSpPr>
        <p:spPr>
          <a:xfrm>
            <a:off x="5285519" y="4008404"/>
            <a:ext cx="13131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15 projects</a:t>
            </a:r>
          </a:p>
        </p:txBody>
      </p:sp>
      <p:sp>
        <p:nvSpPr>
          <p:cNvPr id="44" name="TextBox 43"/>
          <p:cNvSpPr txBox="1"/>
          <p:nvPr/>
        </p:nvSpPr>
        <p:spPr>
          <a:xfrm>
            <a:off x="5285519" y="4484441"/>
            <a:ext cx="13131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5 projects</a:t>
            </a:r>
          </a:p>
        </p:txBody>
      </p:sp>
      <p:sp>
        <p:nvSpPr>
          <p:cNvPr id="45" name="TextBox 44"/>
          <p:cNvSpPr txBox="1"/>
          <p:nvPr/>
        </p:nvSpPr>
        <p:spPr>
          <a:xfrm>
            <a:off x="5413759" y="5068537"/>
            <a:ext cx="11849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 projects</a:t>
            </a:r>
          </a:p>
        </p:txBody>
      </p:sp>
      <p:sp>
        <p:nvSpPr>
          <p:cNvPr id="46" name="TextBox 45"/>
          <p:cNvSpPr txBox="1"/>
          <p:nvPr/>
        </p:nvSpPr>
        <p:spPr>
          <a:xfrm>
            <a:off x="5157279" y="5652633"/>
            <a:ext cx="14414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14 projects</a:t>
            </a:r>
          </a:p>
        </p:txBody>
      </p:sp>
      <p:sp>
        <p:nvSpPr>
          <p:cNvPr id="47" name="TextBox 46"/>
          <p:cNvSpPr txBox="1"/>
          <p:nvPr/>
        </p:nvSpPr>
        <p:spPr>
          <a:xfrm>
            <a:off x="5285519" y="1469438"/>
            <a:ext cx="13131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5 projects</a:t>
            </a:r>
          </a:p>
        </p:txBody>
      </p:sp>
      <p:cxnSp>
        <p:nvCxnSpPr>
          <p:cNvPr id="48" name="Straight Arrow Connector 47"/>
          <p:cNvCxnSpPr/>
          <p:nvPr/>
        </p:nvCxnSpPr>
        <p:spPr>
          <a:xfrm flipV="1">
            <a:off x="6689118" y="1653988"/>
            <a:ext cx="914400" cy="2"/>
          </a:xfrm>
          <a:prstGeom prst="straightConnector1">
            <a:avLst/>
          </a:prstGeom>
          <a:ln w="381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7811725" y="1456133"/>
            <a:ext cx="4096756" cy="3739485"/>
          </a:xfrm>
          <a:prstGeom prst="rect">
            <a:avLst/>
          </a:prstGeom>
        </p:spPr>
        <p:txBody>
          <a:bodyPr wrap="square">
            <a:spAutoFit/>
          </a:bodyPr>
          <a:lstStyle/>
          <a:p>
            <a:pPr marL="322263" marR="0" lvl="0" indent="-322263" algn="l" defTabSz="914400" rtl="0" eaLnBrk="1" fontAlgn="auto" latinLnBrk="0" hangingPunct="1">
              <a:lnSpc>
                <a:spcPct val="100000"/>
              </a:lnSpc>
              <a:spcBef>
                <a:spcPts val="0"/>
              </a:spcBef>
              <a:spcAft>
                <a:spcPts val="60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Arial Narrow" panose="020B0606020202030204" pitchFamily="34" charset="0"/>
                <a:ea typeface="+mn-ea"/>
                <a:cs typeface="+mn-cs"/>
              </a:rPr>
              <a:t>Module 1:</a:t>
            </a:r>
          </a:p>
          <a:p>
            <a:pPr marL="331788" marR="0" lvl="0" indent="-331788"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1.1: </a:t>
            </a:r>
            <a:r>
              <a:rPr kumimoji="0" lang="en-US"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LASD FTX</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maritime tactical operations in a cargo vessel hijacking scenario</a:t>
            </a:r>
          </a:p>
          <a:p>
            <a:pPr marL="322263" marR="0" lvl="0" indent="-322263"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1.2: </a:t>
            </a:r>
            <a:r>
              <a:rPr kumimoji="0" lang="en-US"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MCMGRU 3 </a:t>
            </a:r>
            <a:r>
              <a:rPr kumimoji="0" lang="en-US" sz="1600" b="1"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TTX</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interagency command and control in a homeland defense scenario</a:t>
            </a:r>
          </a:p>
          <a:p>
            <a:pPr marL="331788" marR="0" lvl="0" indent="-331788"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1.3: </a:t>
            </a:r>
            <a:r>
              <a:rPr kumimoji="0" lang="en-US"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NSWC PH FE</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continuity of fleet support operations in a disaster scenario</a:t>
            </a:r>
          </a:p>
          <a:p>
            <a:pPr marL="322263" marR="0" lvl="0" indent="-322263"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1.4: </a:t>
            </a:r>
            <a:r>
              <a:rPr kumimoji="0" lang="en-US"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Port of Hueneme FE</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regional response and emergency management in a lithium battery fire scenario</a:t>
            </a:r>
          </a:p>
          <a:p>
            <a:pPr marL="314325" marR="0" lvl="0" indent="-314325"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1.5: </a:t>
            </a:r>
            <a:r>
              <a:rPr kumimoji="0" lang="en-US"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VCSO FTX</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bomb squad and search &amp; rescue operations in a mass fatality scenario</a:t>
            </a:r>
          </a:p>
        </p:txBody>
      </p:sp>
      <p:sp>
        <p:nvSpPr>
          <p:cNvPr id="50" name="Rounded Rectangle 49"/>
          <p:cNvSpPr/>
          <p:nvPr/>
        </p:nvSpPr>
        <p:spPr>
          <a:xfrm>
            <a:off x="5405264" y="1469438"/>
            <a:ext cx="1283854" cy="369332"/>
          </a:xfrm>
          <a:prstGeom prst="roundRect">
            <a:avLst/>
          </a:prstGeom>
          <a:no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05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69757" y="1416022"/>
            <a:ext cx="4096756" cy="3739485"/>
          </a:xfrm>
          <a:prstGeom prst="rect">
            <a:avLst/>
          </a:prstGeom>
        </p:spPr>
        <p:txBody>
          <a:bodyPr wrap="square">
            <a:spAutoFit/>
          </a:bodyPr>
          <a:lstStyle/>
          <a:p>
            <a:pPr marL="322263" marR="0" lvl="0" indent="-322263" algn="l" defTabSz="914400" rtl="0" eaLnBrk="1" fontAlgn="auto" latinLnBrk="0" hangingPunct="1">
              <a:lnSpc>
                <a:spcPct val="100000"/>
              </a:lnSpc>
              <a:spcBef>
                <a:spcPts val="0"/>
              </a:spcBef>
              <a:spcAft>
                <a:spcPts val="60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Arial Narrow" panose="020B0606020202030204" pitchFamily="34" charset="0"/>
                <a:ea typeface="+mn-ea"/>
                <a:cs typeface="+mn-cs"/>
              </a:rPr>
              <a:t>Module 1:</a:t>
            </a:r>
          </a:p>
          <a:p>
            <a:pPr marL="331788" marR="0" lvl="0" indent="-331788"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1.1: </a:t>
            </a:r>
            <a:r>
              <a:rPr kumimoji="0" lang="en-US"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LASD FTX</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maritime tactical operations in a cargo vessel hijacking scenario</a:t>
            </a:r>
          </a:p>
          <a:p>
            <a:pPr marL="322263" marR="0" lvl="0" indent="-322263"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1.2: </a:t>
            </a:r>
            <a:r>
              <a:rPr kumimoji="0" lang="en-US"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MCMGRU 3 </a:t>
            </a:r>
            <a:r>
              <a:rPr kumimoji="0" lang="en-US" sz="1600" b="1"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TTX</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interagency command and control in a homeland defense scenario</a:t>
            </a:r>
          </a:p>
          <a:p>
            <a:pPr marL="331788" marR="0" lvl="0" indent="-331788"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1.3: </a:t>
            </a:r>
            <a:r>
              <a:rPr kumimoji="0" lang="en-US"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NSWC PH FE</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continuity of fleet support operations in a disaster scenario</a:t>
            </a:r>
          </a:p>
          <a:p>
            <a:pPr marL="322263" marR="0" lvl="0" indent="-322263"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1.4: </a:t>
            </a:r>
            <a:r>
              <a:rPr kumimoji="0" lang="en-US"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Port of Hueneme FE</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regional response and emergency management in a lithium battery fire scenario</a:t>
            </a:r>
          </a:p>
          <a:p>
            <a:pPr marL="314325" marR="0" lvl="0" indent="-314325"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1.5: </a:t>
            </a:r>
            <a:r>
              <a:rPr kumimoji="0" lang="en-US"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VCSO FTX</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bomb squad and search &amp; rescue operations in a mass fatality scenario</a:t>
            </a:r>
          </a:p>
        </p:txBody>
      </p:sp>
      <p:sp>
        <p:nvSpPr>
          <p:cNvPr id="22" name="Rectangle 21"/>
          <p:cNvSpPr/>
          <p:nvPr/>
        </p:nvSpPr>
        <p:spPr>
          <a:xfrm>
            <a:off x="5185649" y="1475613"/>
            <a:ext cx="4306693" cy="3908762"/>
          </a:xfrm>
          <a:prstGeom prst="rect">
            <a:avLst/>
          </a:prstGeom>
        </p:spPr>
        <p:txBody>
          <a:bodyPr wrap="square">
            <a:spAutoFit/>
          </a:bodyPr>
          <a:lstStyle/>
          <a:p>
            <a:pPr marL="322263" marR="0" lvl="0" indent="-322263" algn="l" defTabSz="9144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Module 1.1</a:t>
            </a:r>
          </a:p>
          <a:p>
            <a:pPr marL="322263" marR="0" lvl="0" indent="-322263" algn="l" defTabSz="914400" rtl="0" eaLnBrk="1" fontAlgn="auto" latinLnBrk="0" hangingPunct="1">
              <a:lnSpc>
                <a:spcPct val="100000"/>
              </a:lnSpc>
              <a:spcBef>
                <a:spcPts val="0"/>
              </a:spcBef>
              <a:spcAft>
                <a:spcPts val="30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Arial Narrow" panose="020B0606020202030204" pitchFamily="34" charset="0"/>
                <a:ea typeface="+mn-ea"/>
                <a:cs typeface="+mn-cs"/>
              </a:rPr>
              <a:t>Primary Stakeholder:</a:t>
            </a:r>
          </a:p>
          <a:p>
            <a:pPr marL="322263" marR="0" lvl="0" indent="-322263"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Los Angeles Sheriff’s Department</a:t>
            </a:r>
          </a:p>
          <a:p>
            <a:pPr marL="322263" marR="0" lvl="0" indent="-322263" algn="l" defTabSz="914400" rtl="0" eaLnBrk="1" fontAlgn="auto" latinLnBrk="0" hangingPunct="1">
              <a:lnSpc>
                <a:spcPct val="100000"/>
              </a:lnSpc>
              <a:spcBef>
                <a:spcPts val="0"/>
              </a:spcBef>
              <a:spcAft>
                <a:spcPts val="30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Arial Narrow" panose="020B0606020202030204" pitchFamily="34" charset="0"/>
                <a:ea typeface="+mn-ea"/>
                <a:cs typeface="+mn-cs"/>
              </a:rPr>
              <a:t>Objectives: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Enhance operational readiness of local law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enforcement to respond to a vessel hijacking</a:t>
            </a:r>
          </a:p>
          <a:p>
            <a:pPr marL="322263" marR="0" lvl="0" indent="-322263" algn="l" defTabSz="914400" rtl="0" eaLnBrk="1" fontAlgn="auto" latinLnBrk="0" hangingPunct="1">
              <a:lnSpc>
                <a:spcPct val="100000"/>
              </a:lnSpc>
              <a:spcBef>
                <a:spcPts val="0"/>
              </a:spcBef>
              <a:spcAft>
                <a:spcPts val="30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Arial Narrow" panose="020B0606020202030204" pitchFamily="34" charset="0"/>
                <a:ea typeface="+mn-ea"/>
                <a:cs typeface="+mn-cs"/>
              </a:rPr>
              <a:t>Support Requirements:</a:t>
            </a:r>
          </a:p>
          <a:p>
            <a:pPr marL="233363" marR="0" lvl="0" indent="-233363"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Requires maritime venue</a:t>
            </a:r>
          </a:p>
          <a:p>
            <a:pPr marL="233363" marR="0" lvl="0" indent="-233363"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Requires large vessel target </a:t>
            </a:r>
          </a:p>
          <a:p>
            <a:pPr marL="233363" marR="0" lvl="0" indent="-233363"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Maritime Cadre, Special Enforcement Detail, Emergency Services Detail, Aero Bureau players</a:t>
            </a:r>
          </a:p>
          <a:p>
            <a:pPr marL="233363" marR="0" lvl="0" indent="-233363"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Requires </a:t>
            </a:r>
            <a:r>
              <a:rPr kumimoji="0" lang="en-US" sz="16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OPFOR</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role-players</a:t>
            </a:r>
          </a:p>
          <a:p>
            <a:pPr marL="233363" marR="0" lvl="0" indent="-233363"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Willing to align with relevant enabling technologies</a:t>
            </a:r>
          </a:p>
        </p:txBody>
      </p:sp>
      <p:cxnSp>
        <p:nvCxnSpPr>
          <p:cNvPr id="23" name="Straight Arrow Connector 22"/>
          <p:cNvCxnSpPr/>
          <p:nvPr/>
        </p:nvCxnSpPr>
        <p:spPr>
          <a:xfrm flipV="1">
            <a:off x="9339942" y="4526881"/>
            <a:ext cx="679397" cy="2446"/>
          </a:xfrm>
          <a:prstGeom prst="straightConnector1">
            <a:avLst/>
          </a:prstGeom>
          <a:ln w="381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5153167" y="3640596"/>
            <a:ext cx="4186775" cy="1743779"/>
          </a:xfrm>
          <a:prstGeom prst="roundRect">
            <a:avLst>
              <a:gd name="adj" fmla="val 4861"/>
            </a:avLst>
          </a:prstGeom>
          <a:no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p:nvSpPr>
        <p:spPr>
          <a:xfrm>
            <a:off x="10099113" y="4326826"/>
            <a:ext cx="1556237" cy="400110"/>
          </a:xfrm>
          <a:prstGeom prst="rect">
            <a:avLst/>
          </a:prstGeom>
        </p:spPr>
        <p:txBody>
          <a:bodyPr wrap="square">
            <a:spAutoFit/>
          </a:bodyPr>
          <a:lstStyle/>
          <a:p>
            <a:pPr marL="322263" marR="0" lvl="0" indent="-322263" algn="l" defTabSz="914400" rtl="0" eaLnBrk="1" fontAlgn="auto" latinLnBrk="0" hangingPunct="1">
              <a:lnSpc>
                <a:spcPct val="100000"/>
              </a:lnSpc>
              <a:spcBef>
                <a:spcPts val="0"/>
              </a:spcBef>
              <a:spcAft>
                <a:spcPts val="3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Event ALPHA</a:t>
            </a:r>
          </a:p>
        </p:txBody>
      </p:sp>
      <p:cxnSp>
        <p:nvCxnSpPr>
          <p:cNvPr id="31" name="Straight Arrow Connector 30"/>
          <p:cNvCxnSpPr/>
          <p:nvPr/>
        </p:nvCxnSpPr>
        <p:spPr>
          <a:xfrm>
            <a:off x="4261225" y="2023551"/>
            <a:ext cx="697968" cy="0"/>
          </a:xfrm>
          <a:prstGeom prst="straightConnector1">
            <a:avLst/>
          </a:prstGeom>
          <a:ln w="381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371948" y="1725616"/>
            <a:ext cx="3889277" cy="595870"/>
          </a:xfrm>
          <a:prstGeom prst="roundRect">
            <a:avLst/>
          </a:prstGeom>
          <a:no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2479070" y="255532"/>
            <a:ext cx="845295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Georgia" panose="02040502050405020303" pitchFamily="18" charset="0"/>
                <a:ea typeface="+mn-ea"/>
                <a:cs typeface="+mn-cs"/>
              </a:rPr>
              <a:t>ANTX-CT24</a:t>
            </a:r>
            <a:r>
              <a:rPr kumimoji="0" lang="en-US" sz="36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Operational Construct</a:t>
            </a:r>
          </a:p>
        </p:txBody>
      </p:sp>
      <p:sp>
        <p:nvSpPr>
          <p:cNvPr id="14" name="TextBox 13"/>
          <p:cNvSpPr txBox="1"/>
          <p:nvPr/>
        </p:nvSpPr>
        <p:spPr>
          <a:xfrm>
            <a:off x="10751016" y="3203706"/>
            <a:ext cx="1152880"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Coastal Trident 2019</a:t>
            </a:r>
          </a:p>
        </p:txBody>
      </p:sp>
      <p:pic>
        <p:nvPicPr>
          <p:cNvPr id="2" name="Picture 1"/>
          <p:cNvPicPr>
            <a:picLocks noChangeAspect="1"/>
          </p:cNvPicPr>
          <p:nvPr/>
        </p:nvPicPr>
        <p:blipFill>
          <a:blip r:embed="rId2"/>
          <a:stretch>
            <a:fillRect/>
          </a:stretch>
        </p:blipFill>
        <p:spPr>
          <a:xfrm>
            <a:off x="9209230" y="1449682"/>
            <a:ext cx="2694666" cy="1743607"/>
          </a:xfrm>
          <a:prstGeom prst="rect">
            <a:avLst/>
          </a:prstGeom>
        </p:spPr>
      </p:pic>
    </p:spTree>
    <p:extLst>
      <p:ext uri="{BB962C8B-B14F-4D97-AF65-F5344CB8AC3E}">
        <p14:creationId xmlns:p14="http://schemas.microsoft.com/office/powerpoint/2010/main" val="2455355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70240" y="1734454"/>
            <a:ext cx="4096756" cy="3570208"/>
          </a:xfrm>
          <a:prstGeom prst="rect">
            <a:avLst/>
          </a:prstGeom>
        </p:spPr>
        <p:txBody>
          <a:bodyPr wrap="square">
            <a:spAutoFit/>
          </a:bodyPr>
          <a:lstStyle/>
          <a:p>
            <a:pPr marL="403225" marR="0" lvl="0" indent="-403225"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1.1:  LASD  FTX</a:t>
            </a:r>
          </a:p>
          <a:p>
            <a:pPr marL="403225" marR="0" lvl="0" indent="-403225"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1.2:  MCMGRU 3  </a:t>
            </a:r>
            <a:r>
              <a:rPr kumimoji="0" lang="en-US" sz="16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TTX</a:t>
            </a:r>
            <a:endPar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403225" marR="0" lvl="0" indent="-403225"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1.3:  NSWC PH  FE</a:t>
            </a:r>
          </a:p>
          <a:p>
            <a:pPr marL="403225" marR="0" lvl="0" indent="-403225"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1.4:  Port of Hueneme  FE</a:t>
            </a:r>
          </a:p>
          <a:p>
            <a:pPr marL="403225" marR="0" lvl="0" indent="-403225"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1.5:  VCSO  FTX</a:t>
            </a:r>
          </a:p>
          <a:p>
            <a:pPr marL="403225" marR="0" lvl="0" indent="-403225"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2.1:  </a:t>
            </a:r>
            <a:r>
              <a:rPr kumimoji="0" lang="en-US" sz="16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ECOncrete</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TD</a:t>
            </a:r>
          </a:p>
          <a:p>
            <a:pPr marL="403225" marR="0" lvl="0" indent="-403225"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2.2:  GBL Systems  TD</a:t>
            </a:r>
          </a:p>
          <a:p>
            <a:pPr marL="403225" marR="0" lvl="0" indent="-403225"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2.3:  Mountain Horse Solutions, BCB  TD</a:t>
            </a:r>
          </a:p>
          <a:p>
            <a:pPr marL="403225" marR="0" lvl="0" indent="-403225"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3.1:  </a:t>
            </a:r>
            <a:r>
              <a:rPr kumimoji="0" lang="en-US" sz="16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Atmo</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TD</a:t>
            </a:r>
          </a:p>
          <a:p>
            <a:pPr marL="403225" marR="0" lvl="0" indent="-403225"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3.2:  Bedrock Ocean Exploration  TD</a:t>
            </a:r>
          </a:p>
          <a:p>
            <a:pPr marL="403225" marR="0" lvl="0" indent="-403225"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3.3:  Collins Aerospace  TD</a:t>
            </a:r>
          </a:p>
        </p:txBody>
      </p:sp>
      <p:cxnSp>
        <p:nvCxnSpPr>
          <p:cNvPr id="13" name="Straight Arrow Connector 12"/>
          <p:cNvCxnSpPr/>
          <p:nvPr/>
        </p:nvCxnSpPr>
        <p:spPr>
          <a:xfrm>
            <a:off x="569260" y="5304662"/>
            <a:ext cx="0" cy="31568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897317" y="1892724"/>
            <a:ext cx="1876825" cy="0"/>
          </a:xfrm>
          <a:prstGeom prst="straightConnector1">
            <a:avLst/>
          </a:prstGeom>
          <a:ln w="381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70240" y="1734454"/>
            <a:ext cx="1527077" cy="316541"/>
          </a:xfrm>
          <a:prstGeom prst="roundRect">
            <a:avLst/>
          </a:prstGeom>
          <a:no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15"/>
          <p:cNvSpPr/>
          <p:nvPr/>
        </p:nvSpPr>
        <p:spPr>
          <a:xfrm>
            <a:off x="370239" y="3983955"/>
            <a:ext cx="3314256" cy="316541"/>
          </a:xfrm>
          <a:prstGeom prst="roundRect">
            <a:avLst/>
          </a:prstGeom>
          <a:no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6"/>
          <p:cNvSpPr/>
          <p:nvPr/>
        </p:nvSpPr>
        <p:spPr>
          <a:xfrm>
            <a:off x="370239" y="4935927"/>
            <a:ext cx="2319174" cy="316541"/>
          </a:xfrm>
          <a:prstGeom prst="roundRect">
            <a:avLst/>
          </a:prstGeom>
          <a:no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p:nvPr/>
        </p:nvSpPr>
        <p:spPr>
          <a:xfrm>
            <a:off x="3895373" y="1447584"/>
            <a:ext cx="3383969" cy="25006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Arial Narrow" panose="020B0606020202030204" pitchFamily="34" charset="0"/>
                <a:ea typeface="+mn-ea"/>
                <a:cs typeface="+mn-cs"/>
              </a:rPr>
              <a:t>Event ALPHA:</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Maritime hijacking FTX</a:t>
            </a:r>
            <a:endParaRPr kumimoji="0" lang="en-US" sz="1600" b="0" i="0" u="sng"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233363" marR="0" lvl="0" indent="-233363"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Requires maritime venue</a:t>
            </a:r>
          </a:p>
          <a:p>
            <a:pPr marL="233363" marR="0" lvl="0" indent="-233363"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Requests large vessel target </a:t>
            </a:r>
          </a:p>
          <a:p>
            <a:pPr marL="233363" marR="0" lvl="0" indent="-233363"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ED7D31"/>
                </a:solidFill>
                <a:effectLst/>
                <a:uLnTx/>
                <a:uFillTx/>
                <a:latin typeface="Arial Narrow" panose="020B0606020202030204" pitchFamily="34" charset="0"/>
                <a:ea typeface="+mn-ea"/>
                <a:cs typeface="+mn-cs"/>
              </a:rPr>
              <a:t>Maritime Cadre, Special Enforcement Detail, Emergency Services Detail, Aero Bureau players</a:t>
            </a:r>
          </a:p>
          <a:p>
            <a:pPr marL="233363" marR="0" lvl="0" indent="-233363"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B050"/>
                </a:solidFill>
                <a:effectLst/>
                <a:uLnTx/>
                <a:uFillTx/>
                <a:latin typeface="Arial Narrow" panose="020B0606020202030204" pitchFamily="34" charset="0"/>
                <a:ea typeface="+mn-ea"/>
                <a:cs typeface="+mn-cs"/>
              </a:rPr>
              <a:t>Requires OPFOR role-players</a:t>
            </a:r>
          </a:p>
          <a:p>
            <a:pPr marL="233363" marR="0" lvl="0" indent="-233363"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5B9BD5"/>
                </a:solidFill>
                <a:effectLst/>
                <a:uLnTx/>
                <a:uFillTx/>
                <a:latin typeface="Arial Narrow" panose="020B0606020202030204" pitchFamily="34" charset="0"/>
                <a:ea typeface="+mn-ea"/>
                <a:cs typeface="+mn-cs"/>
              </a:rPr>
              <a:t>Willing to align with relevant enabling technologies</a:t>
            </a:r>
          </a:p>
        </p:txBody>
      </p:sp>
      <p:cxnSp>
        <p:nvCxnSpPr>
          <p:cNvPr id="19" name="Straight Arrow Connector 18"/>
          <p:cNvCxnSpPr>
            <a:stCxn id="16" idx="3"/>
          </p:cNvCxnSpPr>
          <p:nvPr/>
        </p:nvCxnSpPr>
        <p:spPr>
          <a:xfrm>
            <a:off x="3684495" y="4142226"/>
            <a:ext cx="3998259" cy="0"/>
          </a:xfrm>
          <a:prstGeom prst="straightConnector1">
            <a:avLst/>
          </a:prstGeom>
          <a:ln w="381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7853228" y="1852690"/>
            <a:ext cx="4287485" cy="196977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Arial Narrow" panose="020B0606020202030204" pitchFamily="34" charset="0"/>
                <a:ea typeface="+mn-ea"/>
                <a:cs typeface="+mn-cs"/>
              </a:rPr>
              <a:t>Module 2.3:</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Boat-stopping demonstration</a:t>
            </a:r>
            <a:endParaRPr kumimoji="0" lang="en-US" sz="1600" b="0" i="0" u="sng"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233363" marR="0" lvl="0" indent="-233363"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Requires maritime venue</a:t>
            </a:r>
          </a:p>
          <a:p>
            <a:pPr marL="233363" marR="0" lvl="0" indent="-233363"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ED7D31"/>
                </a:solidFill>
                <a:effectLst/>
                <a:uLnTx/>
                <a:uFillTx/>
                <a:latin typeface="Arial Narrow" panose="020B0606020202030204" pitchFamily="34" charset="0"/>
                <a:ea typeface="+mn-ea"/>
                <a:cs typeface="+mn-cs"/>
              </a:rPr>
              <a:t>Requests representative end users to support  </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(operators in the field doing things)</a:t>
            </a:r>
          </a:p>
          <a:p>
            <a:pPr marL="233363" marR="0" lvl="0" indent="-233363"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B050"/>
                </a:solidFill>
                <a:effectLst/>
                <a:uLnTx/>
                <a:uFillTx/>
                <a:latin typeface="Arial Narrow" panose="020B0606020202030204" pitchFamily="34" charset="0"/>
                <a:ea typeface="+mn-ea"/>
                <a:cs typeface="+mn-cs"/>
              </a:rPr>
              <a:t>Requests OPFOR role-players</a:t>
            </a:r>
          </a:p>
          <a:p>
            <a:pPr marL="233363" marR="0" lvl="0" indent="-233363"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5B9BD5"/>
                </a:solidFill>
                <a:effectLst/>
                <a:uLnTx/>
                <a:uFillTx/>
                <a:latin typeface="Arial Narrow" panose="020B0606020202030204" pitchFamily="34" charset="0"/>
                <a:ea typeface="+mn-ea"/>
                <a:cs typeface="+mn-cs"/>
              </a:rPr>
              <a:t>Relevant to law enforcement operations and terrorism scenarios</a:t>
            </a:r>
          </a:p>
        </p:txBody>
      </p:sp>
      <p:sp>
        <p:nvSpPr>
          <p:cNvPr id="21" name="Rectangle 20"/>
          <p:cNvSpPr/>
          <p:nvPr/>
        </p:nvSpPr>
        <p:spPr>
          <a:xfrm>
            <a:off x="7853230" y="5146136"/>
            <a:ext cx="4287483" cy="11541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Arial Narrow" panose="020B0606020202030204" pitchFamily="34" charset="0"/>
                <a:ea typeface="+mn-ea"/>
                <a:cs typeface="+mn-cs"/>
              </a:rPr>
              <a:t>Module 3.3:</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Chemical detection demonstration</a:t>
            </a:r>
            <a:endParaRPr kumimoji="0" lang="en-US" sz="1600" b="0" i="0" u="sng"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233363" marR="0" lvl="0" indent="-233363"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ED7D31"/>
                </a:solidFill>
                <a:effectLst/>
                <a:uLnTx/>
                <a:uFillTx/>
                <a:latin typeface="Arial Narrow" panose="020B0606020202030204" pitchFamily="34" charset="0"/>
                <a:ea typeface="+mn-ea"/>
                <a:cs typeface="+mn-cs"/>
              </a:rPr>
              <a:t>Requests representative end users to support </a:t>
            </a:r>
          </a:p>
          <a:p>
            <a:pPr marL="233363" marR="0" lvl="0" indent="-233363"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5B9BD5"/>
                </a:solidFill>
                <a:effectLst/>
                <a:uLnTx/>
                <a:uFillTx/>
                <a:latin typeface="Arial Narrow" panose="020B0606020202030204" pitchFamily="34" charset="0"/>
                <a:ea typeface="+mn-ea"/>
                <a:cs typeface="+mn-cs"/>
              </a:rPr>
              <a:t>Relevant to law enforcement operations and terrorism scenarios</a:t>
            </a:r>
          </a:p>
        </p:txBody>
      </p:sp>
      <p:cxnSp>
        <p:nvCxnSpPr>
          <p:cNvPr id="28" name="Straight Arrow Connector 27"/>
          <p:cNvCxnSpPr>
            <a:stCxn id="17" idx="3"/>
          </p:cNvCxnSpPr>
          <p:nvPr/>
        </p:nvCxnSpPr>
        <p:spPr>
          <a:xfrm>
            <a:off x="2689413" y="5094198"/>
            <a:ext cx="4993341" cy="0"/>
          </a:xfrm>
          <a:prstGeom prst="straightConnector1">
            <a:avLst/>
          </a:prstGeom>
          <a:ln w="381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370239" y="4322908"/>
            <a:ext cx="1395809" cy="316541"/>
          </a:xfrm>
          <a:prstGeom prst="roundRect">
            <a:avLst/>
          </a:prstGeom>
          <a:no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0" name="Straight Arrow Connector 29"/>
          <p:cNvCxnSpPr/>
          <p:nvPr/>
        </p:nvCxnSpPr>
        <p:spPr>
          <a:xfrm flipV="1">
            <a:off x="1766048" y="4481180"/>
            <a:ext cx="5916706" cy="1"/>
          </a:xfrm>
          <a:prstGeom prst="straightConnector1">
            <a:avLst/>
          </a:prstGeom>
          <a:ln w="381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7853228" y="3907217"/>
            <a:ext cx="4287485" cy="11541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Arial Narrow" panose="020B0606020202030204" pitchFamily="34" charset="0"/>
                <a:ea typeface="+mn-ea"/>
                <a:cs typeface="+mn-cs"/>
              </a:rPr>
              <a:t>Module 3.1:</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Precision weather forecast demonstration</a:t>
            </a:r>
            <a:endParaRPr kumimoji="0" lang="en-US" sz="1600" b="0" i="0" u="sng"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233363" marR="0" lvl="0" indent="-233363"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ED7D31"/>
                </a:solidFill>
                <a:effectLst/>
                <a:uLnTx/>
                <a:uFillTx/>
                <a:latin typeface="Arial Narrow" panose="020B0606020202030204" pitchFamily="34" charset="0"/>
                <a:ea typeface="+mn-ea"/>
                <a:cs typeface="+mn-cs"/>
              </a:rPr>
              <a:t>Requests representative end users to support </a:t>
            </a:r>
          </a:p>
          <a:p>
            <a:pPr marL="233363" marR="0" lvl="0" indent="-233363"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5B9BD5"/>
                </a:solidFill>
                <a:effectLst/>
                <a:uLnTx/>
                <a:uFillTx/>
                <a:latin typeface="Arial Narrow" panose="020B0606020202030204" pitchFamily="34" charset="0"/>
                <a:ea typeface="+mn-ea"/>
                <a:cs typeface="+mn-cs"/>
              </a:rPr>
              <a:t>Relevant to law enforcement operations and terrorism scenarios</a:t>
            </a:r>
          </a:p>
        </p:txBody>
      </p:sp>
      <p:sp>
        <p:nvSpPr>
          <p:cNvPr id="23" name="TextBox 22"/>
          <p:cNvSpPr txBox="1"/>
          <p:nvPr/>
        </p:nvSpPr>
        <p:spPr>
          <a:xfrm>
            <a:off x="2479070" y="255532"/>
            <a:ext cx="845295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Georgia" panose="02040502050405020303" pitchFamily="18" charset="0"/>
                <a:ea typeface="+mn-ea"/>
                <a:cs typeface="+mn-cs"/>
              </a:rPr>
              <a:t>ANTX-CT24</a:t>
            </a:r>
            <a:r>
              <a:rPr kumimoji="0" lang="en-US" sz="36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Operational Construct</a:t>
            </a:r>
          </a:p>
        </p:txBody>
      </p:sp>
    </p:spTree>
    <p:extLst>
      <p:ext uri="{BB962C8B-B14F-4D97-AF65-F5344CB8AC3E}">
        <p14:creationId xmlns:p14="http://schemas.microsoft.com/office/powerpoint/2010/main" val="1169960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3682" y="1482336"/>
            <a:ext cx="7315834" cy="4639458"/>
          </a:xfrm>
          <a:prstGeom prst="rect">
            <a:avLst/>
          </a:prstGeom>
        </p:spPr>
      </p:pic>
      <p:sp>
        <p:nvSpPr>
          <p:cNvPr id="3" name="TextBox 2"/>
          <p:cNvSpPr txBox="1"/>
          <p:nvPr/>
        </p:nvSpPr>
        <p:spPr>
          <a:xfrm>
            <a:off x="629304" y="1646403"/>
            <a:ext cx="5402023" cy="1054135"/>
          </a:xfrm>
          <a:prstGeom prst="rect">
            <a:avLst/>
          </a:prstGeom>
          <a:solidFill>
            <a:srgbClr val="DEEBF7">
              <a:alpha val="75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Event ALPHA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FTX will be conducted to build individual and unit proficiency in the full spectrum of mission tasks associated with a cargo vessel hijacking in the Catalina Channel.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exercise scenario will support an operational venue for technical demonstrations and field experiments by projects participating in ANTX-CT24.</a:t>
            </a:r>
          </a:p>
        </p:txBody>
      </p:sp>
      <p:sp>
        <p:nvSpPr>
          <p:cNvPr id="4" name="TextBox 3"/>
          <p:cNvSpPr txBox="1"/>
          <p:nvPr/>
        </p:nvSpPr>
        <p:spPr>
          <a:xfrm>
            <a:off x="7508583" y="1716879"/>
            <a:ext cx="4234543" cy="4170372"/>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Port and Maritime Incident Response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   FTX, cargo vessel hijacking (LASD)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Port Security and Critical Infrastructure Protection</a:t>
            </a:r>
          </a:p>
          <a:p>
            <a:pPr marL="403225" marR="0" lvl="0" indent="-403225"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2.3:   TD, non-lethal boat stopping (Mountain Horse Solutions, BCB International)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Asymmetric Threat Detection and Domain Awareness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3.1:   TD, precision weather forecasts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Atmo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3.3:   TD, wearable chemical detection (Collins Aerospace)</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03225" marR="0" lvl="0" indent="-403225"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3.12: FX, multi-spectral camera for standoff detection (Polaris Sensor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Maintenance and Sustainment of Fleet and Expeditionary Combat Systems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4.16</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FX, immersive training in VBSS (Street Smarts VR)</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Decision Support and Information Dominance</a:t>
            </a:r>
          </a:p>
          <a:p>
            <a:pPr marL="403225" marR="0" lvl="0" indent="-403225"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7.3:   FX, mobile app for interoperable information sharing (Global Maritime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Werx</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Maritime Communications and Data Links</a:t>
            </a:r>
          </a:p>
          <a:p>
            <a:pPr marL="434975" marR="0" lvl="0" indent="-434975"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8.2:   FX, on-body mesh networks (Bunker Supply)</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03225" marR="0" lvl="0" indent="-403225"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8.5:   TD, quantum encryption of communications (Insight Public Sector,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Quantinuum</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p:cNvSpPr txBox="1"/>
          <p:nvPr/>
        </p:nvSpPr>
        <p:spPr>
          <a:xfrm>
            <a:off x="2479070" y="255532"/>
            <a:ext cx="845295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Georgia" panose="02040502050405020303" pitchFamily="18" charset="0"/>
                <a:ea typeface="+mn-ea"/>
                <a:cs typeface="+mn-cs"/>
              </a:rPr>
              <a:t>ANTX-CT24</a:t>
            </a:r>
            <a:r>
              <a:rPr kumimoji="0" lang="en-US" sz="36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Operational Construct</a:t>
            </a:r>
          </a:p>
        </p:txBody>
      </p:sp>
    </p:spTree>
    <p:extLst>
      <p:ext uri="{BB962C8B-B14F-4D97-AF65-F5344CB8AC3E}">
        <p14:creationId xmlns:p14="http://schemas.microsoft.com/office/powerpoint/2010/main" val="3017079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duotone>
              <a:schemeClr val="bg2">
                <a:shade val="45000"/>
                <a:satMod val="135000"/>
              </a:schemeClr>
              <a:prstClr val="white"/>
            </a:duotone>
          </a:blip>
          <a:stretch>
            <a:fillRect/>
          </a:stretch>
        </p:blipFill>
        <p:spPr>
          <a:xfrm>
            <a:off x="463682" y="1482336"/>
            <a:ext cx="7315834" cy="4639458"/>
          </a:xfrm>
          <a:prstGeom prst="rect">
            <a:avLst/>
          </a:prstGeom>
        </p:spPr>
      </p:pic>
      <p:sp>
        <p:nvSpPr>
          <p:cNvPr id="4" name="TextBox 3"/>
          <p:cNvSpPr txBox="1"/>
          <p:nvPr/>
        </p:nvSpPr>
        <p:spPr>
          <a:xfrm>
            <a:off x="7508583" y="1716879"/>
            <a:ext cx="4234543" cy="4170372"/>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Port and Maritime Incident Response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   FTX, cargo vessel hijacking (LASD)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Port Security and Critical Infrastructure Protection</a:t>
            </a:r>
          </a:p>
          <a:p>
            <a:pPr marL="403225" marR="0" lvl="0" indent="-403225"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2.3:   TD, non-lethal boat stopping (Mountain Horse Solutions, BCB International)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Asymmetric Threat Detection and Domain Awareness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3.1:   TD, precision weather forecasts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Atmo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3.3:   TD, wearable chemical detection (Collins Aerospace)</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03225" marR="0" lvl="0" indent="-403225"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3.12: FX, multi-spectral camera for standoff detection (Polaris Sensor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Maintenance and Sustainment of Fleet and Expeditionary Combat Systems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4.16</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FX, immersive training in VBSS (Street Smarts VR)</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Decision Support and Information Dominance</a:t>
            </a:r>
          </a:p>
          <a:p>
            <a:pPr marL="403225" marR="0" lvl="0" indent="-403225"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7.3:   FX, mobile app for interoperable information sharing (Global Maritime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Werx</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Maritime Communications and Data Links</a:t>
            </a:r>
          </a:p>
          <a:p>
            <a:pPr marL="434975" marR="0" lvl="0" indent="-434975"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8.2:   FX, on-body mesh networks (Bunker Supply)</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03225" marR="0" lvl="0" indent="-403225"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8.5:   TD, quantum encryption of communications (Insight Public Sector,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Quantinuum</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p:cNvSpPr txBox="1"/>
          <p:nvPr/>
        </p:nvSpPr>
        <p:spPr>
          <a:xfrm>
            <a:off x="629304" y="1646403"/>
            <a:ext cx="5402023" cy="1054135"/>
          </a:xfrm>
          <a:prstGeom prst="rect">
            <a:avLst/>
          </a:prstGeom>
          <a:solidFill>
            <a:schemeClr val="bg1">
              <a:lumMod val="95000"/>
              <a:alpha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1"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Event ALPHA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A FTX will be conducted to build individual and unit proficiency in the full spectrum of mission tasks associated with a cargo vessel hijacking in the Catalina Channel.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The exercise scenario will support an operational venue for technical demonstrations and field experiments by projects participating in ANTX-CT24.</a:t>
            </a:r>
          </a:p>
        </p:txBody>
      </p:sp>
      <p:sp>
        <p:nvSpPr>
          <p:cNvPr id="8" name="Rounded Rectangle 7"/>
          <p:cNvSpPr/>
          <p:nvPr/>
        </p:nvSpPr>
        <p:spPr>
          <a:xfrm>
            <a:off x="7508583" y="1916904"/>
            <a:ext cx="3233058" cy="25037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7508583" y="2378573"/>
            <a:ext cx="4153268" cy="3530063"/>
          </a:xfrm>
          <a:prstGeom prst="roundRect">
            <a:avLst>
              <a:gd name="adj" fmla="val 201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Arrow Connector 9"/>
          <p:cNvCxnSpPr/>
          <p:nvPr/>
        </p:nvCxnSpPr>
        <p:spPr>
          <a:xfrm>
            <a:off x="6798451" y="4057320"/>
            <a:ext cx="70180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806775" y="2037820"/>
            <a:ext cx="70180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331573" y="1646403"/>
            <a:ext cx="395822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Project in bold is driving the operational environment</a:t>
            </a:r>
          </a:p>
        </p:txBody>
      </p:sp>
      <p:sp>
        <p:nvSpPr>
          <p:cNvPr id="13" name="TextBox 12"/>
          <p:cNvSpPr txBox="1"/>
          <p:nvPr/>
        </p:nvSpPr>
        <p:spPr>
          <a:xfrm>
            <a:off x="2533557" y="3383616"/>
            <a:ext cx="409907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Additional projects leverage the operational environment in parallel, or integrated at the discretion of operational stakeholders</a:t>
            </a:r>
          </a:p>
        </p:txBody>
      </p:sp>
      <p:sp>
        <p:nvSpPr>
          <p:cNvPr id="14" name="TextBox 13"/>
          <p:cNvSpPr txBox="1"/>
          <p:nvPr/>
        </p:nvSpPr>
        <p:spPr>
          <a:xfrm>
            <a:off x="2479070" y="255532"/>
            <a:ext cx="845295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Georgia" panose="02040502050405020303" pitchFamily="18" charset="0"/>
                <a:ea typeface="+mn-ea"/>
                <a:cs typeface="+mn-cs"/>
              </a:rPr>
              <a:t>ANTX-CT24</a:t>
            </a:r>
            <a:r>
              <a:rPr kumimoji="0" lang="en-US" sz="36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Operational Construct</a:t>
            </a:r>
          </a:p>
        </p:txBody>
      </p:sp>
    </p:spTree>
    <p:extLst>
      <p:ext uri="{BB962C8B-B14F-4D97-AF65-F5344CB8AC3E}">
        <p14:creationId xmlns:p14="http://schemas.microsoft.com/office/powerpoint/2010/main" val="3134144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479070" y="255532"/>
            <a:ext cx="845295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Georgia" panose="02040502050405020303" pitchFamily="18" charset="0"/>
                <a:ea typeface="+mn-ea"/>
                <a:cs typeface="+mn-cs"/>
              </a:rPr>
              <a:t>ANTX-CT24</a:t>
            </a:r>
            <a:r>
              <a:rPr kumimoji="0" lang="en-US" sz="36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Operational Construct</a:t>
            </a:r>
          </a:p>
        </p:txBody>
      </p:sp>
      <p:pic>
        <p:nvPicPr>
          <p:cNvPr id="2" name="Picture 1"/>
          <p:cNvPicPr>
            <a:picLocks noChangeAspect="1"/>
          </p:cNvPicPr>
          <p:nvPr/>
        </p:nvPicPr>
        <p:blipFill>
          <a:blip r:embed="rId2"/>
          <a:stretch>
            <a:fillRect/>
          </a:stretch>
        </p:blipFill>
        <p:spPr>
          <a:xfrm>
            <a:off x="380504" y="1173245"/>
            <a:ext cx="11430991" cy="5425910"/>
          </a:xfrm>
          <a:prstGeom prst="rect">
            <a:avLst/>
          </a:prstGeom>
        </p:spPr>
      </p:pic>
    </p:spTree>
    <p:extLst>
      <p:ext uri="{BB962C8B-B14F-4D97-AF65-F5344CB8AC3E}">
        <p14:creationId xmlns:p14="http://schemas.microsoft.com/office/powerpoint/2010/main" val="866304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63131" y="255409"/>
            <a:ext cx="724268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Background… What is ANTX?</a:t>
            </a:r>
          </a:p>
        </p:txBody>
      </p:sp>
      <p:sp>
        <p:nvSpPr>
          <p:cNvPr id="16" name="TextBox 15"/>
          <p:cNvSpPr txBox="1"/>
          <p:nvPr/>
        </p:nvSpPr>
        <p:spPr>
          <a:xfrm>
            <a:off x="308397" y="1404735"/>
            <a:ext cx="7505567" cy="45397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 a rapidly changing threat environment, our National Defense Strategy and other guiding strategic documentation identify a need to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adapt quickly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rapidly to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take advantage of technical innovations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282575" marR="0" lvl="0" indent="-282575"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Technologists need an understanding of the operational challenges</a:t>
            </a:r>
          </a:p>
          <a:p>
            <a:pPr marL="282575" marR="0" lvl="0" indent="-282575"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Warfighters need an understanding of developing technological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Navy uses focused experimentation and exercise programs to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maintain awareness of the leading edge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create opportunities for engagement</a:t>
            </a:r>
          </a:p>
        </p:txBody>
      </p:sp>
      <p:pic>
        <p:nvPicPr>
          <p:cNvPr id="2" name="Picture 1"/>
          <p:cNvPicPr>
            <a:picLocks noChangeAspect="1"/>
          </p:cNvPicPr>
          <p:nvPr/>
        </p:nvPicPr>
        <p:blipFill>
          <a:blip r:embed="rId2"/>
          <a:stretch>
            <a:fillRect/>
          </a:stretch>
        </p:blipFill>
        <p:spPr>
          <a:xfrm>
            <a:off x="7943266" y="1404735"/>
            <a:ext cx="3688400" cy="4615072"/>
          </a:xfrm>
          <a:prstGeom prst="rect">
            <a:avLst/>
          </a:prstGeom>
        </p:spPr>
      </p:pic>
    </p:spTree>
    <p:extLst>
      <p:ext uri="{BB962C8B-B14F-4D97-AF65-F5344CB8AC3E}">
        <p14:creationId xmlns:p14="http://schemas.microsoft.com/office/powerpoint/2010/main" val="4132453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2">
            <a:duotone>
              <a:schemeClr val="bg2">
                <a:shade val="45000"/>
                <a:satMod val="135000"/>
              </a:schemeClr>
              <a:prstClr val="white"/>
            </a:duotone>
          </a:blip>
          <a:stretch>
            <a:fillRect/>
          </a:stretch>
        </p:blipFill>
        <p:spPr>
          <a:xfrm>
            <a:off x="380504" y="1173245"/>
            <a:ext cx="11430991" cy="5425910"/>
          </a:xfrm>
          <a:prstGeom prst="rect">
            <a:avLst/>
          </a:prstGeom>
        </p:spPr>
      </p:pic>
      <p:sp>
        <p:nvSpPr>
          <p:cNvPr id="19" name="TextBox 18"/>
          <p:cNvSpPr txBox="1"/>
          <p:nvPr/>
        </p:nvSpPr>
        <p:spPr>
          <a:xfrm>
            <a:off x="2479070" y="255532"/>
            <a:ext cx="845295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lumMod val="75000"/>
                  </a:prstClr>
                </a:solidFill>
                <a:effectLst/>
                <a:uLnTx/>
                <a:uFillTx/>
                <a:latin typeface="Georgia" panose="02040502050405020303" pitchFamily="18" charset="0"/>
                <a:ea typeface="+mn-ea"/>
                <a:cs typeface="+mn-cs"/>
              </a:rPr>
              <a:t>ANTX-CT24</a:t>
            </a:r>
            <a:r>
              <a:rPr kumimoji="0" lang="en-US" sz="3600" b="1" i="0" u="none" strike="noStrike" kern="1200" cap="none" spc="0" normalizeH="0" baseline="0" noProof="0" dirty="0">
                <a:ln>
                  <a:noFill/>
                </a:ln>
                <a:solidFill>
                  <a:prstClr val="white">
                    <a:lumMod val="75000"/>
                  </a:prstClr>
                </a:solidFill>
                <a:effectLst/>
                <a:uLnTx/>
                <a:uFillTx/>
                <a:latin typeface="Georgia" panose="02040502050405020303" pitchFamily="18" charset="0"/>
                <a:ea typeface="+mn-ea"/>
                <a:cs typeface="+mn-cs"/>
              </a:rPr>
              <a:t> Operational Construct</a:t>
            </a:r>
          </a:p>
        </p:txBody>
      </p:sp>
      <p:grpSp>
        <p:nvGrpSpPr>
          <p:cNvPr id="30" name="Group 29"/>
          <p:cNvGrpSpPr/>
          <p:nvPr/>
        </p:nvGrpSpPr>
        <p:grpSpPr>
          <a:xfrm>
            <a:off x="961414" y="1504638"/>
            <a:ext cx="10369977" cy="4643311"/>
            <a:chOff x="364987" y="1549675"/>
            <a:chExt cx="6656405" cy="4643311"/>
          </a:xfrm>
        </p:grpSpPr>
        <p:grpSp>
          <p:nvGrpSpPr>
            <p:cNvPr id="31" name="Group 30"/>
            <p:cNvGrpSpPr/>
            <p:nvPr/>
          </p:nvGrpSpPr>
          <p:grpSpPr>
            <a:xfrm>
              <a:off x="364987" y="1549675"/>
              <a:ext cx="6656405" cy="4643311"/>
              <a:chOff x="615507" y="2406343"/>
              <a:chExt cx="6656405" cy="4643311"/>
            </a:xfrm>
          </p:grpSpPr>
          <p:sp>
            <p:nvSpPr>
              <p:cNvPr id="33" name="Rectangle 32"/>
              <p:cNvSpPr/>
              <p:nvPr/>
            </p:nvSpPr>
            <p:spPr>
              <a:xfrm>
                <a:off x="615507" y="2406343"/>
                <a:ext cx="6656405" cy="4643311"/>
              </a:xfrm>
              <a:prstGeom prst="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TextBox 33"/>
              <p:cNvSpPr txBox="1"/>
              <p:nvPr/>
            </p:nvSpPr>
            <p:spPr>
              <a:xfrm>
                <a:off x="744005" y="2651335"/>
                <a:ext cx="433264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order to maintain a low barrier-to-entry and accommodate a short planning timeline, the ANTX-Coastal Trident planning team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maximizes use of “non-traditional” venues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This requires some planning flexibility and imagination but significantly increases access to relevant test environments</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2" name="Rectangle 31"/>
            <p:cNvSpPr/>
            <p:nvPr/>
          </p:nvSpPr>
          <p:spPr>
            <a:xfrm>
              <a:off x="490110" y="3448036"/>
              <a:ext cx="4252730"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Example: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Instead of a </a:t>
              </a:r>
              <a:r>
                <a:rPr kumimoji="0" lang="en-US"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Fleet combatant</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planning team might suggest experimentation aboard a </a:t>
              </a:r>
              <a:r>
                <a:rPr kumimoji="0" lang="en-US"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commercial offshore support vessel</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or </a:t>
              </a:r>
              <a:r>
                <a:rPr kumimoji="0" lang="en-US"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oil platform</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an industrial structure on the water subject to environmental exposure, constrained footprint, infrastructure and communications austerity,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but</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with boats to and from several times daily, potential for long-duration installations, and significantly reduced administrative burden</a:t>
              </a:r>
            </a:p>
          </p:txBody>
        </p:sp>
      </p:grpSp>
      <p:pic>
        <p:nvPicPr>
          <p:cNvPr id="35" name="Picture 34"/>
          <p:cNvPicPr>
            <a:picLocks noChangeAspect="1"/>
          </p:cNvPicPr>
          <p:nvPr/>
        </p:nvPicPr>
        <p:blipFill rotWithShape="1">
          <a:blip r:embed="rId3"/>
          <a:srcRect l="42083" t="34719" r="22865" b="24630"/>
          <a:stretch/>
        </p:blipFill>
        <p:spPr>
          <a:xfrm>
            <a:off x="8430660" y="3901079"/>
            <a:ext cx="2514600" cy="1640397"/>
          </a:xfrm>
          <a:prstGeom prst="rect">
            <a:avLst/>
          </a:prstGeom>
          <a:ln w="38100">
            <a:solidFill>
              <a:schemeClr val="bg1"/>
            </a:solidFill>
            <a:miter lim="800000"/>
          </a:ln>
          <a:effectLst>
            <a:outerShdw blurRad="50800" dist="38100" dir="2700000" algn="tl" rotWithShape="0">
              <a:prstClr val="black">
                <a:alpha val="40000"/>
              </a:prstClr>
            </a:outerShdw>
          </a:effectLst>
        </p:spPr>
      </p:pic>
      <p:sp>
        <p:nvSpPr>
          <p:cNvPr id="36" name="TextBox 35"/>
          <p:cNvSpPr txBox="1"/>
          <p:nvPr/>
        </p:nvSpPr>
        <p:spPr>
          <a:xfrm>
            <a:off x="8615871" y="5591252"/>
            <a:ext cx="2454583"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Platform Edith, offshore of Huntington Beach, CA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Coastal Trident 2022</a:t>
            </a:r>
          </a:p>
        </p:txBody>
      </p:sp>
      <p:pic>
        <p:nvPicPr>
          <p:cNvPr id="37" name="Picture 36"/>
          <p:cNvPicPr>
            <a:picLocks noChangeAspect="1"/>
          </p:cNvPicPr>
          <p:nvPr/>
        </p:nvPicPr>
        <p:blipFill rotWithShape="1">
          <a:blip r:embed="rId4"/>
          <a:srcRect b="18137"/>
          <a:stretch/>
        </p:blipFill>
        <p:spPr>
          <a:xfrm>
            <a:off x="8395807" y="1695494"/>
            <a:ext cx="2514600" cy="1543891"/>
          </a:xfrm>
          <a:prstGeom prst="rect">
            <a:avLst/>
          </a:prstGeom>
          <a:ln w="38100">
            <a:solidFill>
              <a:schemeClr val="bg1"/>
            </a:solidFill>
            <a:miter lim="800000"/>
          </a:ln>
          <a:effectLst>
            <a:outerShdw blurRad="50800" dist="38100" dir="2700000" algn="tl" rotWithShape="0">
              <a:prstClr val="black">
                <a:alpha val="40000"/>
              </a:prstClr>
            </a:outerShdw>
          </a:effectLst>
        </p:spPr>
      </p:pic>
      <p:sp>
        <p:nvSpPr>
          <p:cNvPr id="38" name="TextBox 37"/>
          <p:cNvSpPr txBox="1"/>
          <p:nvPr/>
        </p:nvSpPr>
        <p:spPr>
          <a:xfrm>
            <a:off x="9840238" y="3292032"/>
            <a:ext cx="1152880"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Seaward Endeavor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Coastal Trident 2023</a:t>
            </a:r>
          </a:p>
        </p:txBody>
      </p:sp>
    </p:spTree>
    <p:extLst>
      <p:ext uri="{BB962C8B-B14F-4D97-AF65-F5344CB8AC3E}">
        <p14:creationId xmlns:p14="http://schemas.microsoft.com/office/powerpoint/2010/main" val="342895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3471" y="1584350"/>
            <a:ext cx="4110100" cy="232371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82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projects</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8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focus areas</a:t>
            </a:r>
          </a:p>
          <a:p>
            <a:pPr marL="233363" marR="0" lvl="0" indent="-23336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projects supporting CRADA research</a:t>
            </a:r>
          </a:p>
          <a:p>
            <a:pPr marL="233363" marR="0" lvl="0" indent="-23336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projects supporting S&amp;T development</a:t>
            </a:r>
          </a:p>
          <a:p>
            <a:pPr marL="233363" marR="0" lvl="0" indent="-23336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projects supporting EPA research</a:t>
            </a:r>
          </a:p>
          <a:p>
            <a:pPr marL="233363" marR="0" lvl="0" indent="-23336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14</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projects supporting SBIR</a:t>
            </a:r>
          </a:p>
          <a:p>
            <a:pPr marL="233363" marR="0" lvl="0" indent="-233363"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16</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projects supporting NISE research</a:t>
            </a:r>
          </a:p>
          <a:p>
            <a:pPr marL="233363" marR="0" lvl="0" indent="-233363"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33363" marR="0" lvl="0" indent="-233363"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Rectangle 2"/>
          <p:cNvSpPr/>
          <p:nvPr/>
        </p:nvSpPr>
        <p:spPr>
          <a:xfrm>
            <a:off x="413471" y="3428174"/>
            <a:ext cx="6096000" cy="167738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36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events</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32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venues in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states</a:t>
            </a:r>
          </a:p>
          <a:p>
            <a:pPr marL="233363" marR="0" lvl="0" indent="-23336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Southern California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(Ventura, Los Angeles, San Diego)</a:t>
            </a:r>
          </a:p>
          <a:p>
            <a:pPr marL="233363" marR="0" lvl="0" indent="-23336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White Sands, NM</a:t>
            </a:r>
          </a:p>
          <a:p>
            <a:pPr marL="233363" marR="0" lvl="0" indent="-23336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Sullivan, IN</a:t>
            </a:r>
          </a:p>
          <a:p>
            <a:pPr marL="233363" marR="0" lvl="0" indent="-23336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Lake Guntersville, AL</a:t>
            </a:r>
          </a:p>
          <a:p>
            <a:pPr marL="233363" marR="0" lvl="0" indent="-23336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Point Pleasanton, NJ</a:t>
            </a:r>
          </a:p>
        </p:txBody>
      </p:sp>
      <p:sp>
        <p:nvSpPr>
          <p:cNvPr id="6" name="Rectangle 5"/>
          <p:cNvSpPr/>
          <p:nvPr/>
        </p:nvSpPr>
        <p:spPr>
          <a:xfrm>
            <a:off x="5505144" y="1584350"/>
            <a:ext cx="6560066" cy="31547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Navy Warfare Centers collaborated</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NAWC</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Aircraft Division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field experiments with robotic </a:t>
            </a:r>
            <a:r>
              <a:rPr kumimoji="0" lang="en-US" sz="1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IMUs</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UUV</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USV</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collaboration)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NAWC Weapons Division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(vessel support offshore of Port Hueneme)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NAVFAC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EXWC</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field experiments, program support)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NIWC Atlantic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(support planning cyber security experiments)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NIWC Pacific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experiments, vessel support and range planning offshore of San Diego)</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NSWC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Carderock</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field experiment, lithium battery approvals)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NSWC Corona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(SME support during field experiments)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NSWC Crane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(range support at </a:t>
            </a:r>
            <a:r>
              <a:rPr kumimoji="0" lang="en-US" sz="1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LGTF</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EA</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HPM</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/lithium battery approvals)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NSWC Philadelphia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(field experiments with robotic </a:t>
            </a:r>
            <a:r>
              <a:rPr kumimoji="0" lang="en-US" sz="1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IMUs</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NSWC Port Hueneme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 lead)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NUWC Keyport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 support)</a:t>
            </a:r>
          </a:p>
        </p:txBody>
      </p:sp>
      <p:sp>
        <p:nvSpPr>
          <p:cNvPr id="7" name="Rectangle 6"/>
          <p:cNvSpPr/>
          <p:nvPr/>
        </p:nvSpPr>
        <p:spPr>
          <a:xfrm>
            <a:off x="413471" y="5231766"/>
            <a:ext cx="589991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projects returned to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ANTX</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-CT to build upon projects conducted in 2023</a:t>
            </a:r>
          </a:p>
        </p:txBody>
      </p:sp>
      <p:sp>
        <p:nvSpPr>
          <p:cNvPr id="8" name="TextBox 7"/>
          <p:cNvSpPr txBox="1"/>
          <p:nvPr/>
        </p:nvSpPr>
        <p:spPr>
          <a:xfrm>
            <a:off x="3348884" y="257534"/>
            <a:ext cx="690124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Georgia" panose="02040502050405020303" pitchFamily="18" charset="0"/>
                <a:ea typeface="+mn-ea"/>
                <a:cs typeface="+mn-cs"/>
              </a:rPr>
              <a:t>ANTX-CT24</a:t>
            </a:r>
            <a:r>
              <a:rPr kumimoji="0" lang="en-US" sz="36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by the Numbers</a:t>
            </a:r>
          </a:p>
        </p:txBody>
      </p:sp>
      <p:sp>
        <p:nvSpPr>
          <p:cNvPr id="9" name="Rectangle 8"/>
          <p:cNvSpPr/>
          <p:nvPr/>
        </p:nvSpPr>
        <p:spPr>
          <a:xfrm>
            <a:off x="3081253" y="4276759"/>
            <a:ext cx="2238894" cy="830997"/>
          </a:xfrm>
          <a:prstGeom prst="rect">
            <a:avLst/>
          </a:prstGeom>
        </p:spPr>
        <p:txBody>
          <a:bodyPr wrap="square">
            <a:spAutoFit/>
          </a:bodyPr>
          <a:lstStyle/>
          <a:p>
            <a:pPr marL="233363" marR="0" lvl="0" indent="-23336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Norfolk, VA</a:t>
            </a:r>
          </a:p>
          <a:p>
            <a:pPr marL="233363" marR="0" lvl="0" indent="-23336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Charleston, SC</a:t>
            </a:r>
          </a:p>
          <a:p>
            <a:pPr marL="233363" marR="0" lvl="0" indent="-23336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Orlando, FL</a:t>
            </a:r>
          </a:p>
        </p:txBody>
      </p:sp>
    </p:spTree>
    <p:extLst>
      <p:ext uri="{BB962C8B-B14F-4D97-AF65-F5344CB8AC3E}">
        <p14:creationId xmlns:p14="http://schemas.microsoft.com/office/powerpoint/2010/main" val="3002632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75728" y="1323776"/>
            <a:ext cx="9001354" cy="5062924"/>
          </a:xfrm>
          <a:prstGeom prst="rect">
            <a:avLst/>
          </a:prstGeom>
          <a:noFill/>
        </p:spPr>
        <p:txBody>
          <a:bodyPr wrap="square" rtlCol="0">
            <a:spAutoFit/>
          </a:bodyPr>
          <a:lstStyle/>
          <a:p>
            <a:pPr marL="233363" marR="0" lvl="0" indent="-233363"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Operational Training for Navy HSCs and UUVRON-1</a:t>
            </a:r>
          </a:p>
          <a:p>
            <a:pPr marL="233363" marR="0" lvl="0" indent="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 a result of several mishaps, Navy helicopters are not allowed to conduct training over commercial facilities unless participating in a formal Navy exercise program. This limits representative targets and impacts proficiency. Through participation in ANTX-Coastal Trident, Navy HSCs are able to train over passenger ferries, cargo vessels, and oil platforms.</a:t>
            </a:r>
          </a:p>
          <a:p>
            <a:pPr marL="233363" marR="0" lvl="0" indent="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Navy regulations prohibit operation of remotely-operated and unmanned underwater vehicles for training unless covered by an active environmental assessment. This limits opportunities for operators to train and maintain proficiency on a variety of mission essential systems. Through participation in ANTX-Coastal Trident, UUVRON-1 can leverage the investment by NSWC PHD in environmental approvals.</a:t>
            </a:r>
          </a:p>
          <a:p>
            <a:pPr marL="233363" marR="0" lvl="0" indent="-233363"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Unmanned Systems Procurements</a:t>
            </a:r>
          </a:p>
          <a:p>
            <a:pPr marL="233363" marR="0" lvl="0" indent="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 a result of participation in ANTX-Coastal Trident 2022 and 2023, Ocean Power Technologies was able to gain visibility with DHS and USN stakeholders. OPT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PowerBuoys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with surface and subsurface sensors were procured for follow-on experimentation by DHS S&amp;T on the Southern Maritime Boundary and in the C5F AO for Fleet exercises (Phantom Scope) and experiments (TF-59).</a:t>
            </a:r>
          </a:p>
          <a:p>
            <a:pPr marL="233363" marR="0" lvl="0" indent="-233363"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Advanced Battery Research Agreements</a:t>
            </a:r>
          </a:p>
          <a:p>
            <a:pPr marL="233363" marR="0" lvl="0" indent="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 a result of participation in ANTX-Coastal Trident 2022 and 2023, Battery Streak was able to exhibit the advanced capabilities of its lithium battery pouches to improve charging speeds, endurance, and safety. NSWC Crane established a CRADA with Battery Streak to collaborate on improvements to power storage systems for untethered unmanned systems.</a:t>
            </a:r>
          </a:p>
        </p:txBody>
      </p:sp>
      <p:sp>
        <p:nvSpPr>
          <p:cNvPr id="21" name="TextBox 20"/>
          <p:cNvSpPr txBox="1"/>
          <p:nvPr/>
        </p:nvSpPr>
        <p:spPr>
          <a:xfrm>
            <a:off x="2816872" y="257534"/>
            <a:ext cx="823174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So What? … a Few Success Stories</a:t>
            </a:r>
          </a:p>
        </p:txBody>
      </p:sp>
      <p:pic>
        <p:nvPicPr>
          <p:cNvPr id="2" name="Picture 1"/>
          <p:cNvPicPr>
            <a:picLocks noChangeAspect="1"/>
          </p:cNvPicPr>
          <p:nvPr/>
        </p:nvPicPr>
        <p:blipFill>
          <a:blip r:embed="rId2"/>
          <a:stretch>
            <a:fillRect/>
          </a:stretch>
        </p:blipFill>
        <p:spPr>
          <a:xfrm>
            <a:off x="9675958" y="1570443"/>
            <a:ext cx="2017951" cy="4816257"/>
          </a:xfrm>
          <a:prstGeom prst="rect">
            <a:avLst/>
          </a:prstGeom>
        </p:spPr>
      </p:pic>
    </p:spTree>
    <p:extLst>
      <p:ext uri="{BB962C8B-B14F-4D97-AF65-F5344CB8AC3E}">
        <p14:creationId xmlns:p14="http://schemas.microsoft.com/office/powerpoint/2010/main" val="3547165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75728" y="1323776"/>
            <a:ext cx="9001354" cy="3847207"/>
          </a:xfrm>
          <a:prstGeom prst="rect">
            <a:avLst/>
          </a:prstGeom>
          <a:noFill/>
        </p:spPr>
        <p:txBody>
          <a:bodyPr wrap="square" rtlCol="0">
            <a:spAutoFit/>
          </a:bodyPr>
          <a:lstStyle/>
          <a:p>
            <a:pPr marL="233363" marR="0" lvl="0" indent="-233363"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Pilot Program for Naval Expeditionary Sustainment and Repair</a:t>
            </a:r>
          </a:p>
          <a:p>
            <a:pPr marL="233363" marR="0" lvl="0" indent="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ANTX-Coastal Trident 2021 was leveraged to support several pilot projects for a larger effort by NAVSEA 05 to conduct experiments with battle damage assessment and repair technologies. The success of these projects led to the establishment of the NESAR program (REPTX) during ANTX-Coastal Trident 2022 and the resulting engagement with 68 mature technologies for expeditionary sustainment and repair.</a:t>
            </a:r>
          </a:p>
          <a:p>
            <a:pPr marL="233363" marR="0" lvl="0" indent="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NESAR has since established itself as a standalone program, sponsored by NAVSEA 05 to conduct a series of experiments and transition efforts annually.</a:t>
            </a:r>
          </a:p>
          <a:p>
            <a:pPr marL="233363" marR="0" lvl="0" indent="-233363"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Addressing Urgent Needs to Counter UAS</a:t>
            </a:r>
          </a:p>
          <a:p>
            <a:pPr marL="233363" marR="0" lvl="0" indent="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Through NSWC PHD’s engagement with NAVSEA’s Technical Response to Operational Needs (TRON) program, the ANTX-Coastal Trident team became aware of an urgent need to demonstrate capability against a specific threat UAS. Planned experiments were updated to reflect a threat-representative target and demonstrate capability to counter-UAS stakeholders.</a:t>
            </a:r>
          </a:p>
          <a:p>
            <a:pPr marL="233363" marR="0" lvl="0" indent="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 a result of successful experiments, IXI EW’s SEMPRE counter-UAS system was referred to the TRON team as a technically mature option for rapid deployment of counter-UAS capabilities.</a:t>
            </a:r>
          </a:p>
        </p:txBody>
      </p:sp>
      <p:sp>
        <p:nvSpPr>
          <p:cNvPr id="12" name="TextBox 11"/>
          <p:cNvSpPr txBox="1"/>
          <p:nvPr/>
        </p:nvSpPr>
        <p:spPr>
          <a:xfrm>
            <a:off x="2816872" y="257534"/>
            <a:ext cx="823174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So What? … a Few Success Stories</a:t>
            </a:r>
          </a:p>
        </p:txBody>
      </p:sp>
      <p:pic>
        <p:nvPicPr>
          <p:cNvPr id="2" name="Picture 1"/>
          <p:cNvPicPr>
            <a:picLocks noChangeAspect="1"/>
          </p:cNvPicPr>
          <p:nvPr/>
        </p:nvPicPr>
        <p:blipFill>
          <a:blip r:embed="rId2"/>
          <a:stretch>
            <a:fillRect/>
          </a:stretch>
        </p:blipFill>
        <p:spPr>
          <a:xfrm>
            <a:off x="9625157" y="1641093"/>
            <a:ext cx="2017951" cy="3529890"/>
          </a:xfrm>
          <a:prstGeom prst="rect">
            <a:avLst/>
          </a:prstGeom>
        </p:spPr>
      </p:pic>
    </p:spTree>
    <p:extLst>
      <p:ext uri="{BB962C8B-B14F-4D97-AF65-F5344CB8AC3E}">
        <p14:creationId xmlns:p14="http://schemas.microsoft.com/office/powerpoint/2010/main" val="2187758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98510" y="257534"/>
            <a:ext cx="563487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Georgia" panose="02040502050405020303" pitchFamily="18" charset="0"/>
                <a:ea typeface="+mn-ea"/>
                <a:cs typeface="+mn-cs"/>
              </a:rPr>
              <a:t>ANTX-CT24</a:t>
            </a:r>
            <a:r>
              <a:rPr kumimoji="0" lang="en-US" sz="36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Exhibitors</a:t>
            </a:r>
          </a:p>
        </p:txBody>
      </p:sp>
      <p:sp>
        <p:nvSpPr>
          <p:cNvPr id="5" name="TextBox 4"/>
          <p:cNvSpPr txBox="1"/>
          <p:nvPr/>
        </p:nvSpPr>
        <p:spPr>
          <a:xfrm>
            <a:off x="375727" y="1423527"/>
            <a:ext cx="106303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26 of 56 exhibitors at the FATHOMWERX Summit are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ANTX-CT24</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projects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409810" y="2170001"/>
            <a:ext cx="9169179" cy="4041998"/>
          </a:xfrm>
          <a:prstGeom prst="rect">
            <a:avLst/>
          </a:prstGeom>
        </p:spPr>
      </p:pic>
    </p:spTree>
    <p:extLst>
      <p:ext uri="{BB962C8B-B14F-4D97-AF65-F5344CB8AC3E}">
        <p14:creationId xmlns:p14="http://schemas.microsoft.com/office/powerpoint/2010/main" val="3365823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63131" y="255409"/>
            <a:ext cx="724268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Background… What is ANTX?</a:t>
            </a:r>
          </a:p>
        </p:txBody>
      </p:sp>
      <p:sp>
        <p:nvSpPr>
          <p:cNvPr id="10" name="TextBox 9"/>
          <p:cNvSpPr txBox="1"/>
          <p:nvPr/>
        </p:nvSpPr>
        <p:spPr>
          <a:xfrm>
            <a:off x="308395" y="1421359"/>
            <a:ext cx="11778309" cy="45550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ANTX was established to accelerate the identification of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high-value opportunities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for the Navy, larger joint force, and interagency partners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is based on observation of ANTX activities, with the objective of facilitating progress in one of the following potential engagement areas:</a:t>
            </a:r>
          </a:p>
          <a:p>
            <a:pPr marL="287338" marR="0" lvl="0" indent="-287338"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Disruptive opportunity exploration (demonstration or experiment)</a:t>
            </a:r>
          </a:p>
          <a:p>
            <a:pPr marL="287338" marR="0" lvl="0" indent="-287338"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Transition into a formal fleet experiment or exercise</a:t>
            </a:r>
          </a:p>
          <a:p>
            <a:pPr marL="287338" marR="0" lvl="0" indent="-287338"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Transition into a collaborative S&amp;T project (CRADA)</a:t>
            </a:r>
          </a:p>
          <a:p>
            <a:pPr marL="287338" marR="0" lvl="0" indent="-287338"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Transition into a new NR&amp;DE maturation project (NISE project)</a:t>
            </a:r>
          </a:p>
          <a:p>
            <a:pPr marL="287338" marR="0" lvl="0" indent="-287338"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Transition into an existing program of record</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Some projects will not warrant recommendations to these transition pathways</a:t>
            </a:r>
          </a:p>
        </p:txBody>
      </p:sp>
    </p:spTree>
    <p:extLst>
      <p:ext uri="{BB962C8B-B14F-4D97-AF65-F5344CB8AC3E}">
        <p14:creationId xmlns:p14="http://schemas.microsoft.com/office/powerpoint/2010/main" val="770476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63131" y="255409"/>
            <a:ext cx="724268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lumMod val="75000"/>
                  </a:prstClr>
                </a:solidFill>
                <a:effectLst/>
                <a:uLnTx/>
                <a:uFillTx/>
                <a:latin typeface="Georgia" panose="02040502050405020303" pitchFamily="18" charset="0"/>
                <a:ea typeface="+mn-ea"/>
                <a:cs typeface="+mn-cs"/>
              </a:rPr>
              <a:t>Background… What is ANTX?</a:t>
            </a:r>
          </a:p>
        </p:txBody>
      </p:sp>
      <p:sp>
        <p:nvSpPr>
          <p:cNvPr id="10" name="TextBox 9"/>
          <p:cNvSpPr txBox="1"/>
          <p:nvPr/>
        </p:nvSpPr>
        <p:spPr>
          <a:xfrm>
            <a:off x="308395" y="1421359"/>
            <a:ext cx="11778309" cy="45550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ANTX was established to accelerate the identification of </a:t>
            </a:r>
            <a:r>
              <a:rPr kumimoji="0" lang="en-US" sz="2400" b="1"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high-value opportunities</a:t>
            </a:r>
            <a:r>
              <a:rPr kumimoji="0" lang="en-US" sz="24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 for the Navy, larger joint force, and interagency partners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Assessment is based on observation of ANTX activities, with the objective of facilitating progress in one of the following potential engagement areas:</a:t>
            </a:r>
          </a:p>
          <a:p>
            <a:pPr marL="287338" marR="0" lvl="0" indent="-287338"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Disruptive opportunity exploration (demonstration or experiment)</a:t>
            </a:r>
          </a:p>
          <a:p>
            <a:pPr marL="287338" marR="0" lvl="0" indent="-287338"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Transition into a formal fleet experiment or exercise</a:t>
            </a:r>
          </a:p>
          <a:p>
            <a:pPr marL="287338" marR="0" lvl="0" indent="-287338"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Transition into a collaborative S&amp;T project (CRADA)</a:t>
            </a:r>
          </a:p>
          <a:p>
            <a:pPr marL="287338" marR="0" lvl="0" indent="-287338"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Transition into a new NR&amp;DE maturation project (NISE project)</a:t>
            </a:r>
          </a:p>
          <a:p>
            <a:pPr marL="287338" marR="0" lvl="0" indent="-287338"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Transition into an existing program of record</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Some projects will not warrant recommendations to these transition pathways</a:t>
            </a:r>
          </a:p>
        </p:txBody>
      </p:sp>
      <p:sp>
        <p:nvSpPr>
          <p:cNvPr id="4" name="Rectangle 3"/>
          <p:cNvSpPr/>
          <p:nvPr/>
        </p:nvSpPr>
        <p:spPr>
          <a:xfrm>
            <a:off x="7439369" y="578574"/>
            <a:ext cx="3566682" cy="5601533"/>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Think…</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“demonstration”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“experiment”</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“exploratory exercise”</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possible?”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“will this work?”</a:t>
            </a:r>
          </a:p>
          <a:p>
            <a:pPr marL="166688" marR="0" lvl="0" indent="-166688"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“can it do what they say it does?”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Stop short of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would we?”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well does this?”</a:t>
            </a:r>
          </a:p>
        </p:txBody>
      </p:sp>
      <p:sp>
        <p:nvSpPr>
          <p:cNvPr id="6" name="TextBox 5"/>
          <p:cNvSpPr txBox="1"/>
          <p:nvPr/>
        </p:nvSpPr>
        <p:spPr>
          <a:xfrm>
            <a:off x="1111540" y="5533199"/>
            <a:ext cx="1152880"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Coastal Trident 2015</a:t>
            </a:r>
          </a:p>
        </p:txBody>
      </p:sp>
      <p:pic>
        <p:nvPicPr>
          <p:cNvPr id="9" name="Picture 8"/>
          <p:cNvPicPr>
            <a:picLocks noChangeAspect="1"/>
          </p:cNvPicPr>
          <p:nvPr/>
        </p:nvPicPr>
        <p:blipFill>
          <a:blip r:embed="rId2"/>
          <a:stretch>
            <a:fillRect/>
          </a:stretch>
        </p:blipFill>
        <p:spPr>
          <a:xfrm>
            <a:off x="1179222" y="1744525"/>
            <a:ext cx="5663675" cy="3834716"/>
          </a:xfrm>
          <a:prstGeom prst="rect">
            <a:avLst/>
          </a:prstGeom>
        </p:spPr>
      </p:pic>
    </p:spTree>
    <p:extLst>
      <p:ext uri="{BB962C8B-B14F-4D97-AF65-F5344CB8AC3E}">
        <p14:creationId xmlns:p14="http://schemas.microsoft.com/office/powerpoint/2010/main" val="2178808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408802" y="1553210"/>
            <a:ext cx="11314711" cy="4468755"/>
            <a:chOff x="390872" y="1553210"/>
            <a:chExt cx="11314711" cy="4468755"/>
          </a:xfrm>
        </p:grpSpPr>
        <p:pic>
          <p:nvPicPr>
            <p:cNvPr id="4" name="Picture 3"/>
            <p:cNvPicPr>
              <a:picLocks noChangeAspect="1"/>
            </p:cNvPicPr>
            <p:nvPr/>
          </p:nvPicPr>
          <p:blipFill>
            <a:blip r:embed="rId2"/>
            <a:stretch>
              <a:fillRect/>
            </a:stretch>
          </p:blipFill>
          <p:spPr>
            <a:xfrm>
              <a:off x="494067" y="1553210"/>
              <a:ext cx="11211516" cy="4468755"/>
            </a:xfrm>
            <a:prstGeom prst="rect">
              <a:avLst/>
            </a:prstGeom>
          </p:spPr>
        </p:pic>
        <p:sp>
          <p:nvSpPr>
            <p:cNvPr id="10" name="Rounded Rectangle 9"/>
            <p:cNvSpPr/>
            <p:nvPr/>
          </p:nvSpPr>
          <p:spPr>
            <a:xfrm>
              <a:off x="2646436" y="5181601"/>
              <a:ext cx="9059147" cy="64546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448401" y="4406794"/>
              <a:ext cx="228984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ANTX-Coastal Trident leverages the body of knowledge developed as a port and maritime security program conducted </a:t>
              </a: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since 2007</a:t>
              </a:r>
            </a:p>
          </p:txBody>
        </p:sp>
        <p:sp>
          <p:nvSpPr>
            <p:cNvPr id="12" name="Rounded Rectangle 11"/>
            <p:cNvSpPr/>
            <p:nvPr/>
          </p:nvSpPr>
          <p:spPr>
            <a:xfrm>
              <a:off x="1665516" y="5259015"/>
              <a:ext cx="914400" cy="45423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600" b="1"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rPr>
                <a:t>NPS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Coastal Trident 2016 (CT16)</a:t>
              </a:r>
            </a:p>
          </p:txBody>
        </p:sp>
        <p:sp>
          <p:nvSpPr>
            <p:cNvPr id="13" name="Rounded Rectangle 12"/>
            <p:cNvSpPr/>
            <p:nvPr/>
          </p:nvSpPr>
          <p:spPr>
            <a:xfrm>
              <a:off x="578123" y="5260618"/>
              <a:ext cx="914400" cy="45423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600" b="1"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rPr>
                <a:t>NPS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Coastal Trident 2015 (CT15)</a:t>
              </a:r>
            </a:p>
          </p:txBody>
        </p:sp>
        <p:cxnSp>
          <p:nvCxnSpPr>
            <p:cNvPr id="15" name="Straight Arrow Connector 14"/>
            <p:cNvCxnSpPr/>
            <p:nvPr/>
          </p:nvCxnSpPr>
          <p:spPr>
            <a:xfrm>
              <a:off x="1492523" y="5495367"/>
              <a:ext cx="20160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579916" y="5486130"/>
              <a:ext cx="20160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90872" y="5504331"/>
              <a:ext cx="20160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2963131" y="255409"/>
            <a:ext cx="724268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Background… What is ANTX?</a:t>
            </a:r>
          </a:p>
        </p:txBody>
      </p:sp>
    </p:spTree>
    <p:extLst>
      <p:ext uri="{BB962C8B-B14F-4D97-AF65-F5344CB8AC3E}">
        <p14:creationId xmlns:p14="http://schemas.microsoft.com/office/powerpoint/2010/main" val="3147185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054841" y="257534"/>
            <a:ext cx="763382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Alignment with Coastal Trident</a:t>
            </a:r>
          </a:p>
        </p:txBody>
      </p:sp>
      <p:sp>
        <p:nvSpPr>
          <p:cNvPr id="23" name="TextBox 22"/>
          <p:cNvSpPr txBox="1"/>
          <p:nvPr/>
        </p:nvSpPr>
        <p:spPr>
          <a:xfrm>
            <a:off x="287062" y="1411438"/>
            <a:ext cx="11633386" cy="172354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Coastal Trident is an operational research program conducted annually to address threats to port and maritime security</a:t>
            </a:r>
          </a:p>
          <a:p>
            <a:pPr marL="287338" marR="0" lvl="0" indent="-287338" algn="l" defTabSz="914400" rtl="0" eaLnBrk="1" fontAlgn="auto" latinLnBrk="0" hangingPunct="1">
              <a:lnSpc>
                <a:spcPct val="100000"/>
              </a:lnSpc>
              <a:spcBef>
                <a:spcPts val="0"/>
              </a:spcBef>
              <a:spcAft>
                <a:spcPts val="600"/>
              </a:spcAft>
              <a:buClrTx/>
              <a:buSzPct val="100000"/>
              <a:buFont typeface="Wingdings" panose="05000000000000000000" pitchFamily="2" charset="2"/>
              <a:buChar char="§"/>
              <a:tabLst/>
              <a:defRPr/>
            </a:pP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Reinforce</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federal, state, local government, and private sector strategic partnerships in port and maritime domains</a:t>
            </a:r>
          </a:p>
        </p:txBody>
      </p:sp>
      <p:sp>
        <p:nvSpPr>
          <p:cNvPr id="29" name="Rectangle 28"/>
          <p:cNvSpPr/>
          <p:nvPr/>
        </p:nvSpPr>
        <p:spPr>
          <a:xfrm>
            <a:off x="287062" y="3228628"/>
            <a:ext cx="7676529" cy="2985433"/>
          </a:xfrm>
          <a:prstGeom prst="rect">
            <a:avLst/>
          </a:prstGeom>
        </p:spPr>
        <p:txBody>
          <a:bodyPr wrap="square">
            <a:spAutoFit/>
          </a:bodyPr>
          <a:lstStyle/>
          <a:p>
            <a:pPr marL="287338" marR="0" lvl="0" indent="-287338" algn="l" defTabSz="914400" rtl="0" eaLnBrk="1" fontAlgn="auto" latinLnBrk="0" hangingPunct="1">
              <a:lnSpc>
                <a:spcPct val="100000"/>
              </a:lnSpc>
              <a:spcBef>
                <a:spcPts val="0"/>
              </a:spcBef>
              <a:spcAft>
                <a:spcPts val="1200"/>
              </a:spcAft>
              <a:buClrTx/>
              <a:buSzPct val="100000"/>
              <a:buFont typeface="Wingdings" panose="05000000000000000000" pitchFamily="2" charset="2"/>
              <a:buChar char="§"/>
              <a:tabLst/>
              <a:defRPr/>
            </a:pP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Strengthen</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existing capabilities to support safe and effective port and maritime operations</a:t>
            </a:r>
          </a:p>
          <a:p>
            <a:pPr marL="287338" marR="0" lvl="0" indent="-287338" algn="l" defTabSz="914400" rtl="0" eaLnBrk="1" fontAlgn="auto" latinLnBrk="0" hangingPunct="1">
              <a:lnSpc>
                <a:spcPct val="100000"/>
              </a:lnSpc>
              <a:spcBef>
                <a:spcPts val="0"/>
              </a:spcBef>
              <a:spcAft>
                <a:spcPts val="1200"/>
              </a:spcAft>
              <a:buClrTx/>
              <a:buSzPct val="100000"/>
              <a:buFont typeface="Wingdings" panose="05000000000000000000" pitchFamily="2" charset="2"/>
              <a:buChar char="§"/>
              <a:tabLst/>
              <a:defRPr/>
            </a:pP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Explore</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CONEMP and </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accelerate</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access to developing and transitional technologies</a:t>
            </a:r>
          </a:p>
          <a:p>
            <a:pPr marL="0" marR="0" lvl="0" indent="0" algn="l" defTabSz="914400" rtl="0" eaLnBrk="1" fontAlgn="auto" latinLnBrk="0" hangingPunct="1">
              <a:lnSpc>
                <a:spcPct val="100000"/>
              </a:lnSpc>
              <a:spcBef>
                <a:spcPts val="0"/>
              </a:spcBef>
              <a:spcAft>
                <a:spcPts val="1200"/>
              </a:spcAft>
              <a:buClrTx/>
              <a:buSzPct val="100000"/>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Coastal Trident is designed to meet the needs of a wide variety of stakeholders and emphasizes a “whole of society” strategy for port and maritime security</a:t>
            </a:r>
          </a:p>
        </p:txBody>
      </p:sp>
      <p:sp>
        <p:nvSpPr>
          <p:cNvPr id="31" name="TextBox 30"/>
          <p:cNvSpPr txBox="1"/>
          <p:nvPr/>
        </p:nvSpPr>
        <p:spPr>
          <a:xfrm>
            <a:off x="10684439" y="6140825"/>
            <a:ext cx="1152880"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Coastal Trident 2019</a:t>
            </a:r>
          </a:p>
        </p:txBody>
      </p:sp>
      <p:pic>
        <p:nvPicPr>
          <p:cNvPr id="8" name="Picture 7"/>
          <p:cNvPicPr>
            <a:picLocks noChangeAspect="1"/>
          </p:cNvPicPr>
          <p:nvPr/>
        </p:nvPicPr>
        <p:blipFill>
          <a:blip r:embed="rId2"/>
          <a:stretch>
            <a:fillRect/>
          </a:stretch>
        </p:blipFill>
        <p:spPr>
          <a:xfrm>
            <a:off x="8113219" y="3690021"/>
            <a:ext cx="3834716" cy="2450804"/>
          </a:xfrm>
          <a:prstGeom prst="rect">
            <a:avLst/>
          </a:prstGeom>
        </p:spPr>
      </p:pic>
    </p:spTree>
    <p:extLst>
      <p:ext uri="{BB962C8B-B14F-4D97-AF65-F5344CB8AC3E}">
        <p14:creationId xmlns:p14="http://schemas.microsoft.com/office/powerpoint/2010/main" val="3372068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8070222" y="3708450"/>
            <a:ext cx="3834716" cy="2450804"/>
          </a:xfrm>
          <a:prstGeom prst="rect">
            <a:avLst/>
          </a:prstGeom>
        </p:spPr>
      </p:pic>
      <p:sp>
        <p:nvSpPr>
          <p:cNvPr id="23" name="TextBox 22"/>
          <p:cNvSpPr txBox="1"/>
          <p:nvPr/>
        </p:nvSpPr>
        <p:spPr>
          <a:xfrm>
            <a:off x="287062" y="1411438"/>
            <a:ext cx="11633386" cy="172354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Arial" pitchFamily="34" charset="0"/>
                <a:ea typeface="+mn-ea"/>
                <a:cs typeface="Arial" pitchFamily="34" charset="0"/>
              </a:rPr>
              <a:t>Coastal Trident is an operational research program conducted annually to address threats to port and maritime security</a:t>
            </a:r>
          </a:p>
          <a:p>
            <a:pPr marL="287338" marR="0" lvl="0" indent="-287338" algn="l" defTabSz="914400" rtl="0" eaLnBrk="1" fontAlgn="auto" latinLnBrk="0" hangingPunct="1">
              <a:lnSpc>
                <a:spcPct val="100000"/>
              </a:lnSpc>
              <a:spcBef>
                <a:spcPts val="0"/>
              </a:spcBef>
              <a:spcAft>
                <a:spcPts val="600"/>
              </a:spcAft>
              <a:buClrTx/>
              <a:buSzPct val="100000"/>
              <a:buFont typeface="Wingdings" panose="05000000000000000000" pitchFamily="2" charset="2"/>
              <a:buChar char="§"/>
              <a:tabLst/>
              <a:defRPr/>
            </a:pPr>
            <a:r>
              <a:rPr kumimoji="0" lang="en-US" sz="2400" b="1" i="0" u="none" strike="noStrike" kern="1200" cap="none" spc="0" normalizeH="0" baseline="0" noProof="0" dirty="0">
                <a:ln>
                  <a:noFill/>
                </a:ln>
                <a:solidFill>
                  <a:prstClr val="white">
                    <a:lumMod val="75000"/>
                  </a:prstClr>
                </a:solidFill>
                <a:effectLst/>
                <a:uLnTx/>
                <a:uFillTx/>
                <a:latin typeface="Arial" pitchFamily="34" charset="0"/>
                <a:ea typeface="+mn-ea"/>
                <a:cs typeface="Arial" pitchFamily="34" charset="0"/>
              </a:rPr>
              <a:t>Reinforce</a:t>
            </a:r>
            <a:r>
              <a:rPr kumimoji="0" lang="en-US" sz="2400" b="0" i="0" u="none" strike="noStrike" kern="1200" cap="none" spc="0" normalizeH="0" baseline="0" noProof="0" dirty="0">
                <a:ln>
                  <a:noFill/>
                </a:ln>
                <a:solidFill>
                  <a:prstClr val="white">
                    <a:lumMod val="75000"/>
                  </a:prstClr>
                </a:solidFill>
                <a:effectLst/>
                <a:uLnTx/>
                <a:uFillTx/>
                <a:latin typeface="Arial" pitchFamily="34" charset="0"/>
                <a:ea typeface="+mn-ea"/>
                <a:cs typeface="Arial" pitchFamily="34" charset="0"/>
              </a:rPr>
              <a:t> federal, state, local government, and private sector strategic partnerships in port and maritime domains</a:t>
            </a:r>
          </a:p>
        </p:txBody>
      </p:sp>
      <p:sp>
        <p:nvSpPr>
          <p:cNvPr id="29" name="Rectangle 28"/>
          <p:cNvSpPr/>
          <p:nvPr/>
        </p:nvSpPr>
        <p:spPr>
          <a:xfrm>
            <a:off x="287062" y="3228628"/>
            <a:ext cx="7676529" cy="2985433"/>
          </a:xfrm>
          <a:prstGeom prst="rect">
            <a:avLst/>
          </a:prstGeom>
        </p:spPr>
        <p:txBody>
          <a:bodyPr wrap="square">
            <a:spAutoFit/>
          </a:bodyPr>
          <a:lstStyle/>
          <a:p>
            <a:pPr marL="287338" marR="0" lvl="0" indent="-287338" algn="l" defTabSz="914400" rtl="0" eaLnBrk="1" fontAlgn="auto" latinLnBrk="0" hangingPunct="1">
              <a:lnSpc>
                <a:spcPct val="100000"/>
              </a:lnSpc>
              <a:spcBef>
                <a:spcPts val="0"/>
              </a:spcBef>
              <a:spcAft>
                <a:spcPts val="1200"/>
              </a:spcAft>
              <a:buClrTx/>
              <a:buSzPct val="100000"/>
              <a:buFont typeface="Wingdings" panose="05000000000000000000" pitchFamily="2" charset="2"/>
              <a:buChar char="§"/>
              <a:tabLst/>
              <a:defRPr/>
            </a:pPr>
            <a:r>
              <a:rPr kumimoji="0" lang="en-US" sz="2400" b="1" i="0" u="none" strike="noStrike" kern="1200" cap="none" spc="0" normalizeH="0" baseline="0" noProof="0" dirty="0">
                <a:ln>
                  <a:noFill/>
                </a:ln>
                <a:solidFill>
                  <a:prstClr val="white">
                    <a:lumMod val="75000"/>
                  </a:prstClr>
                </a:solidFill>
                <a:effectLst/>
                <a:uLnTx/>
                <a:uFillTx/>
                <a:latin typeface="Arial" pitchFamily="34" charset="0"/>
                <a:ea typeface="+mn-ea"/>
                <a:cs typeface="Arial" pitchFamily="34" charset="0"/>
              </a:rPr>
              <a:t>Strengthen</a:t>
            </a:r>
            <a:r>
              <a:rPr kumimoji="0" lang="en-US" sz="2400" b="0" i="0" u="none" strike="noStrike" kern="1200" cap="none" spc="0" normalizeH="0" baseline="0" noProof="0" dirty="0">
                <a:ln>
                  <a:noFill/>
                </a:ln>
                <a:solidFill>
                  <a:prstClr val="white">
                    <a:lumMod val="75000"/>
                  </a:prstClr>
                </a:solidFill>
                <a:effectLst/>
                <a:uLnTx/>
                <a:uFillTx/>
                <a:latin typeface="Arial" pitchFamily="34" charset="0"/>
                <a:ea typeface="+mn-ea"/>
                <a:cs typeface="Arial" pitchFamily="34" charset="0"/>
              </a:rPr>
              <a:t> existing capabilities to support safe and effective port and maritime operations</a:t>
            </a:r>
          </a:p>
          <a:p>
            <a:pPr marL="287338" marR="0" lvl="0" indent="-287338" algn="l" defTabSz="914400" rtl="0" eaLnBrk="1" fontAlgn="auto" latinLnBrk="0" hangingPunct="1">
              <a:lnSpc>
                <a:spcPct val="100000"/>
              </a:lnSpc>
              <a:spcBef>
                <a:spcPts val="0"/>
              </a:spcBef>
              <a:spcAft>
                <a:spcPts val="1200"/>
              </a:spcAft>
              <a:buClrTx/>
              <a:buSzPct val="100000"/>
              <a:buFont typeface="Wingdings" panose="05000000000000000000" pitchFamily="2" charset="2"/>
              <a:buChar char="§"/>
              <a:tabLst/>
              <a:defRPr/>
            </a:pPr>
            <a:r>
              <a:rPr kumimoji="0" lang="en-US" sz="2400" b="1" i="0" u="none" strike="noStrike" kern="1200" cap="none" spc="0" normalizeH="0" baseline="0" noProof="0" dirty="0">
                <a:ln>
                  <a:noFill/>
                </a:ln>
                <a:solidFill>
                  <a:prstClr val="white">
                    <a:lumMod val="75000"/>
                  </a:prstClr>
                </a:solidFill>
                <a:effectLst/>
                <a:uLnTx/>
                <a:uFillTx/>
                <a:latin typeface="Arial" pitchFamily="34" charset="0"/>
                <a:ea typeface="+mn-ea"/>
                <a:cs typeface="Arial" pitchFamily="34" charset="0"/>
              </a:rPr>
              <a:t>Explore</a:t>
            </a:r>
            <a:r>
              <a:rPr kumimoji="0" lang="en-US" sz="2400" b="0" i="0" u="none" strike="noStrike" kern="1200" cap="none" spc="0" normalizeH="0" baseline="0" noProof="0" dirty="0">
                <a:ln>
                  <a:noFill/>
                </a:ln>
                <a:solidFill>
                  <a:prstClr val="white">
                    <a:lumMod val="75000"/>
                  </a:prstClr>
                </a:solidFill>
                <a:effectLst/>
                <a:uLnTx/>
                <a:uFillTx/>
                <a:latin typeface="Arial" pitchFamily="34" charset="0"/>
                <a:ea typeface="+mn-ea"/>
                <a:cs typeface="Arial" pitchFamily="34" charset="0"/>
              </a:rPr>
              <a:t> CONEMP and </a:t>
            </a:r>
            <a:r>
              <a:rPr kumimoji="0" lang="en-US" sz="2400" b="1" i="0" u="none" strike="noStrike" kern="1200" cap="none" spc="0" normalizeH="0" baseline="0" noProof="0" dirty="0">
                <a:ln>
                  <a:noFill/>
                </a:ln>
                <a:solidFill>
                  <a:prstClr val="white">
                    <a:lumMod val="75000"/>
                  </a:prstClr>
                </a:solidFill>
                <a:effectLst/>
                <a:uLnTx/>
                <a:uFillTx/>
                <a:latin typeface="Arial" pitchFamily="34" charset="0"/>
                <a:ea typeface="+mn-ea"/>
                <a:cs typeface="Arial" pitchFamily="34" charset="0"/>
              </a:rPr>
              <a:t>accelerate</a:t>
            </a:r>
            <a:r>
              <a:rPr kumimoji="0" lang="en-US" sz="2400" b="0" i="0" u="none" strike="noStrike" kern="1200" cap="none" spc="0" normalizeH="0" baseline="0" noProof="0" dirty="0">
                <a:ln>
                  <a:noFill/>
                </a:ln>
                <a:solidFill>
                  <a:prstClr val="white">
                    <a:lumMod val="75000"/>
                  </a:prstClr>
                </a:solidFill>
                <a:effectLst/>
                <a:uLnTx/>
                <a:uFillTx/>
                <a:latin typeface="Arial" pitchFamily="34" charset="0"/>
                <a:ea typeface="+mn-ea"/>
                <a:cs typeface="Arial" pitchFamily="34" charset="0"/>
              </a:rPr>
              <a:t> access to developing and transitional technologies</a:t>
            </a:r>
          </a:p>
          <a:p>
            <a:pPr marL="0" marR="0" lvl="0" indent="0" algn="l" defTabSz="914400" rtl="0" eaLnBrk="1" fontAlgn="auto" latinLnBrk="0" hangingPunct="1">
              <a:lnSpc>
                <a:spcPct val="100000"/>
              </a:lnSpc>
              <a:spcBef>
                <a:spcPts val="0"/>
              </a:spcBef>
              <a:spcAft>
                <a:spcPts val="1200"/>
              </a:spcAft>
              <a:buClrTx/>
              <a:buSzPct val="100000"/>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Arial" pitchFamily="34" charset="0"/>
                <a:ea typeface="+mn-ea"/>
                <a:cs typeface="Arial" pitchFamily="34" charset="0"/>
              </a:rPr>
              <a:t>Coastal Trident is designed to meet the needs of a wide variety of stakeholders and emphasizes a “whole of society” strategy for port and maritime security</a:t>
            </a:r>
          </a:p>
        </p:txBody>
      </p:sp>
      <p:pic>
        <p:nvPicPr>
          <p:cNvPr id="3" name="Picture 2"/>
          <p:cNvPicPr>
            <a:picLocks noChangeAspect="1"/>
          </p:cNvPicPr>
          <p:nvPr/>
        </p:nvPicPr>
        <p:blipFill>
          <a:blip r:embed="rId3"/>
          <a:stretch>
            <a:fillRect/>
          </a:stretch>
        </p:blipFill>
        <p:spPr>
          <a:xfrm>
            <a:off x="1782706" y="837975"/>
            <a:ext cx="8626588" cy="5182049"/>
          </a:xfrm>
          <a:prstGeom prst="rect">
            <a:avLst/>
          </a:prstGeom>
        </p:spPr>
      </p:pic>
      <p:sp>
        <p:nvSpPr>
          <p:cNvPr id="13" name="TextBox 12"/>
          <p:cNvSpPr txBox="1"/>
          <p:nvPr/>
        </p:nvSpPr>
        <p:spPr>
          <a:xfrm>
            <a:off x="3054841" y="257534"/>
            <a:ext cx="763382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lumMod val="75000"/>
                  </a:prstClr>
                </a:solidFill>
                <a:effectLst/>
                <a:uLnTx/>
                <a:uFillTx/>
                <a:latin typeface="Georgia" panose="02040502050405020303" pitchFamily="18" charset="0"/>
                <a:ea typeface="+mn-ea"/>
                <a:cs typeface="+mn-cs"/>
              </a:rPr>
              <a:t>Alignment with Coastal Trident</a:t>
            </a:r>
          </a:p>
        </p:txBody>
      </p:sp>
      <p:sp>
        <p:nvSpPr>
          <p:cNvPr id="8" name="TextBox 7"/>
          <p:cNvSpPr txBox="1"/>
          <p:nvPr/>
        </p:nvSpPr>
        <p:spPr>
          <a:xfrm>
            <a:off x="436690" y="3902362"/>
            <a:ext cx="2746457" cy="400110"/>
          </a:xfrm>
          <a:prstGeom prst="rect">
            <a:avLst/>
          </a:prstGeom>
          <a:solidFill>
            <a:schemeClr val="accent1">
              <a:lumMod val="40000"/>
              <a:lumOff val="60000"/>
            </a:schemeClr>
          </a:solidFill>
          <a:ln>
            <a:noFill/>
          </a:ln>
          <a:effectLst>
            <a:outerShdw blurRad="50800" dist="38100" dir="2700000" algn="tl"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County Fire HAZMAT</a:t>
            </a:r>
          </a:p>
        </p:txBody>
      </p:sp>
      <p:sp>
        <p:nvSpPr>
          <p:cNvPr id="2" name="TextBox 1"/>
          <p:cNvSpPr txBox="1"/>
          <p:nvPr/>
        </p:nvSpPr>
        <p:spPr>
          <a:xfrm>
            <a:off x="436690" y="2568458"/>
            <a:ext cx="1734962" cy="400110"/>
          </a:xfrm>
          <a:prstGeom prst="rect">
            <a:avLst/>
          </a:prstGeom>
          <a:solidFill>
            <a:schemeClr val="accent1">
              <a:lumMod val="40000"/>
              <a:lumOff val="60000"/>
            </a:schemeClr>
          </a:solidFill>
          <a:ln>
            <a:noFill/>
          </a:ln>
          <a:effectLst>
            <a:outerShdw blurRad="50800" dist="38100" dir="2700000" algn="tl"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FBI HAZMAT</a:t>
            </a:r>
          </a:p>
        </p:txBody>
      </p:sp>
      <p:sp>
        <p:nvSpPr>
          <p:cNvPr id="17" name="TextBox 16"/>
          <p:cNvSpPr txBox="1"/>
          <p:nvPr/>
        </p:nvSpPr>
        <p:spPr>
          <a:xfrm>
            <a:off x="3761745" y="1117742"/>
            <a:ext cx="2723823" cy="400110"/>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County Bomb Squad</a:t>
            </a:r>
          </a:p>
        </p:txBody>
      </p:sp>
      <p:cxnSp>
        <p:nvCxnSpPr>
          <p:cNvPr id="18" name="Straight Arrow Connector 17"/>
          <p:cNvCxnSpPr/>
          <p:nvPr/>
        </p:nvCxnSpPr>
        <p:spPr>
          <a:xfrm>
            <a:off x="5572298" y="1392852"/>
            <a:ext cx="346364" cy="855505"/>
          </a:xfrm>
          <a:prstGeom prst="straightConnector1">
            <a:avLst/>
          </a:prstGeom>
          <a:ln w="762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3"/>
          </p:cNvCxnSpPr>
          <p:nvPr/>
        </p:nvCxnSpPr>
        <p:spPr>
          <a:xfrm>
            <a:off x="3183147" y="4102417"/>
            <a:ext cx="675027" cy="29181"/>
          </a:xfrm>
          <a:prstGeom prst="straightConnector1">
            <a:avLst/>
          </a:prstGeom>
          <a:ln w="762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a:off x="2171652" y="2826746"/>
            <a:ext cx="621424" cy="71797"/>
          </a:xfrm>
          <a:prstGeom prst="straightConnector1">
            <a:avLst/>
          </a:prstGeom>
          <a:ln w="762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716375" y="1117742"/>
            <a:ext cx="2345707" cy="400110"/>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City Fire HAZMAT</a:t>
            </a:r>
          </a:p>
        </p:txBody>
      </p:sp>
      <p:cxnSp>
        <p:nvCxnSpPr>
          <p:cNvPr id="25" name="Straight Arrow Connector 24"/>
          <p:cNvCxnSpPr/>
          <p:nvPr/>
        </p:nvCxnSpPr>
        <p:spPr>
          <a:xfrm flipH="1">
            <a:off x="7166523" y="1469380"/>
            <a:ext cx="195230" cy="778977"/>
          </a:xfrm>
          <a:prstGeom prst="straightConnector1">
            <a:avLst/>
          </a:prstGeom>
          <a:ln w="762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7567683" y="5175689"/>
            <a:ext cx="2234907" cy="400110"/>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Commercial Port</a:t>
            </a:r>
          </a:p>
        </p:txBody>
      </p:sp>
      <p:sp>
        <p:nvSpPr>
          <p:cNvPr id="32" name="TextBox 31"/>
          <p:cNvSpPr txBox="1"/>
          <p:nvPr/>
        </p:nvSpPr>
        <p:spPr>
          <a:xfrm>
            <a:off x="7595014" y="2753463"/>
            <a:ext cx="1467068" cy="400110"/>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Army Ship</a:t>
            </a:r>
          </a:p>
        </p:txBody>
      </p:sp>
    </p:spTree>
    <p:extLst>
      <p:ext uri="{BB962C8B-B14F-4D97-AF65-F5344CB8AC3E}">
        <p14:creationId xmlns:p14="http://schemas.microsoft.com/office/powerpoint/2010/main" val="1552496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054841" y="257534"/>
            <a:ext cx="763382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Alignment with Coastal Trident</a:t>
            </a:r>
          </a:p>
        </p:txBody>
      </p:sp>
      <p:sp>
        <p:nvSpPr>
          <p:cNvPr id="9" name="TextBox 8"/>
          <p:cNvSpPr txBox="1"/>
          <p:nvPr/>
        </p:nvSpPr>
        <p:spPr>
          <a:xfrm>
            <a:off x="287065" y="1428059"/>
            <a:ext cx="11899392" cy="276998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ANTX is aligned with Coastal Trident to provide </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access to unique resources</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not otherwise accessible to experimenters</a:t>
            </a:r>
          </a:p>
          <a:p>
            <a:pPr marL="287338" marR="0" lvl="0" indent="-287338" algn="l" defTabSz="914400" rtl="0" eaLnBrk="1" fontAlgn="auto" latinLnBrk="0" hangingPunct="1">
              <a:lnSpc>
                <a:spcPct val="100000"/>
              </a:lnSpc>
              <a:spcBef>
                <a:spcPts val="0"/>
              </a:spcBef>
              <a:spcAft>
                <a:spcPts val="600"/>
              </a:spcAft>
              <a:buClrTx/>
              <a:buSzPct val="100000"/>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Scenario-based, operationally relevant test environments</a:t>
            </a:r>
          </a:p>
          <a:p>
            <a:pPr marL="287338" marR="0" lvl="0" indent="-287338" algn="l" defTabSz="914400" rtl="0" eaLnBrk="1" fontAlgn="auto" latinLnBrk="0" hangingPunct="1">
              <a:lnSpc>
                <a:spcPct val="100000"/>
              </a:lnSpc>
              <a:spcBef>
                <a:spcPts val="0"/>
              </a:spcBef>
              <a:spcAft>
                <a:spcPts val="1800"/>
              </a:spcAft>
              <a:buClrTx/>
              <a:buSzPct val="100000"/>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SMEs and representative end users from Navy and interagency partners</a:t>
            </a:r>
          </a:p>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Alignment with Coastal Trident </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maximizes feedback </a:t>
            </a:r>
          </a:p>
          <a:p>
            <a:pPr marL="0" marR="0" lvl="0" indent="0" algn="l" defTabSz="914400" rtl="0" eaLnBrk="1" fontAlgn="auto" latinLnBrk="0" hangingPunct="1">
              <a:lnSpc>
                <a:spcPct val="100000"/>
              </a:lnSpc>
              <a:spcBef>
                <a:spcPts val="0"/>
              </a:spcBef>
              <a:spcAft>
                <a:spcPts val="1200"/>
              </a:spcAft>
              <a:buClrTx/>
              <a:buSzPct val="100000"/>
              <a:buFontTx/>
              <a:buNone/>
              <a:tabLst/>
              <a:defRPr/>
            </a:pP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and expands awareness</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of technical solutions</a:t>
            </a:r>
          </a:p>
        </p:txBody>
      </p:sp>
      <p:sp>
        <p:nvSpPr>
          <p:cNvPr id="10" name="Rectangle 9"/>
          <p:cNvSpPr/>
          <p:nvPr/>
        </p:nvSpPr>
        <p:spPr>
          <a:xfrm>
            <a:off x="287065" y="4317017"/>
            <a:ext cx="7647445" cy="1723549"/>
          </a:xfrm>
          <a:prstGeom prst="rect">
            <a:avLst/>
          </a:prstGeom>
        </p:spPr>
        <p:txBody>
          <a:bodyPr wrap="square">
            <a:spAutoFit/>
          </a:bodyPr>
          <a:lstStyle/>
          <a:p>
            <a:pPr marL="287338" marR="0" lvl="0" indent="-287338" algn="l" defTabSz="914400" rtl="0" eaLnBrk="1" fontAlgn="auto" latinLnBrk="0" hangingPunct="1">
              <a:lnSpc>
                <a:spcPct val="100000"/>
              </a:lnSpc>
              <a:spcBef>
                <a:spcPts val="0"/>
              </a:spcBef>
              <a:spcAft>
                <a:spcPts val="600"/>
              </a:spcAft>
              <a:buClrTx/>
              <a:buSzPct val="100000"/>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Examine novel CONEMP and CONOPS</a:t>
            </a:r>
          </a:p>
          <a:p>
            <a:pPr marL="287338" marR="0" lvl="0" indent="-287338" algn="l" defTabSz="914400" rtl="0" eaLnBrk="1" fontAlgn="auto" latinLnBrk="0" hangingPunct="1">
              <a:lnSpc>
                <a:spcPct val="100000"/>
              </a:lnSpc>
              <a:spcBef>
                <a:spcPts val="0"/>
              </a:spcBef>
              <a:spcAft>
                <a:spcPts val="600"/>
              </a:spcAft>
              <a:buClrTx/>
              <a:buSzPct val="100000"/>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Acknowledge multi-agency nature of port and maritime security operations</a:t>
            </a:r>
          </a:p>
          <a:p>
            <a:pPr marL="287338" marR="0" lvl="0" indent="-287338" algn="l" defTabSz="914400" rtl="0" eaLnBrk="1" fontAlgn="auto" latinLnBrk="0" hangingPunct="1">
              <a:lnSpc>
                <a:spcPct val="100000"/>
              </a:lnSpc>
              <a:spcBef>
                <a:spcPts val="0"/>
              </a:spcBef>
              <a:spcAft>
                <a:spcPts val="600"/>
              </a:spcAft>
              <a:buClrTx/>
              <a:buSzPct val="100000"/>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Facilitate engagement, collaboration, and innovation</a:t>
            </a:r>
          </a:p>
        </p:txBody>
      </p:sp>
      <p:sp>
        <p:nvSpPr>
          <p:cNvPr id="14" name="TextBox 13"/>
          <p:cNvSpPr txBox="1"/>
          <p:nvPr/>
        </p:nvSpPr>
        <p:spPr>
          <a:xfrm>
            <a:off x="10654548" y="6038187"/>
            <a:ext cx="1152880" cy="2708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Coastal Trident 2014</a:t>
            </a:r>
          </a:p>
        </p:txBody>
      </p:sp>
      <p:pic>
        <p:nvPicPr>
          <p:cNvPr id="2" name="Picture 1"/>
          <p:cNvPicPr>
            <a:picLocks noChangeAspect="1"/>
          </p:cNvPicPr>
          <p:nvPr/>
        </p:nvPicPr>
        <p:blipFill>
          <a:blip r:embed="rId2"/>
          <a:stretch>
            <a:fillRect/>
          </a:stretch>
        </p:blipFill>
        <p:spPr>
          <a:xfrm>
            <a:off x="7972712" y="3648348"/>
            <a:ext cx="3834716" cy="2389839"/>
          </a:xfrm>
          <a:prstGeom prst="rect">
            <a:avLst/>
          </a:prstGeom>
        </p:spPr>
      </p:pic>
    </p:spTree>
    <p:extLst>
      <p:ext uri="{BB962C8B-B14F-4D97-AF65-F5344CB8AC3E}">
        <p14:creationId xmlns:p14="http://schemas.microsoft.com/office/powerpoint/2010/main" val="2900181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054841" y="257534"/>
            <a:ext cx="78133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Alignment with FATHOMWERX</a:t>
            </a:r>
          </a:p>
        </p:txBody>
      </p:sp>
      <p:sp>
        <p:nvSpPr>
          <p:cNvPr id="8" name="TextBox 7"/>
          <p:cNvSpPr txBox="1"/>
          <p:nvPr/>
        </p:nvSpPr>
        <p:spPr>
          <a:xfrm>
            <a:off x="287063" y="1428065"/>
            <a:ext cx="11300876" cy="30623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The </a:t>
            </a:r>
            <a:r>
              <a:rPr kumimoji="0" lang="en-US" sz="2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NavalX</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Ventura Tech Bridge, or “FATHOMWERX,” supports a regional ecosystem to </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innovate, collaborate, and accelerate </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adoption of technologies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FATHOMWERX stakeholders provide unique venues for prototyping, demonstration, and experimentation to small businesses and low-TRL technologies </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targeting operational gaps and challenges</a:t>
            </a:r>
          </a:p>
          <a:p>
            <a:pPr marL="287338" marR="0" lvl="0" indent="-287338" algn="l" defTabSz="914400" rtl="0" eaLnBrk="1" fontAlgn="auto" latinLnBrk="0" hangingPunct="1">
              <a:lnSpc>
                <a:spcPct val="100000"/>
              </a:lnSpc>
              <a:spcBef>
                <a:spcPts val="0"/>
              </a:spcBef>
              <a:spcAft>
                <a:spcPts val="600"/>
              </a:spcAft>
              <a:buClrTx/>
              <a:buSzPct val="100000"/>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NSWC Port Hueneme Division</a:t>
            </a:r>
          </a:p>
          <a:p>
            <a:pPr marL="287338" marR="0" lvl="0" indent="-287338" algn="l" defTabSz="914400" rtl="0" eaLnBrk="1" fontAlgn="auto" latinLnBrk="0" hangingPunct="1">
              <a:lnSpc>
                <a:spcPct val="100000"/>
              </a:lnSpc>
              <a:spcBef>
                <a:spcPts val="0"/>
              </a:spcBef>
              <a:spcAft>
                <a:spcPts val="600"/>
              </a:spcAft>
              <a:buClrTx/>
              <a:buSzPct val="100000"/>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NAWC Weapons Division-Point </a:t>
            </a:r>
            <a:r>
              <a:rPr kumimoji="0" lang="en-US" sz="2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Mugu</a:t>
            </a:r>
            <a:endPar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2" name="Rectangle 11"/>
          <p:cNvSpPr/>
          <p:nvPr/>
        </p:nvSpPr>
        <p:spPr>
          <a:xfrm>
            <a:off x="287063" y="4473817"/>
            <a:ext cx="8175290" cy="1800493"/>
          </a:xfrm>
          <a:prstGeom prst="rect">
            <a:avLst/>
          </a:prstGeom>
        </p:spPr>
        <p:txBody>
          <a:bodyPr wrap="square">
            <a:spAutoFit/>
          </a:bodyPr>
          <a:lstStyle/>
          <a:p>
            <a:pPr marL="287338" marR="0" lvl="0" indent="-287338" algn="l" defTabSz="914400" rtl="0" eaLnBrk="1" fontAlgn="auto" latinLnBrk="0" hangingPunct="1">
              <a:lnSpc>
                <a:spcPct val="100000"/>
              </a:lnSpc>
              <a:spcBef>
                <a:spcPts val="0"/>
              </a:spcBef>
              <a:spcAft>
                <a:spcPts val="600"/>
              </a:spcAft>
              <a:buClrTx/>
              <a:buSzPct val="100000"/>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NAVFAC Engineering and Expeditionary Warfare Center</a:t>
            </a:r>
          </a:p>
          <a:p>
            <a:pPr marL="287338" marR="0" lvl="0" indent="-287338" algn="l" defTabSz="914400" rtl="0" eaLnBrk="1" fontAlgn="auto" latinLnBrk="0" hangingPunct="1">
              <a:lnSpc>
                <a:spcPct val="100000"/>
              </a:lnSpc>
              <a:spcBef>
                <a:spcPts val="0"/>
              </a:spcBef>
              <a:spcAft>
                <a:spcPts val="600"/>
              </a:spcAft>
              <a:buClrTx/>
              <a:buSzPct val="100000"/>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NUWC Keyport-</a:t>
            </a:r>
            <a:r>
              <a:rPr kumimoji="0" lang="en-US" sz="2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Det</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San Diego</a:t>
            </a:r>
          </a:p>
          <a:p>
            <a:pPr marL="287338" marR="0" lvl="0" indent="-287338" algn="l" defTabSz="914400" rtl="0" eaLnBrk="1" fontAlgn="auto" latinLnBrk="0" hangingPunct="1">
              <a:lnSpc>
                <a:spcPct val="100000"/>
              </a:lnSpc>
              <a:spcBef>
                <a:spcPts val="0"/>
              </a:spcBef>
              <a:spcAft>
                <a:spcPts val="600"/>
              </a:spcAft>
              <a:buClrTx/>
              <a:buSzPct val="100000"/>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Port of Hueneme</a:t>
            </a:r>
          </a:p>
          <a:p>
            <a:pPr marL="287338" marR="0" lvl="0" indent="-287338" algn="l" defTabSz="914400" rtl="0" eaLnBrk="1" fontAlgn="auto" latinLnBrk="0" hangingPunct="1">
              <a:lnSpc>
                <a:spcPct val="100000"/>
              </a:lnSpc>
              <a:spcBef>
                <a:spcPts val="0"/>
              </a:spcBef>
              <a:spcAft>
                <a:spcPts val="1200"/>
              </a:spcAft>
              <a:buClrTx/>
              <a:buSzPct val="100000"/>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EDC-Ventura County and Matter Labs (PIA partner)</a:t>
            </a:r>
          </a:p>
        </p:txBody>
      </p:sp>
      <p:pic>
        <p:nvPicPr>
          <p:cNvPr id="2" name="Picture 1"/>
          <p:cNvPicPr>
            <a:picLocks noChangeAspect="1"/>
          </p:cNvPicPr>
          <p:nvPr/>
        </p:nvPicPr>
        <p:blipFill>
          <a:blip r:embed="rId2"/>
          <a:stretch>
            <a:fillRect/>
          </a:stretch>
        </p:blipFill>
        <p:spPr>
          <a:xfrm>
            <a:off x="8275443" y="3878374"/>
            <a:ext cx="3499407" cy="2395936"/>
          </a:xfrm>
          <a:prstGeom prst="rect">
            <a:avLst/>
          </a:prstGeom>
        </p:spPr>
      </p:pic>
    </p:spTree>
    <p:extLst>
      <p:ext uri="{BB962C8B-B14F-4D97-AF65-F5344CB8AC3E}">
        <p14:creationId xmlns:p14="http://schemas.microsoft.com/office/powerpoint/2010/main" val="302171186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2836</Words>
  <Application>Microsoft Office PowerPoint</Application>
  <PresentationFormat>Widescreen</PresentationFormat>
  <Paragraphs>307</Paragraphs>
  <Slides>24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Arial Black</vt:lpstr>
      <vt:lpstr>Arial Narrow</vt:lpstr>
      <vt:lpstr>Calibri</vt:lpstr>
      <vt:lpstr>Georgia</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HEADER ...</dc:title>
  <dc:creator>Admin</dc:creator>
  <cp:lastModifiedBy>Admin</cp:lastModifiedBy>
  <cp:revision>26</cp:revision>
  <dcterms:created xsi:type="dcterms:W3CDTF">2022-09-12T04:45:04Z</dcterms:created>
  <dcterms:modified xsi:type="dcterms:W3CDTF">2024-09-30T17:48:05Z</dcterms:modified>
</cp:coreProperties>
</file>