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xml" ContentType="application/vnd.openxmlformats-officedocument.presentationml.notesSlide+xml"/>
  <Override PartName="/ppt/notesSlides/notesSlide2.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76" r:id="rId1"/>
  </p:sldMasterIdLst>
  <p:notesMasterIdLst>
    <p:notesMasterId r:id="rId12"/>
  </p:notesMasterIdLst>
  <p:sldIdLst>
    <p:sldId id="266" r:id="rId2"/>
    <p:sldId id="436" r:id="rId3"/>
    <p:sldId id="438" r:id="rId4"/>
    <p:sldId id="558" r:id="rId5"/>
    <p:sldId id="785" r:id="rId6"/>
    <p:sldId id="445" r:id="rId7"/>
    <p:sldId id="786" r:id="rId8"/>
    <p:sldId id="787" r:id="rId9"/>
    <p:sldId id="456" r:id="rId10"/>
    <p:sldId id="784" r:id="rId11"/>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3" name="Author" initials="A" lastIdx="3" clrIdx="2"/>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54FB2"/>
    <a:srgbClr val="3B89D3"/>
    <a:srgbClr val="021221"/>
    <a:srgbClr val="EDEAEC"/>
    <a:srgbClr val="06A950"/>
    <a:srgbClr val="AA2E2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16" d="100"/>
          <a:sy n="116" d="100"/>
        </p:scale>
        <p:origin x="1386" y="10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commentAuthors" Target="commentAuthors.xml"/><Relationship Id="rId18" Type="http://schemas.microsoft.com/office/2018/10/relationships/authors" Target="author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oleObject" Target="https://ausgartechnologiesinc.sharepoint.com/sites/DoNSBIRExperimentation/Shared%20Documents/07_Reporting%20Tools/Metrics/Pie%20Chart%20Generator.xlsm" TargetMode="External"/><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1" i="0" u="none" strike="noStrike" kern="1200" baseline="0">
                <a:solidFill>
                  <a:schemeClr val="tx1">
                    <a:lumMod val="65000"/>
                    <a:lumOff val="35000"/>
                  </a:schemeClr>
                </a:solidFill>
                <a:latin typeface="+mn-lt"/>
                <a:ea typeface="+mn-ea"/>
                <a:cs typeface="+mn-cs"/>
              </a:defRPr>
            </a:pPr>
            <a:r>
              <a:rPr lang="en-US"/>
              <a:t>FY</a:t>
            </a:r>
            <a:r>
              <a:rPr lang="en-US" baseline="0"/>
              <a:t> 23 </a:t>
            </a:r>
            <a:r>
              <a:rPr lang="en-US"/>
              <a:t>Outcomes/Results</a:t>
            </a:r>
          </a:p>
        </c:rich>
      </c:tx>
      <c:overlay val="0"/>
      <c:spPr>
        <a:noFill/>
        <a:ln>
          <a:noFill/>
        </a:ln>
        <a:effectLst/>
      </c:spPr>
      <c:txPr>
        <a:bodyPr rot="0" spcFirstLastPara="1" vertOverflow="ellipsis" vert="horz" wrap="square" anchor="ctr" anchorCtr="1"/>
        <a:lstStyle/>
        <a:p>
          <a:pPr>
            <a:defRPr sz="1600" b="1" i="0" u="none" strike="noStrike" kern="1200"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dPt>
            <c:idx val="0"/>
            <c:bubble3D val="0"/>
            <c:spPr>
              <a:solidFill>
                <a:schemeClr val="bg1">
                  <a:lumMod val="50000"/>
                </a:schemeClr>
              </a:solidFill>
              <a:ln>
                <a:noFill/>
              </a:ln>
              <a:effectLst>
                <a:outerShdw blurRad="57150" dist="19050" dir="5400000" algn="ctr" rotWithShape="0">
                  <a:srgbClr val="000000">
                    <a:alpha val="63000"/>
                  </a:srgbClr>
                </a:outerShdw>
              </a:effectLst>
            </c:spPr>
            <c:extLst>
              <c:ext xmlns:c16="http://schemas.microsoft.com/office/drawing/2014/chart" uri="{C3380CC4-5D6E-409C-BE32-E72D297353CC}">
                <c16:uniqueId val="{00000001-F6AF-40CB-B4A4-750354170245}"/>
              </c:ext>
            </c:extLst>
          </c:dPt>
          <c:dPt>
            <c:idx val="1"/>
            <c:bubble3D val="0"/>
            <c:spPr>
              <a:solidFill>
                <a:schemeClr val="accent6"/>
              </a:solidFill>
              <a:ln>
                <a:noFill/>
              </a:ln>
              <a:effectLst>
                <a:outerShdw blurRad="57150" dist="19050" dir="5400000" algn="ctr" rotWithShape="0">
                  <a:srgbClr val="000000">
                    <a:alpha val="63000"/>
                  </a:srgbClr>
                </a:outerShdw>
              </a:effectLst>
            </c:spPr>
            <c:extLst>
              <c:ext xmlns:c16="http://schemas.microsoft.com/office/drawing/2014/chart" uri="{C3380CC4-5D6E-409C-BE32-E72D297353CC}">
                <c16:uniqueId val="{00000003-F6AF-40CB-B4A4-750354170245}"/>
              </c:ext>
            </c:extLst>
          </c:dPt>
          <c:dPt>
            <c:idx val="2"/>
            <c:bubble3D val="0"/>
            <c:spPr>
              <a:solidFill>
                <a:schemeClr val="accent1"/>
              </a:solidFill>
              <a:ln>
                <a:noFill/>
              </a:ln>
              <a:effectLst>
                <a:outerShdw blurRad="57150" dist="19050" dir="5400000" algn="ctr" rotWithShape="0">
                  <a:srgbClr val="000000">
                    <a:alpha val="63000"/>
                  </a:srgbClr>
                </a:outerShdw>
              </a:effectLst>
            </c:spPr>
            <c:extLst>
              <c:ext xmlns:c16="http://schemas.microsoft.com/office/drawing/2014/chart" uri="{C3380CC4-5D6E-409C-BE32-E72D297353CC}">
                <c16:uniqueId val="{00000005-F6AF-40CB-B4A4-750354170245}"/>
              </c:ext>
            </c:extLst>
          </c:dPt>
          <c:dPt>
            <c:idx val="3"/>
            <c:bubble3D val="0"/>
            <c:spPr>
              <a:gradFill rotWithShape="1">
                <a:gsLst>
                  <a:gs pos="0">
                    <a:schemeClr val="accent4">
                      <a:satMod val="103000"/>
                      <a:lumMod val="102000"/>
                      <a:tint val="94000"/>
                    </a:schemeClr>
                  </a:gs>
                  <a:gs pos="50000">
                    <a:schemeClr val="accent4">
                      <a:satMod val="110000"/>
                      <a:lumMod val="100000"/>
                      <a:shade val="100000"/>
                    </a:schemeClr>
                  </a:gs>
                  <a:gs pos="100000">
                    <a:schemeClr val="accent4">
                      <a:lumMod val="99000"/>
                      <a:satMod val="120000"/>
                      <a:shade val="78000"/>
                    </a:schemeClr>
                  </a:gs>
                </a:gsLst>
                <a:lin ang="5400000" scaled="0"/>
              </a:gradFill>
              <a:ln>
                <a:noFill/>
              </a:ln>
              <a:effectLst>
                <a:outerShdw blurRad="57150" dist="19050" dir="5400000" algn="ctr" rotWithShape="0">
                  <a:srgbClr val="000000">
                    <a:alpha val="63000"/>
                  </a:srgbClr>
                </a:outerShdw>
              </a:effectLst>
            </c:spPr>
            <c:extLst>
              <c:ext xmlns:c16="http://schemas.microsoft.com/office/drawing/2014/chart" uri="{C3380CC4-5D6E-409C-BE32-E72D297353CC}">
                <c16:uniqueId val="{00000007-F6AF-40CB-B4A4-750354170245}"/>
              </c:ext>
            </c:extLst>
          </c:dPt>
          <c:dLbls>
            <c:dLbl>
              <c:idx val="0"/>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F6AF-40CB-B4A4-750354170245}"/>
                </c:ext>
              </c:extLst>
            </c:dLbl>
            <c:dLbl>
              <c:idx val="1"/>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F6AF-40CB-B4A4-750354170245}"/>
                </c:ext>
              </c:extLst>
            </c:dLbl>
            <c:dLbl>
              <c:idx val="2"/>
              <c:layout>
                <c:manualLayout>
                  <c:x val="8.8516294838145229E-2"/>
                  <c:y val="3.20545348498104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F6AF-40CB-B4A4-750354170245}"/>
                </c:ext>
              </c:extLst>
            </c:dLbl>
            <c:dLbl>
              <c:idx val="3"/>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F6AF-40CB-B4A4-750354170245}"/>
                </c:ext>
              </c:extLst>
            </c:dLbl>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bg1"/>
                    </a:solidFill>
                    <a:latin typeface="+mn-lt"/>
                    <a:ea typeface="+mn-ea"/>
                    <a:cs typeface="+mn-cs"/>
                  </a:defRPr>
                </a:pPr>
                <a:endParaRPr lang="en-US"/>
              </a:p>
            </c:txPr>
            <c:showLegendKey val="0"/>
            <c:showVal val="0"/>
            <c:showCatName val="0"/>
            <c:showSerName val="0"/>
            <c:showPercent val="1"/>
            <c:showBubbleSize val="0"/>
            <c:showLeaderLines val="0"/>
            <c:extLst>
              <c:ext xmlns:c15="http://schemas.microsoft.com/office/drawing/2012/chart" uri="{CE6537A1-D6FC-4f65-9D91-7224C49458BB}"/>
            </c:extLst>
          </c:dLbls>
          <c:cat>
            <c:strRef>
              <c:f>'[Pie Chart Generator.xlsm]SYSCOM'!$B$6:$E$6</c:f>
              <c:strCache>
                <c:ptCount val="4"/>
                <c:pt idx="0">
                  <c:v>Advisory Support</c:v>
                </c:pt>
                <c:pt idx="1">
                  <c:v>Facilitated Opportunities</c:v>
                </c:pt>
                <c:pt idx="2">
                  <c:v>Process Support</c:v>
                </c:pt>
                <c:pt idx="3">
                  <c:v>Experimentation</c:v>
                </c:pt>
              </c:strCache>
            </c:strRef>
          </c:cat>
          <c:val>
            <c:numRef>
              <c:f>'[Pie Chart Generator.xlsm]SYSCOM'!$B$7:$E$7</c:f>
              <c:numCache>
                <c:formatCode>General</c:formatCode>
                <c:ptCount val="4"/>
                <c:pt idx="0">
                  <c:v>41</c:v>
                </c:pt>
                <c:pt idx="1">
                  <c:v>80</c:v>
                </c:pt>
                <c:pt idx="2">
                  <c:v>38</c:v>
                </c:pt>
                <c:pt idx="3">
                  <c:v>13</c:v>
                </c:pt>
              </c:numCache>
            </c:numRef>
          </c:val>
          <c:extLst>
            <c:ext xmlns:c16="http://schemas.microsoft.com/office/drawing/2014/chart" uri="{C3380CC4-5D6E-409C-BE32-E72D297353CC}">
              <c16:uniqueId val="{00000008-F6AF-40CB-B4A4-750354170245}"/>
            </c:ext>
          </c:extLst>
        </c:ser>
        <c:dLbls>
          <c:showLegendKey val="0"/>
          <c:showVal val="0"/>
          <c:showCatName val="0"/>
          <c:showSerName val="0"/>
          <c:showPercent val="1"/>
          <c:showBubbleSize val="0"/>
          <c:showLeaderLines val="0"/>
        </c:dLbls>
        <c:firstSliceAng val="0"/>
      </c:pieChart>
      <c:spPr>
        <a:noFill/>
        <a:ln>
          <a:noFill/>
        </a:ln>
        <a:effectLst/>
      </c:spPr>
    </c:plotArea>
    <c:legend>
      <c:legendPos val="r"/>
      <c:layout>
        <c:manualLayout>
          <c:xMode val="edge"/>
          <c:yMode val="edge"/>
          <c:x val="0.60321653543307086"/>
          <c:y val="0.35423483522892973"/>
          <c:w val="0.34956124234470692"/>
          <c:h val="0.40972440944881888"/>
        </c:manualLayout>
      </c:layout>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44">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lt1"/>
    </cs:fontRef>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E19AF19-AB1C-4C81-9363-7FB92499559C}" type="datetimeFigureOut">
              <a:rPr lang="en-US" smtClean="0"/>
              <a:t>9/20/2023</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E9D3303-511B-476A-A05E-52889A091D17}" type="slidenum">
              <a:rPr lang="en-US" smtClean="0"/>
              <a:t>‹#›</a:t>
            </a:fld>
            <a:endParaRPr lang="en-US"/>
          </a:p>
        </p:txBody>
      </p:sp>
    </p:spTree>
    <p:extLst>
      <p:ext uri="{BB962C8B-B14F-4D97-AF65-F5344CB8AC3E}">
        <p14:creationId xmlns:p14="http://schemas.microsoft.com/office/powerpoint/2010/main" val="249601538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Experiments are exploring a theory about the technology.</a:t>
            </a:r>
          </a:p>
          <a:p>
            <a:endParaRPr lang="en-US"/>
          </a:p>
          <a:p>
            <a:r>
              <a:rPr lang="en-US"/>
              <a:t>T&amp;Es are designed to determine if a technology meets specific standards.</a:t>
            </a:r>
          </a:p>
        </p:txBody>
      </p:sp>
      <p:sp>
        <p:nvSpPr>
          <p:cNvPr id="4" name="Slide Number Placeholder 3"/>
          <p:cNvSpPr>
            <a:spLocks noGrp="1"/>
          </p:cNvSpPr>
          <p:nvPr>
            <p:ph type="sldNum" sz="quarter" idx="5"/>
          </p:nvPr>
        </p:nvSpPr>
        <p:spPr/>
        <p:txBody>
          <a:bodyPr/>
          <a:lstStyle/>
          <a:p>
            <a:fld id="{6E9D3303-511B-476A-A05E-52889A091D17}" type="slidenum">
              <a:rPr lang="en-US" smtClean="0"/>
              <a:t>6</a:t>
            </a:fld>
            <a:endParaRPr lang="en-US"/>
          </a:p>
        </p:txBody>
      </p:sp>
    </p:spTree>
    <p:extLst>
      <p:ext uri="{BB962C8B-B14F-4D97-AF65-F5344CB8AC3E}">
        <p14:creationId xmlns:p14="http://schemas.microsoft.com/office/powerpoint/2010/main" val="285959319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Selecting the right event is critical for an experiment to be successful, because not all events are created equal.  </a:t>
            </a:r>
          </a:p>
          <a:p>
            <a:endParaRPr lang="en-US"/>
          </a:p>
          <a:p>
            <a:r>
              <a:rPr lang="en-US"/>
              <a:t>Besides the obviously differences like the venue or the potential for international participants, a key difference in events is largely depending on the number of elements taking part, and the associated deconfliction that is required.  As such, events can be categorized by their size.  With only a few elements that need to be coordinated, small events can provide each experiment with a lot of latitude.  Large events on the other hand need to deconflict the many elements and must keep closer control over experiments to ensure they don’t interfere with each other.  The lack of flexibility associated with large events is offset by the fact that they often can provide a much wider exposure and have many more opportunity to integrate with other elements.  Depending on what a particular technology or initiative needs one size event might be a better fit over others.  </a:t>
            </a:r>
          </a:p>
          <a:p>
            <a:endParaRPr lang="en-US"/>
          </a:p>
          <a:p>
            <a:r>
              <a:rPr lang="en-US"/>
              <a:t>Establishing contract with Event staff, a developer team can try to determine if they will be a good match.</a:t>
            </a:r>
          </a:p>
          <a:p>
            <a:endParaRPr lang="en-US"/>
          </a:p>
        </p:txBody>
      </p:sp>
      <p:sp>
        <p:nvSpPr>
          <p:cNvPr id="4" name="Slide Number Placeholder 3"/>
          <p:cNvSpPr>
            <a:spLocks noGrp="1"/>
          </p:cNvSpPr>
          <p:nvPr>
            <p:ph type="sldNum" sz="quarter" idx="5"/>
          </p:nvPr>
        </p:nvSpPr>
        <p:spPr/>
        <p:txBody>
          <a:bodyPr/>
          <a:lstStyle/>
          <a:p>
            <a:fld id="{6E9D3303-511B-476A-A05E-52889A091D17}" type="slidenum">
              <a:rPr lang="en-US" smtClean="0"/>
              <a:t>9</a:t>
            </a:fld>
            <a:endParaRPr lang="en-US"/>
          </a:p>
        </p:txBody>
      </p:sp>
    </p:spTree>
    <p:extLst>
      <p:ext uri="{BB962C8B-B14F-4D97-AF65-F5344CB8AC3E}">
        <p14:creationId xmlns:p14="http://schemas.microsoft.com/office/powerpoint/2010/main" val="82432880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Title_01">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2AF150C3-DEE9-4B69-884A-F1CFFBA7C95C}"/>
              </a:ext>
            </a:extLst>
          </p:cNvPr>
          <p:cNvPicPr>
            <a:picLocks noChangeAspect="1"/>
          </p:cNvPicPr>
          <p:nvPr userDrawn="1"/>
        </p:nvPicPr>
        <p:blipFill>
          <a:blip r:embed="rId2" cstate="email">
            <a:extLst>
              <a:ext uri="{28A0092B-C50C-407E-A947-70E740481C1C}">
                <a14:useLocalDpi xmlns:a14="http://schemas.microsoft.com/office/drawing/2010/main" val="0"/>
              </a:ext>
            </a:extLst>
          </a:blip>
          <a:srcRect/>
          <a:stretch/>
        </p:blipFill>
        <p:spPr>
          <a:xfrm>
            <a:off x="-1342" y="1"/>
            <a:ext cx="9143997" cy="6858000"/>
          </a:xfrm>
          <a:prstGeom prst="rect">
            <a:avLst/>
          </a:prstGeom>
        </p:spPr>
      </p:pic>
      <p:sp>
        <p:nvSpPr>
          <p:cNvPr id="8" name="Text Placeholder 2">
            <a:extLst>
              <a:ext uri="{FF2B5EF4-FFF2-40B4-BE49-F238E27FC236}">
                <a16:creationId xmlns:a16="http://schemas.microsoft.com/office/drawing/2014/main" id="{B2D3A075-C659-4B84-994D-0EDA5AAF6601}"/>
              </a:ext>
            </a:extLst>
          </p:cNvPr>
          <p:cNvSpPr>
            <a:spLocks noGrp="1"/>
          </p:cNvSpPr>
          <p:nvPr>
            <p:ph type="body" idx="1" hasCustomPrompt="1"/>
          </p:nvPr>
        </p:nvSpPr>
        <p:spPr>
          <a:xfrm>
            <a:off x="3343275" y="5367438"/>
            <a:ext cx="2457450" cy="694018"/>
          </a:xfrm>
        </p:spPr>
        <p:txBody>
          <a:bodyPr anchor="ctr"/>
          <a:lstStyle>
            <a:lvl1pPr marL="0" indent="0" algn="ctr">
              <a:buNone/>
              <a:defRPr sz="1800" b="1">
                <a:solidFill>
                  <a:srgbClr val="EDEAEC"/>
                </a:solidFill>
                <a:latin typeface="+mj-lt"/>
              </a:defRPr>
            </a:lvl1pPr>
            <a:lvl2pPr marL="342875" indent="0">
              <a:buNone/>
              <a:defRPr sz="1500">
                <a:solidFill>
                  <a:schemeClr val="tx1">
                    <a:tint val="75000"/>
                  </a:schemeClr>
                </a:solidFill>
              </a:defRPr>
            </a:lvl2pPr>
            <a:lvl3pPr marL="685749" indent="0">
              <a:buNone/>
              <a:defRPr sz="1350">
                <a:solidFill>
                  <a:schemeClr val="tx1">
                    <a:tint val="75000"/>
                  </a:schemeClr>
                </a:solidFill>
              </a:defRPr>
            </a:lvl3pPr>
            <a:lvl4pPr marL="1028624" indent="0">
              <a:buNone/>
              <a:defRPr sz="1200">
                <a:solidFill>
                  <a:schemeClr val="tx1">
                    <a:tint val="75000"/>
                  </a:schemeClr>
                </a:solidFill>
              </a:defRPr>
            </a:lvl4pPr>
            <a:lvl5pPr marL="1371498" indent="0">
              <a:buNone/>
              <a:defRPr sz="1200">
                <a:solidFill>
                  <a:schemeClr val="tx1">
                    <a:tint val="75000"/>
                  </a:schemeClr>
                </a:solidFill>
              </a:defRPr>
            </a:lvl5pPr>
            <a:lvl6pPr marL="1714373" indent="0">
              <a:buNone/>
              <a:defRPr sz="1200">
                <a:solidFill>
                  <a:schemeClr val="tx1">
                    <a:tint val="75000"/>
                  </a:schemeClr>
                </a:solidFill>
              </a:defRPr>
            </a:lvl6pPr>
            <a:lvl7pPr marL="2057246" indent="0">
              <a:buNone/>
              <a:defRPr sz="1200">
                <a:solidFill>
                  <a:schemeClr val="tx1">
                    <a:tint val="75000"/>
                  </a:schemeClr>
                </a:solidFill>
              </a:defRPr>
            </a:lvl7pPr>
            <a:lvl8pPr marL="2400120" indent="0">
              <a:buNone/>
              <a:defRPr sz="1200">
                <a:solidFill>
                  <a:schemeClr val="tx1">
                    <a:tint val="75000"/>
                  </a:schemeClr>
                </a:solidFill>
              </a:defRPr>
            </a:lvl8pPr>
            <a:lvl9pPr marL="2742995" indent="0">
              <a:buNone/>
              <a:defRPr sz="1200">
                <a:solidFill>
                  <a:schemeClr val="tx1">
                    <a:tint val="75000"/>
                  </a:schemeClr>
                </a:solidFill>
              </a:defRPr>
            </a:lvl9pPr>
          </a:lstStyle>
          <a:p>
            <a:pPr lvl="0"/>
            <a:r>
              <a:rPr lang="en-US"/>
              <a:t>Date</a:t>
            </a:r>
          </a:p>
        </p:txBody>
      </p:sp>
      <p:sp>
        <p:nvSpPr>
          <p:cNvPr id="9" name="Title 1">
            <a:extLst>
              <a:ext uri="{FF2B5EF4-FFF2-40B4-BE49-F238E27FC236}">
                <a16:creationId xmlns:a16="http://schemas.microsoft.com/office/drawing/2014/main" id="{3A7A630E-6DBF-4A19-B161-48FC048D0BF7}"/>
              </a:ext>
            </a:extLst>
          </p:cNvPr>
          <p:cNvSpPr>
            <a:spLocks noGrp="1"/>
          </p:cNvSpPr>
          <p:nvPr>
            <p:ph type="ctrTitle"/>
          </p:nvPr>
        </p:nvSpPr>
        <p:spPr>
          <a:xfrm>
            <a:off x="1577341" y="1391347"/>
            <a:ext cx="5989319" cy="3234112"/>
          </a:xfrm>
        </p:spPr>
        <p:txBody>
          <a:bodyPr anchor="ctr">
            <a:normAutofit/>
          </a:bodyPr>
          <a:lstStyle>
            <a:lvl1pPr algn="ctr">
              <a:defRPr sz="3300">
                <a:solidFill>
                  <a:srgbClr val="EDEAEC"/>
                </a:solidFill>
              </a:defRPr>
            </a:lvl1pPr>
          </a:lstStyle>
          <a:p>
            <a:r>
              <a:rPr lang="en-US"/>
              <a:t>Click to edit Master title style</a:t>
            </a:r>
          </a:p>
        </p:txBody>
      </p:sp>
      <p:pic>
        <p:nvPicPr>
          <p:cNvPr id="15" name="Picture 14">
            <a:extLst>
              <a:ext uri="{FF2B5EF4-FFF2-40B4-BE49-F238E27FC236}">
                <a16:creationId xmlns:a16="http://schemas.microsoft.com/office/drawing/2014/main" id="{A26D1BBA-53AC-4941-8750-1872E287C9A5}"/>
              </a:ext>
            </a:extLst>
          </p:cNvPr>
          <p:cNvPicPr>
            <a:picLocks noChangeAspect="1"/>
          </p:cNvPicPr>
          <p:nvPr userDrawn="1"/>
        </p:nvPicPr>
        <p:blipFill>
          <a:blip r:embed="rId3" cstate="email">
            <a:extLst>
              <a:ext uri="{28A0092B-C50C-407E-A947-70E740481C1C}">
                <a14:useLocalDpi xmlns:a14="http://schemas.microsoft.com/office/drawing/2010/main" val="0"/>
              </a:ext>
            </a:extLst>
          </a:blip>
          <a:srcRect/>
          <a:stretch/>
        </p:blipFill>
        <p:spPr>
          <a:xfrm>
            <a:off x="146304" y="146304"/>
            <a:ext cx="903883" cy="868680"/>
          </a:xfrm>
          <a:prstGeom prst="rect">
            <a:avLst/>
          </a:prstGeom>
        </p:spPr>
      </p:pic>
      <p:sp>
        <p:nvSpPr>
          <p:cNvPr id="11" name="TextBox 10">
            <a:extLst>
              <a:ext uri="{FF2B5EF4-FFF2-40B4-BE49-F238E27FC236}">
                <a16:creationId xmlns:a16="http://schemas.microsoft.com/office/drawing/2014/main" id="{AAEA23EA-5C64-404A-80EB-225F4B591D20}"/>
              </a:ext>
            </a:extLst>
          </p:cNvPr>
          <p:cNvSpPr txBox="1"/>
          <p:nvPr userDrawn="1"/>
        </p:nvSpPr>
        <p:spPr>
          <a:xfrm>
            <a:off x="2919046" y="5985764"/>
            <a:ext cx="3305908" cy="369332"/>
          </a:xfrm>
          <a:prstGeom prst="rect">
            <a:avLst/>
          </a:prstGeom>
          <a:noFill/>
        </p:spPr>
        <p:txBody>
          <a:bodyPr wrap="square" rtlCol="0">
            <a:spAutoFit/>
          </a:bodyPr>
          <a:lstStyle/>
          <a:p>
            <a:pPr algn="ctr"/>
            <a:r>
              <a:rPr lang="en-US" sz="1800" b="1">
                <a:solidFill>
                  <a:srgbClr val="06A950"/>
                </a:solidFill>
              </a:rPr>
              <a:t>UNCLASSIFIED</a:t>
            </a:r>
          </a:p>
        </p:txBody>
      </p:sp>
      <p:sp>
        <p:nvSpPr>
          <p:cNvPr id="16" name="TextBox 15">
            <a:extLst>
              <a:ext uri="{FF2B5EF4-FFF2-40B4-BE49-F238E27FC236}">
                <a16:creationId xmlns:a16="http://schemas.microsoft.com/office/drawing/2014/main" id="{3D00D588-8234-48C6-9F5A-E2B801D535F2}"/>
              </a:ext>
            </a:extLst>
          </p:cNvPr>
          <p:cNvSpPr txBox="1"/>
          <p:nvPr userDrawn="1"/>
        </p:nvSpPr>
        <p:spPr>
          <a:xfrm>
            <a:off x="5988718" y="6409291"/>
            <a:ext cx="2901466" cy="276999"/>
          </a:xfrm>
          <a:prstGeom prst="rect">
            <a:avLst/>
          </a:prstGeom>
          <a:noFill/>
        </p:spPr>
        <p:txBody>
          <a:bodyPr wrap="square" rtlCol="0">
            <a:spAutoFit/>
          </a:bodyPr>
          <a:lstStyle/>
          <a:p>
            <a:pPr algn="ctr"/>
            <a:r>
              <a:rPr lang="en-US" sz="1200">
                <a:solidFill>
                  <a:srgbClr val="EDEAEC"/>
                </a:solidFill>
                <a:latin typeface="+mj-lt"/>
              </a:rPr>
              <a:t>Applied Agility, Dedication, and Ingenuity</a:t>
            </a:r>
          </a:p>
        </p:txBody>
      </p:sp>
      <p:sp>
        <p:nvSpPr>
          <p:cNvPr id="17" name="TextBox 16">
            <a:extLst>
              <a:ext uri="{FF2B5EF4-FFF2-40B4-BE49-F238E27FC236}">
                <a16:creationId xmlns:a16="http://schemas.microsoft.com/office/drawing/2014/main" id="{0AEF5921-4373-4B60-8539-3407FF354C8B}"/>
              </a:ext>
            </a:extLst>
          </p:cNvPr>
          <p:cNvSpPr txBox="1"/>
          <p:nvPr userDrawn="1"/>
        </p:nvSpPr>
        <p:spPr>
          <a:xfrm>
            <a:off x="244937" y="6316958"/>
            <a:ext cx="2846841" cy="461665"/>
          </a:xfrm>
          <a:prstGeom prst="rect">
            <a:avLst/>
          </a:prstGeom>
          <a:noFill/>
        </p:spPr>
        <p:txBody>
          <a:bodyPr wrap="square" rtlCol="0" anchor="ctr">
            <a:spAutoFit/>
          </a:bodyPr>
          <a:lstStyle/>
          <a:p>
            <a:pPr algn="ctr"/>
            <a:r>
              <a:rPr lang="en-US" sz="1200">
                <a:solidFill>
                  <a:srgbClr val="EDEAEC"/>
                </a:solidFill>
                <a:latin typeface="+mj-lt"/>
              </a:rPr>
              <a:t>Small Business Innovation Research (SBIR)</a:t>
            </a:r>
          </a:p>
          <a:p>
            <a:pPr algn="ctr"/>
            <a:r>
              <a:rPr lang="en-US" sz="1200">
                <a:solidFill>
                  <a:srgbClr val="EDEAEC"/>
                </a:solidFill>
                <a:latin typeface="+mj-lt"/>
              </a:rPr>
              <a:t>Small Business Technology Transfer (STTR) </a:t>
            </a:r>
          </a:p>
        </p:txBody>
      </p:sp>
      <p:sp>
        <p:nvSpPr>
          <p:cNvPr id="18" name="Footer Placeholder 4">
            <a:extLst>
              <a:ext uri="{FF2B5EF4-FFF2-40B4-BE49-F238E27FC236}">
                <a16:creationId xmlns:a16="http://schemas.microsoft.com/office/drawing/2014/main" id="{B60D3200-3394-444F-B8A9-D10C5F17ACAF}"/>
              </a:ext>
            </a:extLst>
          </p:cNvPr>
          <p:cNvSpPr>
            <a:spLocks noGrp="1"/>
          </p:cNvSpPr>
          <p:nvPr>
            <p:ph type="ftr" sz="quarter" idx="3"/>
          </p:nvPr>
        </p:nvSpPr>
        <p:spPr>
          <a:xfrm>
            <a:off x="3026664" y="6365228"/>
            <a:ext cx="3090672" cy="365125"/>
          </a:xfrm>
          <a:prstGeom prst="rect">
            <a:avLst/>
          </a:prstGeom>
        </p:spPr>
        <p:txBody>
          <a:bodyPr vert="horz" lIns="91440" tIns="45720" rIns="91440" bIns="45720" rtlCol="0" anchor="ctr"/>
          <a:lstStyle>
            <a:lvl1pPr algn="ctr">
              <a:defRPr sz="1200">
                <a:solidFill>
                  <a:srgbClr val="EDEAEC"/>
                </a:solidFill>
              </a:defRPr>
            </a:lvl1pPr>
          </a:lstStyle>
          <a:p>
            <a:r>
              <a:rPr lang="en-US"/>
              <a:t>Distribution Statement X</a:t>
            </a:r>
          </a:p>
        </p:txBody>
      </p:sp>
      <p:sp>
        <p:nvSpPr>
          <p:cNvPr id="19" name="Slide Number Placeholder 5">
            <a:extLst>
              <a:ext uri="{FF2B5EF4-FFF2-40B4-BE49-F238E27FC236}">
                <a16:creationId xmlns:a16="http://schemas.microsoft.com/office/drawing/2014/main" id="{2FAED175-EE03-4F7D-A02F-D5F505EECAE1}"/>
              </a:ext>
            </a:extLst>
          </p:cNvPr>
          <p:cNvSpPr>
            <a:spLocks noGrp="1"/>
          </p:cNvSpPr>
          <p:nvPr>
            <p:ph type="sldNum" sz="quarter" idx="4"/>
          </p:nvPr>
        </p:nvSpPr>
        <p:spPr>
          <a:xfrm>
            <a:off x="8232993" y="6364910"/>
            <a:ext cx="832104" cy="365760"/>
          </a:xfrm>
          <a:prstGeom prst="rect">
            <a:avLst/>
          </a:prstGeom>
        </p:spPr>
        <p:txBody>
          <a:bodyPr vert="horz" lIns="91440" tIns="45720" rIns="91440" bIns="45720" rtlCol="0" anchor="ctr"/>
          <a:lstStyle>
            <a:lvl1pPr algn="r">
              <a:defRPr sz="1200">
                <a:solidFill>
                  <a:schemeClr val="tx1">
                    <a:tint val="75000"/>
                  </a:schemeClr>
                </a:solidFill>
              </a:defRPr>
            </a:lvl1pPr>
          </a:lstStyle>
          <a:p>
            <a:fld id="{A7DC75CF-7D68-4A0C-850D-6E33D1D84A08}" type="slidenum">
              <a:rPr lang="en-US" smtClean="0"/>
              <a:pPr/>
              <a:t>‹#›</a:t>
            </a:fld>
            <a:endParaRPr lang="en-US"/>
          </a:p>
        </p:txBody>
      </p:sp>
    </p:spTree>
    <p:extLst>
      <p:ext uri="{BB962C8B-B14F-4D97-AF65-F5344CB8AC3E}">
        <p14:creationId xmlns:p14="http://schemas.microsoft.com/office/powerpoint/2010/main" val="128669500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Content_B_02">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7400CFDB-F052-40B4-B6DF-E29126A8812B}"/>
              </a:ext>
            </a:extLst>
          </p:cNvPr>
          <p:cNvSpPr/>
          <p:nvPr userDrawn="1"/>
        </p:nvSpPr>
        <p:spPr>
          <a:xfrm>
            <a:off x="0" y="0"/>
            <a:ext cx="9144000" cy="6857999"/>
          </a:xfrm>
          <a:prstGeom prst="rect">
            <a:avLst/>
          </a:prstGeom>
          <a:solidFill>
            <a:srgbClr val="EDEA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chemeClr val="bg1"/>
              </a:solidFill>
            </a:endParaRPr>
          </a:p>
        </p:txBody>
      </p:sp>
      <p:sp>
        <p:nvSpPr>
          <p:cNvPr id="18" name="Rectangle 17">
            <a:extLst>
              <a:ext uri="{FF2B5EF4-FFF2-40B4-BE49-F238E27FC236}">
                <a16:creationId xmlns:a16="http://schemas.microsoft.com/office/drawing/2014/main" id="{2F192288-9BC3-4E69-955D-FB29ADF9FBA7}"/>
              </a:ext>
            </a:extLst>
          </p:cNvPr>
          <p:cNvSpPr/>
          <p:nvPr userDrawn="1"/>
        </p:nvSpPr>
        <p:spPr>
          <a:xfrm>
            <a:off x="-1" y="0"/>
            <a:ext cx="9144000" cy="1283124"/>
          </a:xfrm>
          <a:prstGeom prst="rect">
            <a:avLst/>
          </a:prstGeom>
          <a:solidFill>
            <a:srgbClr val="0212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7" name="Rectangle 6">
            <a:extLst>
              <a:ext uri="{FF2B5EF4-FFF2-40B4-BE49-F238E27FC236}">
                <a16:creationId xmlns:a16="http://schemas.microsoft.com/office/drawing/2014/main" id="{02C9517F-0E1E-40F9-B790-F5857276DBB4}"/>
              </a:ext>
            </a:extLst>
          </p:cNvPr>
          <p:cNvSpPr/>
          <p:nvPr userDrawn="1"/>
        </p:nvSpPr>
        <p:spPr>
          <a:xfrm>
            <a:off x="7" y="6065134"/>
            <a:ext cx="9143999" cy="792866"/>
          </a:xfrm>
          <a:prstGeom prst="rect">
            <a:avLst/>
          </a:prstGeom>
          <a:solidFill>
            <a:srgbClr val="0212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5" name="Footer Placeholder 4">
            <a:extLst>
              <a:ext uri="{FF2B5EF4-FFF2-40B4-BE49-F238E27FC236}">
                <a16:creationId xmlns:a16="http://schemas.microsoft.com/office/drawing/2014/main" id="{7B0980F9-AE50-40A4-BFEC-E4B3FEF3D0A1}"/>
              </a:ext>
            </a:extLst>
          </p:cNvPr>
          <p:cNvSpPr>
            <a:spLocks noGrp="1"/>
          </p:cNvSpPr>
          <p:nvPr>
            <p:ph type="ftr" sz="quarter" idx="11"/>
          </p:nvPr>
        </p:nvSpPr>
        <p:spPr/>
        <p:txBody>
          <a:bodyPr/>
          <a:lstStyle/>
          <a:p>
            <a:r>
              <a:rPr lang="en-US"/>
              <a:t>Distribution Statement X</a:t>
            </a:r>
          </a:p>
        </p:txBody>
      </p:sp>
      <p:sp>
        <p:nvSpPr>
          <p:cNvPr id="6" name="Slide Number Placeholder 5">
            <a:extLst>
              <a:ext uri="{FF2B5EF4-FFF2-40B4-BE49-F238E27FC236}">
                <a16:creationId xmlns:a16="http://schemas.microsoft.com/office/drawing/2014/main" id="{D9F09D43-F70B-4C89-91EF-D343E9FEF72A}"/>
              </a:ext>
            </a:extLst>
          </p:cNvPr>
          <p:cNvSpPr>
            <a:spLocks noGrp="1"/>
          </p:cNvSpPr>
          <p:nvPr>
            <p:ph type="sldNum" sz="quarter" idx="12"/>
          </p:nvPr>
        </p:nvSpPr>
        <p:spPr/>
        <p:txBody>
          <a:bodyPr/>
          <a:lstStyle/>
          <a:p>
            <a:fld id="{A7DC75CF-7D68-4A0C-850D-6E33D1D84A08}" type="slidenum">
              <a:rPr lang="en-US" smtClean="0"/>
              <a:t>‹#›</a:t>
            </a:fld>
            <a:endParaRPr lang="en-US"/>
          </a:p>
        </p:txBody>
      </p:sp>
      <p:sp>
        <p:nvSpPr>
          <p:cNvPr id="23" name="Content Placeholder 2">
            <a:extLst>
              <a:ext uri="{FF2B5EF4-FFF2-40B4-BE49-F238E27FC236}">
                <a16:creationId xmlns:a16="http://schemas.microsoft.com/office/drawing/2014/main" id="{DAD5727C-0052-4F06-A831-CB07C95C88BE}"/>
              </a:ext>
            </a:extLst>
          </p:cNvPr>
          <p:cNvSpPr>
            <a:spLocks noGrp="1"/>
          </p:cNvSpPr>
          <p:nvPr>
            <p:ph idx="1"/>
          </p:nvPr>
        </p:nvSpPr>
        <p:spPr>
          <a:xfrm>
            <a:off x="2228847" y="1312021"/>
            <a:ext cx="6889434" cy="2490068"/>
          </a:xfrm>
        </p:spPr>
        <p:txBody>
          <a:bodyPr>
            <a:normAutofit/>
          </a:bodyPr>
          <a:lstStyle>
            <a:lvl1pPr>
              <a:defRPr sz="1800">
                <a:solidFill>
                  <a:srgbClr val="021221"/>
                </a:solidFill>
              </a:defRPr>
            </a:lvl1pPr>
            <a:lvl2pPr>
              <a:defRPr sz="1500">
                <a:solidFill>
                  <a:srgbClr val="021221"/>
                </a:solidFill>
              </a:defRPr>
            </a:lvl2pPr>
            <a:lvl3pPr>
              <a:defRPr sz="1350">
                <a:solidFill>
                  <a:srgbClr val="021221"/>
                </a:solidFill>
              </a:defRPr>
            </a:lvl3pPr>
            <a:lvl4pPr>
              <a:defRPr sz="1200">
                <a:solidFill>
                  <a:srgbClr val="021221"/>
                </a:solidFill>
              </a:defRPr>
            </a:lvl4pPr>
            <a:lvl5pPr>
              <a:defRPr sz="1200">
                <a:solidFill>
                  <a:srgbClr val="02122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4" name="Content Placeholder 2">
            <a:extLst>
              <a:ext uri="{FF2B5EF4-FFF2-40B4-BE49-F238E27FC236}">
                <a16:creationId xmlns:a16="http://schemas.microsoft.com/office/drawing/2014/main" id="{C6A469A0-29AC-41E6-80A5-48565E4C0735}"/>
              </a:ext>
            </a:extLst>
          </p:cNvPr>
          <p:cNvSpPr>
            <a:spLocks noGrp="1"/>
          </p:cNvSpPr>
          <p:nvPr>
            <p:ph idx="13"/>
          </p:nvPr>
        </p:nvSpPr>
        <p:spPr>
          <a:xfrm>
            <a:off x="2228849" y="3875530"/>
            <a:ext cx="6889434" cy="2161116"/>
          </a:xfrm>
        </p:spPr>
        <p:txBody>
          <a:bodyPr>
            <a:normAutofit/>
          </a:bodyPr>
          <a:lstStyle>
            <a:lvl1pPr>
              <a:defRPr sz="1800">
                <a:solidFill>
                  <a:srgbClr val="021221"/>
                </a:solidFill>
              </a:defRPr>
            </a:lvl1pPr>
            <a:lvl2pPr>
              <a:defRPr sz="1500">
                <a:solidFill>
                  <a:srgbClr val="021221"/>
                </a:solidFill>
              </a:defRPr>
            </a:lvl2pPr>
            <a:lvl3pPr>
              <a:defRPr sz="1350">
                <a:solidFill>
                  <a:srgbClr val="021221"/>
                </a:solidFill>
              </a:defRPr>
            </a:lvl3pPr>
            <a:lvl4pPr>
              <a:defRPr sz="1200">
                <a:solidFill>
                  <a:srgbClr val="021221"/>
                </a:solidFill>
              </a:defRPr>
            </a:lvl4pPr>
            <a:lvl5pPr>
              <a:defRPr sz="1200">
                <a:solidFill>
                  <a:srgbClr val="02122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1" name="Content Placeholder 2">
            <a:extLst>
              <a:ext uri="{FF2B5EF4-FFF2-40B4-BE49-F238E27FC236}">
                <a16:creationId xmlns:a16="http://schemas.microsoft.com/office/drawing/2014/main" id="{846BCE50-095C-45DC-BB17-26E3714B135B}"/>
              </a:ext>
            </a:extLst>
          </p:cNvPr>
          <p:cNvSpPr>
            <a:spLocks noGrp="1"/>
          </p:cNvSpPr>
          <p:nvPr>
            <p:ph idx="14"/>
          </p:nvPr>
        </p:nvSpPr>
        <p:spPr>
          <a:xfrm>
            <a:off x="110179" y="1312021"/>
            <a:ext cx="2004379" cy="2490068"/>
          </a:xfrm>
        </p:spPr>
        <p:txBody>
          <a:bodyPr>
            <a:normAutofit/>
          </a:bodyPr>
          <a:lstStyle>
            <a:lvl1pPr>
              <a:defRPr sz="1800">
                <a:solidFill>
                  <a:srgbClr val="021221"/>
                </a:solidFill>
              </a:defRPr>
            </a:lvl1pPr>
            <a:lvl2pPr>
              <a:defRPr sz="1500">
                <a:solidFill>
                  <a:srgbClr val="021221"/>
                </a:solidFill>
              </a:defRPr>
            </a:lvl2pPr>
            <a:lvl3pPr>
              <a:defRPr sz="1350">
                <a:solidFill>
                  <a:srgbClr val="021221"/>
                </a:solidFill>
              </a:defRPr>
            </a:lvl3pPr>
            <a:lvl4pPr>
              <a:defRPr sz="1200">
                <a:solidFill>
                  <a:srgbClr val="021221"/>
                </a:solidFill>
              </a:defRPr>
            </a:lvl4pPr>
            <a:lvl5pPr>
              <a:defRPr sz="1200">
                <a:solidFill>
                  <a:srgbClr val="021221"/>
                </a:solidFill>
              </a:defRPr>
            </a:lvl5pPr>
          </a:lstStyle>
          <a:p>
            <a:pPr lvl="0"/>
            <a:r>
              <a:rPr lang="en-US"/>
              <a:t>Click to edit Master text styles</a:t>
            </a:r>
          </a:p>
        </p:txBody>
      </p:sp>
      <p:sp>
        <p:nvSpPr>
          <p:cNvPr id="32" name="Content Placeholder 2">
            <a:extLst>
              <a:ext uri="{FF2B5EF4-FFF2-40B4-BE49-F238E27FC236}">
                <a16:creationId xmlns:a16="http://schemas.microsoft.com/office/drawing/2014/main" id="{748F5A1E-196D-4CC2-8C76-256054943ABE}"/>
              </a:ext>
            </a:extLst>
          </p:cNvPr>
          <p:cNvSpPr>
            <a:spLocks noGrp="1"/>
          </p:cNvSpPr>
          <p:nvPr>
            <p:ph idx="15"/>
          </p:nvPr>
        </p:nvSpPr>
        <p:spPr>
          <a:xfrm>
            <a:off x="110180" y="3875530"/>
            <a:ext cx="2004379" cy="2161116"/>
          </a:xfrm>
        </p:spPr>
        <p:txBody>
          <a:bodyPr>
            <a:noAutofit/>
          </a:bodyPr>
          <a:lstStyle>
            <a:lvl1pPr>
              <a:defRPr sz="1800">
                <a:solidFill>
                  <a:srgbClr val="021221"/>
                </a:solidFill>
              </a:defRPr>
            </a:lvl1pPr>
            <a:lvl2pPr>
              <a:defRPr sz="1500">
                <a:solidFill>
                  <a:srgbClr val="021221"/>
                </a:solidFill>
              </a:defRPr>
            </a:lvl2pPr>
            <a:lvl3pPr>
              <a:defRPr sz="1350">
                <a:solidFill>
                  <a:srgbClr val="021221"/>
                </a:solidFill>
              </a:defRPr>
            </a:lvl3pPr>
            <a:lvl4pPr>
              <a:defRPr sz="1200">
                <a:solidFill>
                  <a:srgbClr val="021221"/>
                </a:solidFill>
              </a:defRPr>
            </a:lvl4pPr>
            <a:lvl5pPr>
              <a:defRPr sz="1200">
                <a:solidFill>
                  <a:srgbClr val="021221"/>
                </a:solidFill>
              </a:defRPr>
            </a:lvl5pPr>
          </a:lstStyle>
          <a:p>
            <a:pPr lvl="0"/>
            <a:r>
              <a:rPr lang="en-US"/>
              <a:t>Click to edit Master text styles</a:t>
            </a:r>
          </a:p>
        </p:txBody>
      </p:sp>
      <p:pic>
        <p:nvPicPr>
          <p:cNvPr id="17" name="Picture 16">
            <a:extLst>
              <a:ext uri="{FF2B5EF4-FFF2-40B4-BE49-F238E27FC236}">
                <a16:creationId xmlns:a16="http://schemas.microsoft.com/office/drawing/2014/main" id="{1DCBD88E-E9A4-4E9D-AADA-584FE9BBA321}"/>
              </a:ext>
            </a:extLst>
          </p:cNvPr>
          <p:cNvPicPr>
            <a:picLocks noChangeAspect="1"/>
          </p:cNvPicPr>
          <p:nvPr userDrawn="1"/>
        </p:nvPicPr>
        <p:blipFill>
          <a:blip r:embed="rId2" cstate="email">
            <a:extLst>
              <a:ext uri="{28A0092B-C50C-407E-A947-70E740481C1C}">
                <a14:useLocalDpi xmlns:a14="http://schemas.microsoft.com/office/drawing/2010/main" val="0"/>
              </a:ext>
            </a:extLst>
          </a:blip>
          <a:srcRect/>
          <a:stretch/>
        </p:blipFill>
        <p:spPr>
          <a:xfrm>
            <a:off x="146304" y="146304"/>
            <a:ext cx="903883" cy="868680"/>
          </a:xfrm>
          <a:prstGeom prst="rect">
            <a:avLst/>
          </a:prstGeom>
        </p:spPr>
      </p:pic>
      <p:sp>
        <p:nvSpPr>
          <p:cNvPr id="22" name="TextBox 21">
            <a:extLst>
              <a:ext uri="{FF2B5EF4-FFF2-40B4-BE49-F238E27FC236}">
                <a16:creationId xmlns:a16="http://schemas.microsoft.com/office/drawing/2014/main" id="{1CA9F6E7-9763-438B-B6AD-5922A1724743}"/>
              </a:ext>
            </a:extLst>
          </p:cNvPr>
          <p:cNvSpPr txBox="1"/>
          <p:nvPr userDrawn="1"/>
        </p:nvSpPr>
        <p:spPr>
          <a:xfrm>
            <a:off x="5988718" y="6409291"/>
            <a:ext cx="2901466" cy="276999"/>
          </a:xfrm>
          <a:prstGeom prst="rect">
            <a:avLst/>
          </a:prstGeom>
          <a:noFill/>
        </p:spPr>
        <p:txBody>
          <a:bodyPr wrap="square" rtlCol="0">
            <a:spAutoFit/>
          </a:bodyPr>
          <a:lstStyle/>
          <a:p>
            <a:pPr algn="ctr"/>
            <a:r>
              <a:rPr lang="en-US" sz="1200">
                <a:solidFill>
                  <a:srgbClr val="EDEAEC"/>
                </a:solidFill>
                <a:latin typeface="+mj-lt"/>
              </a:rPr>
              <a:t>Applied Agility, Dedication, and Ingenuity</a:t>
            </a:r>
          </a:p>
        </p:txBody>
      </p:sp>
      <p:sp>
        <p:nvSpPr>
          <p:cNvPr id="25" name="TextBox 24">
            <a:extLst>
              <a:ext uri="{FF2B5EF4-FFF2-40B4-BE49-F238E27FC236}">
                <a16:creationId xmlns:a16="http://schemas.microsoft.com/office/drawing/2014/main" id="{F00F4C6F-74E4-4A6A-9192-B7E9A2DC8E94}"/>
              </a:ext>
            </a:extLst>
          </p:cNvPr>
          <p:cNvSpPr txBox="1"/>
          <p:nvPr userDrawn="1"/>
        </p:nvSpPr>
        <p:spPr>
          <a:xfrm>
            <a:off x="244937" y="6316958"/>
            <a:ext cx="2846841" cy="461665"/>
          </a:xfrm>
          <a:prstGeom prst="rect">
            <a:avLst/>
          </a:prstGeom>
          <a:noFill/>
        </p:spPr>
        <p:txBody>
          <a:bodyPr wrap="square" rtlCol="0" anchor="ctr">
            <a:spAutoFit/>
          </a:bodyPr>
          <a:lstStyle/>
          <a:p>
            <a:pPr algn="ctr"/>
            <a:r>
              <a:rPr lang="en-US" sz="1200">
                <a:solidFill>
                  <a:srgbClr val="EDEAEC"/>
                </a:solidFill>
                <a:latin typeface="+mj-lt"/>
              </a:rPr>
              <a:t>Small Business Innovation Research (SBIR)</a:t>
            </a:r>
          </a:p>
          <a:p>
            <a:pPr marL="0" marR="0" lvl="0" indent="0" algn="ctr" defTabSz="457200" rtl="0" eaLnBrk="1" fontAlgn="auto" latinLnBrk="0" hangingPunct="1">
              <a:lnSpc>
                <a:spcPct val="100000"/>
              </a:lnSpc>
              <a:spcBef>
                <a:spcPts val="0"/>
              </a:spcBef>
              <a:spcAft>
                <a:spcPts val="0"/>
              </a:spcAft>
              <a:buClrTx/>
              <a:buSzTx/>
              <a:buFontTx/>
              <a:buNone/>
              <a:tabLst/>
              <a:defRPr/>
            </a:pPr>
            <a:r>
              <a:rPr lang="en-US" sz="1200">
                <a:solidFill>
                  <a:srgbClr val="EDEAEC"/>
                </a:solidFill>
                <a:latin typeface="+mj-lt"/>
              </a:rPr>
              <a:t>Small Business Technology Transfer (STTR) </a:t>
            </a:r>
          </a:p>
        </p:txBody>
      </p:sp>
      <p:sp>
        <p:nvSpPr>
          <p:cNvPr id="26" name="Title 1">
            <a:extLst>
              <a:ext uri="{FF2B5EF4-FFF2-40B4-BE49-F238E27FC236}">
                <a16:creationId xmlns:a16="http://schemas.microsoft.com/office/drawing/2014/main" id="{1C25A052-2789-44F5-94BA-826F0EFDB656}"/>
              </a:ext>
            </a:extLst>
          </p:cNvPr>
          <p:cNvSpPr>
            <a:spLocks noGrp="1"/>
          </p:cNvSpPr>
          <p:nvPr>
            <p:ph type="title"/>
          </p:nvPr>
        </p:nvSpPr>
        <p:spPr>
          <a:xfrm>
            <a:off x="1578483" y="193398"/>
            <a:ext cx="5987034" cy="768096"/>
          </a:xfrm>
        </p:spPr>
        <p:txBody>
          <a:bodyPr>
            <a:noAutofit/>
          </a:bodyPr>
          <a:lstStyle>
            <a:lvl1pPr algn="ctr">
              <a:defRPr sz="3600" b="1">
                <a:solidFill>
                  <a:srgbClr val="EDEAEC"/>
                </a:solidFill>
              </a:defRPr>
            </a:lvl1pPr>
          </a:lstStyle>
          <a:p>
            <a:r>
              <a:rPr lang="en-US"/>
              <a:t>Click to edit Master title style</a:t>
            </a:r>
          </a:p>
        </p:txBody>
      </p:sp>
    </p:spTree>
    <p:extLst>
      <p:ext uri="{BB962C8B-B14F-4D97-AF65-F5344CB8AC3E}">
        <p14:creationId xmlns:p14="http://schemas.microsoft.com/office/powerpoint/2010/main" val="127569286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Content_C_01">
    <p:spTree>
      <p:nvGrpSpPr>
        <p:cNvPr id="1" name=""/>
        <p:cNvGrpSpPr/>
        <p:nvPr/>
      </p:nvGrpSpPr>
      <p:grpSpPr>
        <a:xfrm>
          <a:off x="0" y="0"/>
          <a:ext cx="0" cy="0"/>
          <a:chOff x="0" y="0"/>
          <a:chExt cx="0" cy="0"/>
        </a:xfrm>
      </p:grpSpPr>
      <p:sp>
        <p:nvSpPr>
          <p:cNvPr id="25" name="Rectangle 24">
            <a:extLst>
              <a:ext uri="{FF2B5EF4-FFF2-40B4-BE49-F238E27FC236}">
                <a16:creationId xmlns:a16="http://schemas.microsoft.com/office/drawing/2014/main" id="{8B2A3A80-4C20-4B65-B0A8-BACBD2366BAA}"/>
              </a:ext>
            </a:extLst>
          </p:cNvPr>
          <p:cNvSpPr/>
          <p:nvPr userDrawn="1"/>
        </p:nvSpPr>
        <p:spPr>
          <a:xfrm>
            <a:off x="0" y="0"/>
            <a:ext cx="9144000" cy="6857999"/>
          </a:xfrm>
          <a:prstGeom prst="rect">
            <a:avLst/>
          </a:prstGeom>
          <a:solidFill>
            <a:srgbClr val="EDEA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chemeClr val="bg1"/>
              </a:solidFill>
            </a:endParaRPr>
          </a:p>
        </p:txBody>
      </p:sp>
      <p:sp>
        <p:nvSpPr>
          <p:cNvPr id="24" name="Rectangle 23">
            <a:extLst>
              <a:ext uri="{FF2B5EF4-FFF2-40B4-BE49-F238E27FC236}">
                <a16:creationId xmlns:a16="http://schemas.microsoft.com/office/drawing/2014/main" id="{6358A246-D722-47A0-8693-004D9AED2D54}"/>
              </a:ext>
            </a:extLst>
          </p:cNvPr>
          <p:cNvSpPr/>
          <p:nvPr userDrawn="1"/>
        </p:nvSpPr>
        <p:spPr>
          <a:xfrm>
            <a:off x="-1" y="0"/>
            <a:ext cx="9144000" cy="1283124"/>
          </a:xfrm>
          <a:prstGeom prst="rect">
            <a:avLst/>
          </a:prstGeom>
          <a:solidFill>
            <a:srgbClr val="0212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7" name="Rectangle 6">
            <a:extLst>
              <a:ext uri="{FF2B5EF4-FFF2-40B4-BE49-F238E27FC236}">
                <a16:creationId xmlns:a16="http://schemas.microsoft.com/office/drawing/2014/main" id="{02C9517F-0E1E-40F9-B790-F5857276DBB4}"/>
              </a:ext>
            </a:extLst>
          </p:cNvPr>
          <p:cNvSpPr/>
          <p:nvPr userDrawn="1"/>
        </p:nvSpPr>
        <p:spPr>
          <a:xfrm>
            <a:off x="7" y="6065134"/>
            <a:ext cx="9143999" cy="792866"/>
          </a:xfrm>
          <a:prstGeom prst="rect">
            <a:avLst/>
          </a:prstGeom>
          <a:solidFill>
            <a:srgbClr val="0212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5" name="Footer Placeholder 4">
            <a:extLst>
              <a:ext uri="{FF2B5EF4-FFF2-40B4-BE49-F238E27FC236}">
                <a16:creationId xmlns:a16="http://schemas.microsoft.com/office/drawing/2014/main" id="{7B0980F9-AE50-40A4-BFEC-E4B3FEF3D0A1}"/>
              </a:ext>
            </a:extLst>
          </p:cNvPr>
          <p:cNvSpPr>
            <a:spLocks noGrp="1"/>
          </p:cNvSpPr>
          <p:nvPr>
            <p:ph type="ftr" sz="quarter" idx="11"/>
          </p:nvPr>
        </p:nvSpPr>
        <p:spPr/>
        <p:txBody>
          <a:bodyPr/>
          <a:lstStyle/>
          <a:p>
            <a:r>
              <a:rPr lang="en-US"/>
              <a:t>Distribution Statement X</a:t>
            </a:r>
          </a:p>
        </p:txBody>
      </p:sp>
      <p:sp>
        <p:nvSpPr>
          <p:cNvPr id="6" name="Slide Number Placeholder 5">
            <a:extLst>
              <a:ext uri="{FF2B5EF4-FFF2-40B4-BE49-F238E27FC236}">
                <a16:creationId xmlns:a16="http://schemas.microsoft.com/office/drawing/2014/main" id="{D9F09D43-F70B-4C89-91EF-D343E9FEF72A}"/>
              </a:ext>
            </a:extLst>
          </p:cNvPr>
          <p:cNvSpPr>
            <a:spLocks noGrp="1"/>
          </p:cNvSpPr>
          <p:nvPr>
            <p:ph type="sldNum" sz="quarter" idx="12"/>
          </p:nvPr>
        </p:nvSpPr>
        <p:spPr/>
        <p:txBody>
          <a:bodyPr/>
          <a:lstStyle/>
          <a:p>
            <a:fld id="{A7DC75CF-7D68-4A0C-850D-6E33D1D84A08}" type="slidenum">
              <a:rPr lang="en-US" smtClean="0"/>
              <a:t>‹#›</a:t>
            </a:fld>
            <a:endParaRPr lang="en-US"/>
          </a:p>
        </p:txBody>
      </p:sp>
      <p:sp>
        <p:nvSpPr>
          <p:cNvPr id="19" name="Content Placeholder 2">
            <a:extLst>
              <a:ext uri="{FF2B5EF4-FFF2-40B4-BE49-F238E27FC236}">
                <a16:creationId xmlns:a16="http://schemas.microsoft.com/office/drawing/2014/main" id="{E3366EEC-258E-4AE4-9586-0951E688B0D2}"/>
              </a:ext>
            </a:extLst>
          </p:cNvPr>
          <p:cNvSpPr>
            <a:spLocks noGrp="1"/>
          </p:cNvSpPr>
          <p:nvPr>
            <p:ph idx="13"/>
          </p:nvPr>
        </p:nvSpPr>
        <p:spPr>
          <a:xfrm>
            <a:off x="168790" y="1451095"/>
            <a:ext cx="2863559" cy="4466621"/>
          </a:xfrm>
        </p:spPr>
        <p:txBody>
          <a:bodyPr>
            <a:normAutofit/>
          </a:bodyPr>
          <a:lstStyle>
            <a:lvl1pPr>
              <a:defRPr sz="1800">
                <a:solidFill>
                  <a:srgbClr val="021221"/>
                </a:solidFill>
              </a:defRPr>
            </a:lvl1pPr>
            <a:lvl2pPr>
              <a:defRPr sz="1500">
                <a:solidFill>
                  <a:srgbClr val="021221"/>
                </a:solidFill>
              </a:defRPr>
            </a:lvl2pPr>
            <a:lvl3pPr>
              <a:defRPr sz="1350">
                <a:solidFill>
                  <a:srgbClr val="021221"/>
                </a:solidFill>
              </a:defRPr>
            </a:lvl3pPr>
            <a:lvl4pPr>
              <a:defRPr sz="1200">
                <a:solidFill>
                  <a:srgbClr val="021221"/>
                </a:solidFill>
              </a:defRPr>
            </a:lvl4pPr>
            <a:lvl5pPr>
              <a:defRPr sz="1200">
                <a:solidFill>
                  <a:srgbClr val="02122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0" name="Content Placeholder 2">
            <a:extLst>
              <a:ext uri="{FF2B5EF4-FFF2-40B4-BE49-F238E27FC236}">
                <a16:creationId xmlns:a16="http://schemas.microsoft.com/office/drawing/2014/main" id="{6B82F633-4D6B-4A76-B434-1D0FAEE30395}"/>
              </a:ext>
            </a:extLst>
          </p:cNvPr>
          <p:cNvSpPr>
            <a:spLocks noGrp="1"/>
          </p:cNvSpPr>
          <p:nvPr>
            <p:ph idx="14"/>
          </p:nvPr>
        </p:nvSpPr>
        <p:spPr>
          <a:xfrm>
            <a:off x="3158871" y="1451094"/>
            <a:ext cx="2863559" cy="4466621"/>
          </a:xfrm>
        </p:spPr>
        <p:txBody>
          <a:bodyPr>
            <a:normAutofit/>
          </a:bodyPr>
          <a:lstStyle>
            <a:lvl1pPr>
              <a:defRPr sz="1800">
                <a:solidFill>
                  <a:srgbClr val="021221"/>
                </a:solidFill>
              </a:defRPr>
            </a:lvl1pPr>
            <a:lvl2pPr>
              <a:defRPr sz="1500">
                <a:solidFill>
                  <a:srgbClr val="021221"/>
                </a:solidFill>
              </a:defRPr>
            </a:lvl2pPr>
            <a:lvl3pPr>
              <a:defRPr sz="1350">
                <a:solidFill>
                  <a:srgbClr val="021221"/>
                </a:solidFill>
              </a:defRPr>
            </a:lvl3pPr>
            <a:lvl4pPr>
              <a:defRPr sz="1200">
                <a:solidFill>
                  <a:srgbClr val="021221"/>
                </a:solidFill>
              </a:defRPr>
            </a:lvl4pPr>
            <a:lvl5pPr>
              <a:defRPr sz="1200">
                <a:solidFill>
                  <a:srgbClr val="02122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1" name="Content Placeholder 2">
            <a:extLst>
              <a:ext uri="{FF2B5EF4-FFF2-40B4-BE49-F238E27FC236}">
                <a16:creationId xmlns:a16="http://schemas.microsoft.com/office/drawing/2014/main" id="{0C270039-8C4C-485E-A9B4-B184AAD40710}"/>
              </a:ext>
            </a:extLst>
          </p:cNvPr>
          <p:cNvSpPr>
            <a:spLocks noGrp="1"/>
          </p:cNvSpPr>
          <p:nvPr>
            <p:ph idx="15"/>
          </p:nvPr>
        </p:nvSpPr>
        <p:spPr>
          <a:xfrm>
            <a:off x="6132602" y="1451094"/>
            <a:ext cx="2863559" cy="4466621"/>
          </a:xfrm>
        </p:spPr>
        <p:txBody>
          <a:bodyPr>
            <a:normAutofit/>
          </a:bodyPr>
          <a:lstStyle>
            <a:lvl1pPr>
              <a:defRPr sz="1800">
                <a:solidFill>
                  <a:srgbClr val="021221"/>
                </a:solidFill>
              </a:defRPr>
            </a:lvl1pPr>
            <a:lvl2pPr>
              <a:defRPr sz="1500">
                <a:solidFill>
                  <a:srgbClr val="021221"/>
                </a:solidFill>
              </a:defRPr>
            </a:lvl2pPr>
            <a:lvl3pPr>
              <a:defRPr sz="1350">
                <a:solidFill>
                  <a:srgbClr val="021221"/>
                </a:solidFill>
              </a:defRPr>
            </a:lvl3pPr>
            <a:lvl4pPr>
              <a:defRPr sz="1200">
                <a:solidFill>
                  <a:srgbClr val="021221"/>
                </a:solidFill>
              </a:defRPr>
            </a:lvl4pPr>
            <a:lvl5pPr>
              <a:defRPr sz="1200">
                <a:solidFill>
                  <a:srgbClr val="02122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23" name="Picture 22">
            <a:extLst>
              <a:ext uri="{FF2B5EF4-FFF2-40B4-BE49-F238E27FC236}">
                <a16:creationId xmlns:a16="http://schemas.microsoft.com/office/drawing/2014/main" id="{A54517EA-5E7D-4808-B791-D63F228845AA}"/>
              </a:ext>
            </a:extLst>
          </p:cNvPr>
          <p:cNvPicPr>
            <a:picLocks noChangeAspect="1"/>
          </p:cNvPicPr>
          <p:nvPr userDrawn="1"/>
        </p:nvPicPr>
        <p:blipFill>
          <a:blip r:embed="rId2" cstate="email">
            <a:extLst>
              <a:ext uri="{28A0092B-C50C-407E-A947-70E740481C1C}">
                <a14:useLocalDpi xmlns:a14="http://schemas.microsoft.com/office/drawing/2010/main" val="0"/>
              </a:ext>
            </a:extLst>
          </a:blip>
          <a:srcRect/>
          <a:stretch/>
        </p:blipFill>
        <p:spPr>
          <a:xfrm>
            <a:off x="146304" y="146304"/>
            <a:ext cx="903883" cy="868680"/>
          </a:xfrm>
          <a:prstGeom prst="rect">
            <a:avLst/>
          </a:prstGeom>
        </p:spPr>
      </p:pic>
      <p:sp>
        <p:nvSpPr>
          <p:cNvPr id="27" name="TextBox 26">
            <a:extLst>
              <a:ext uri="{FF2B5EF4-FFF2-40B4-BE49-F238E27FC236}">
                <a16:creationId xmlns:a16="http://schemas.microsoft.com/office/drawing/2014/main" id="{A1E676E7-2DA6-48D1-91C8-7F9BAF9F19F3}"/>
              </a:ext>
            </a:extLst>
          </p:cNvPr>
          <p:cNvSpPr txBox="1"/>
          <p:nvPr userDrawn="1"/>
        </p:nvSpPr>
        <p:spPr>
          <a:xfrm>
            <a:off x="2919046" y="6181348"/>
            <a:ext cx="3305908" cy="276999"/>
          </a:xfrm>
          <a:prstGeom prst="rect">
            <a:avLst/>
          </a:prstGeom>
          <a:noFill/>
        </p:spPr>
        <p:txBody>
          <a:bodyPr wrap="square" rtlCol="0">
            <a:spAutoFit/>
          </a:bodyPr>
          <a:lstStyle/>
          <a:p>
            <a:pPr algn="ctr"/>
            <a:r>
              <a:rPr lang="en-US" sz="1200" b="1">
                <a:solidFill>
                  <a:srgbClr val="06A950"/>
                </a:solidFill>
              </a:rPr>
              <a:t>UNCLASSIFIED</a:t>
            </a:r>
          </a:p>
        </p:txBody>
      </p:sp>
      <p:sp>
        <p:nvSpPr>
          <p:cNvPr id="28" name="TextBox 27">
            <a:extLst>
              <a:ext uri="{FF2B5EF4-FFF2-40B4-BE49-F238E27FC236}">
                <a16:creationId xmlns:a16="http://schemas.microsoft.com/office/drawing/2014/main" id="{05470A21-E72F-42DB-8D9D-F1E4AD70AB9E}"/>
              </a:ext>
            </a:extLst>
          </p:cNvPr>
          <p:cNvSpPr txBox="1"/>
          <p:nvPr userDrawn="1"/>
        </p:nvSpPr>
        <p:spPr>
          <a:xfrm>
            <a:off x="2919046" y="4"/>
            <a:ext cx="3305908" cy="276999"/>
          </a:xfrm>
          <a:prstGeom prst="rect">
            <a:avLst/>
          </a:prstGeom>
          <a:noFill/>
        </p:spPr>
        <p:txBody>
          <a:bodyPr wrap="square" rtlCol="0">
            <a:spAutoFit/>
          </a:bodyPr>
          <a:lstStyle/>
          <a:p>
            <a:pPr algn="ctr"/>
            <a:r>
              <a:rPr lang="en-US" sz="1200" b="1">
                <a:solidFill>
                  <a:srgbClr val="06A950"/>
                </a:solidFill>
              </a:rPr>
              <a:t>UNCLASSIFIED</a:t>
            </a:r>
          </a:p>
        </p:txBody>
      </p:sp>
      <p:sp>
        <p:nvSpPr>
          <p:cNvPr id="29" name="TextBox 28">
            <a:extLst>
              <a:ext uri="{FF2B5EF4-FFF2-40B4-BE49-F238E27FC236}">
                <a16:creationId xmlns:a16="http://schemas.microsoft.com/office/drawing/2014/main" id="{806353C3-3BAA-469A-8851-FB517E91C5FF}"/>
              </a:ext>
            </a:extLst>
          </p:cNvPr>
          <p:cNvSpPr txBox="1"/>
          <p:nvPr userDrawn="1"/>
        </p:nvSpPr>
        <p:spPr>
          <a:xfrm>
            <a:off x="5988718" y="6409291"/>
            <a:ext cx="2901466" cy="276999"/>
          </a:xfrm>
          <a:prstGeom prst="rect">
            <a:avLst/>
          </a:prstGeom>
          <a:noFill/>
        </p:spPr>
        <p:txBody>
          <a:bodyPr wrap="square" rtlCol="0">
            <a:spAutoFit/>
          </a:bodyPr>
          <a:lstStyle/>
          <a:p>
            <a:pPr algn="ctr"/>
            <a:r>
              <a:rPr lang="en-US" sz="1200">
                <a:solidFill>
                  <a:srgbClr val="EDEAEC"/>
                </a:solidFill>
                <a:latin typeface="+mj-lt"/>
              </a:rPr>
              <a:t>Applied Agility, Dedication, and Ingenuity</a:t>
            </a:r>
          </a:p>
        </p:txBody>
      </p:sp>
      <p:sp>
        <p:nvSpPr>
          <p:cNvPr id="30" name="TextBox 29">
            <a:extLst>
              <a:ext uri="{FF2B5EF4-FFF2-40B4-BE49-F238E27FC236}">
                <a16:creationId xmlns:a16="http://schemas.microsoft.com/office/drawing/2014/main" id="{008F1109-350E-4904-8D89-9AC1D32CE96B}"/>
              </a:ext>
            </a:extLst>
          </p:cNvPr>
          <p:cNvSpPr txBox="1"/>
          <p:nvPr userDrawn="1"/>
        </p:nvSpPr>
        <p:spPr>
          <a:xfrm>
            <a:off x="244937" y="6316958"/>
            <a:ext cx="2846841" cy="461665"/>
          </a:xfrm>
          <a:prstGeom prst="rect">
            <a:avLst/>
          </a:prstGeom>
          <a:noFill/>
        </p:spPr>
        <p:txBody>
          <a:bodyPr wrap="square" rtlCol="0" anchor="ctr">
            <a:spAutoFit/>
          </a:bodyPr>
          <a:lstStyle/>
          <a:p>
            <a:pPr algn="ctr"/>
            <a:r>
              <a:rPr lang="en-US" sz="1200">
                <a:solidFill>
                  <a:srgbClr val="EDEAEC"/>
                </a:solidFill>
                <a:latin typeface="+mj-lt"/>
              </a:rPr>
              <a:t>Small Business Innovation Research (SBIR)</a:t>
            </a:r>
          </a:p>
          <a:p>
            <a:pPr marL="0" marR="0" lvl="0" indent="0" algn="ctr" defTabSz="457200" rtl="0" eaLnBrk="1" fontAlgn="auto" latinLnBrk="0" hangingPunct="1">
              <a:lnSpc>
                <a:spcPct val="100000"/>
              </a:lnSpc>
              <a:spcBef>
                <a:spcPts val="0"/>
              </a:spcBef>
              <a:spcAft>
                <a:spcPts val="0"/>
              </a:spcAft>
              <a:buClrTx/>
              <a:buSzTx/>
              <a:buFontTx/>
              <a:buNone/>
              <a:tabLst/>
              <a:defRPr/>
            </a:pPr>
            <a:r>
              <a:rPr lang="en-US" sz="1200">
                <a:solidFill>
                  <a:srgbClr val="EDEAEC"/>
                </a:solidFill>
                <a:latin typeface="+mj-lt"/>
              </a:rPr>
              <a:t>Small Business Technology Transfer (STTR) </a:t>
            </a:r>
          </a:p>
        </p:txBody>
      </p:sp>
      <p:sp>
        <p:nvSpPr>
          <p:cNvPr id="31" name="Title 1">
            <a:extLst>
              <a:ext uri="{FF2B5EF4-FFF2-40B4-BE49-F238E27FC236}">
                <a16:creationId xmlns:a16="http://schemas.microsoft.com/office/drawing/2014/main" id="{EC39BC4A-7736-4363-A97A-72D35850EFF4}"/>
              </a:ext>
            </a:extLst>
          </p:cNvPr>
          <p:cNvSpPr>
            <a:spLocks noGrp="1"/>
          </p:cNvSpPr>
          <p:nvPr>
            <p:ph type="title"/>
          </p:nvPr>
        </p:nvSpPr>
        <p:spPr>
          <a:xfrm>
            <a:off x="1578483" y="193398"/>
            <a:ext cx="5987034" cy="768096"/>
          </a:xfrm>
        </p:spPr>
        <p:txBody>
          <a:bodyPr>
            <a:noAutofit/>
          </a:bodyPr>
          <a:lstStyle>
            <a:lvl1pPr algn="ctr">
              <a:defRPr sz="3600" b="1">
                <a:solidFill>
                  <a:srgbClr val="EDEAEC"/>
                </a:solidFill>
              </a:defRPr>
            </a:lvl1pPr>
          </a:lstStyle>
          <a:p>
            <a:r>
              <a:rPr lang="en-US"/>
              <a:t>Click to edit Master title style</a:t>
            </a:r>
          </a:p>
        </p:txBody>
      </p:sp>
    </p:spTree>
    <p:extLst>
      <p:ext uri="{BB962C8B-B14F-4D97-AF65-F5344CB8AC3E}">
        <p14:creationId xmlns:p14="http://schemas.microsoft.com/office/powerpoint/2010/main" val="232994907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Content_C_02">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0B1B449D-E64B-4545-81B4-3C14F25756E2}"/>
              </a:ext>
            </a:extLst>
          </p:cNvPr>
          <p:cNvSpPr/>
          <p:nvPr userDrawn="1"/>
        </p:nvSpPr>
        <p:spPr>
          <a:xfrm>
            <a:off x="0" y="0"/>
            <a:ext cx="9144000" cy="6857999"/>
          </a:xfrm>
          <a:prstGeom prst="rect">
            <a:avLst/>
          </a:prstGeom>
          <a:solidFill>
            <a:srgbClr val="EDEA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chemeClr val="bg1"/>
              </a:solidFill>
            </a:endParaRPr>
          </a:p>
        </p:txBody>
      </p:sp>
      <p:sp>
        <p:nvSpPr>
          <p:cNvPr id="20" name="Rectangle 19">
            <a:extLst>
              <a:ext uri="{FF2B5EF4-FFF2-40B4-BE49-F238E27FC236}">
                <a16:creationId xmlns:a16="http://schemas.microsoft.com/office/drawing/2014/main" id="{9B1781AC-C56C-40AD-BD2C-01001F5C0B83}"/>
              </a:ext>
            </a:extLst>
          </p:cNvPr>
          <p:cNvSpPr/>
          <p:nvPr userDrawn="1"/>
        </p:nvSpPr>
        <p:spPr>
          <a:xfrm>
            <a:off x="-1" y="0"/>
            <a:ext cx="9144000" cy="1283124"/>
          </a:xfrm>
          <a:prstGeom prst="rect">
            <a:avLst/>
          </a:prstGeom>
          <a:solidFill>
            <a:srgbClr val="0212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7" name="Rectangle 6">
            <a:extLst>
              <a:ext uri="{FF2B5EF4-FFF2-40B4-BE49-F238E27FC236}">
                <a16:creationId xmlns:a16="http://schemas.microsoft.com/office/drawing/2014/main" id="{02C9517F-0E1E-40F9-B790-F5857276DBB4}"/>
              </a:ext>
            </a:extLst>
          </p:cNvPr>
          <p:cNvSpPr/>
          <p:nvPr userDrawn="1"/>
        </p:nvSpPr>
        <p:spPr>
          <a:xfrm>
            <a:off x="7" y="6065134"/>
            <a:ext cx="9143999" cy="792866"/>
          </a:xfrm>
          <a:prstGeom prst="rect">
            <a:avLst/>
          </a:prstGeom>
          <a:solidFill>
            <a:srgbClr val="0212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5" name="Footer Placeholder 4">
            <a:extLst>
              <a:ext uri="{FF2B5EF4-FFF2-40B4-BE49-F238E27FC236}">
                <a16:creationId xmlns:a16="http://schemas.microsoft.com/office/drawing/2014/main" id="{7B0980F9-AE50-40A4-BFEC-E4B3FEF3D0A1}"/>
              </a:ext>
            </a:extLst>
          </p:cNvPr>
          <p:cNvSpPr>
            <a:spLocks noGrp="1"/>
          </p:cNvSpPr>
          <p:nvPr>
            <p:ph type="ftr" sz="quarter" idx="11"/>
          </p:nvPr>
        </p:nvSpPr>
        <p:spPr/>
        <p:txBody>
          <a:bodyPr/>
          <a:lstStyle/>
          <a:p>
            <a:r>
              <a:rPr lang="en-US"/>
              <a:t>Distribution Statement X</a:t>
            </a:r>
          </a:p>
        </p:txBody>
      </p:sp>
      <p:sp>
        <p:nvSpPr>
          <p:cNvPr id="6" name="Slide Number Placeholder 5">
            <a:extLst>
              <a:ext uri="{FF2B5EF4-FFF2-40B4-BE49-F238E27FC236}">
                <a16:creationId xmlns:a16="http://schemas.microsoft.com/office/drawing/2014/main" id="{D9F09D43-F70B-4C89-91EF-D343E9FEF72A}"/>
              </a:ext>
            </a:extLst>
          </p:cNvPr>
          <p:cNvSpPr>
            <a:spLocks noGrp="1"/>
          </p:cNvSpPr>
          <p:nvPr>
            <p:ph type="sldNum" sz="quarter" idx="12"/>
          </p:nvPr>
        </p:nvSpPr>
        <p:spPr/>
        <p:txBody>
          <a:bodyPr/>
          <a:lstStyle/>
          <a:p>
            <a:fld id="{A7DC75CF-7D68-4A0C-850D-6E33D1D84A08}" type="slidenum">
              <a:rPr lang="en-US" smtClean="0"/>
              <a:t>‹#›</a:t>
            </a:fld>
            <a:endParaRPr lang="en-US"/>
          </a:p>
        </p:txBody>
      </p:sp>
      <p:sp>
        <p:nvSpPr>
          <p:cNvPr id="24" name="Content Placeholder 2">
            <a:extLst>
              <a:ext uri="{FF2B5EF4-FFF2-40B4-BE49-F238E27FC236}">
                <a16:creationId xmlns:a16="http://schemas.microsoft.com/office/drawing/2014/main" id="{C6A469A0-29AC-41E6-80A5-48565E4C0735}"/>
              </a:ext>
            </a:extLst>
          </p:cNvPr>
          <p:cNvSpPr>
            <a:spLocks noGrp="1"/>
          </p:cNvSpPr>
          <p:nvPr>
            <p:ph idx="13"/>
          </p:nvPr>
        </p:nvSpPr>
        <p:spPr>
          <a:xfrm>
            <a:off x="168790" y="1451095"/>
            <a:ext cx="2863559" cy="4466621"/>
          </a:xfrm>
        </p:spPr>
        <p:txBody>
          <a:bodyPr>
            <a:normAutofit/>
          </a:bodyPr>
          <a:lstStyle>
            <a:lvl1pPr>
              <a:defRPr sz="1800">
                <a:solidFill>
                  <a:srgbClr val="021221"/>
                </a:solidFill>
              </a:defRPr>
            </a:lvl1pPr>
            <a:lvl2pPr>
              <a:defRPr sz="1500">
                <a:solidFill>
                  <a:srgbClr val="021221"/>
                </a:solidFill>
              </a:defRPr>
            </a:lvl2pPr>
            <a:lvl3pPr>
              <a:defRPr sz="1350">
                <a:solidFill>
                  <a:srgbClr val="021221"/>
                </a:solidFill>
              </a:defRPr>
            </a:lvl3pPr>
            <a:lvl4pPr>
              <a:defRPr sz="1200">
                <a:solidFill>
                  <a:srgbClr val="021221"/>
                </a:solidFill>
              </a:defRPr>
            </a:lvl4pPr>
            <a:lvl5pPr>
              <a:defRPr sz="1200">
                <a:solidFill>
                  <a:srgbClr val="02122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7" name="Content Placeholder 2">
            <a:extLst>
              <a:ext uri="{FF2B5EF4-FFF2-40B4-BE49-F238E27FC236}">
                <a16:creationId xmlns:a16="http://schemas.microsoft.com/office/drawing/2014/main" id="{C30508B1-5BF9-46F1-8AA4-DA298605097E}"/>
              </a:ext>
            </a:extLst>
          </p:cNvPr>
          <p:cNvSpPr>
            <a:spLocks noGrp="1"/>
          </p:cNvSpPr>
          <p:nvPr>
            <p:ph idx="14"/>
          </p:nvPr>
        </p:nvSpPr>
        <p:spPr>
          <a:xfrm>
            <a:off x="3158871" y="1451094"/>
            <a:ext cx="2863559" cy="4466621"/>
          </a:xfrm>
        </p:spPr>
        <p:txBody>
          <a:bodyPr>
            <a:normAutofit/>
          </a:bodyPr>
          <a:lstStyle>
            <a:lvl1pPr>
              <a:defRPr sz="1800">
                <a:solidFill>
                  <a:srgbClr val="021221"/>
                </a:solidFill>
              </a:defRPr>
            </a:lvl1pPr>
            <a:lvl2pPr>
              <a:defRPr sz="1500">
                <a:solidFill>
                  <a:srgbClr val="021221"/>
                </a:solidFill>
              </a:defRPr>
            </a:lvl2pPr>
            <a:lvl3pPr>
              <a:defRPr sz="1350">
                <a:solidFill>
                  <a:srgbClr val="021221"/>
                </a:solidFill>
              </a:defRPr>
            </a:lvl3pPr>
            <a:lvl4pPr>
              <a:defRPr sz="1200">
                <a:solidFill>
                  <a:srgbClr val="021221"/>
                </a:solidFill>
              </a:defRPr>
            </a:lvl4pPr>
            <a:lvl5pPr>
              <a:defRPr sz="1200">
                <a:solidFill>
                  <a:srgbClr val="02122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8" name="Content Placeholder 2">
            <a:extLst>
              <a:ext uri="{FF2B5EF4-FFF2-40B4-BE49-F238E27FC236}">
                <a16:creationId xmlns:a16="http://schemas.microsoft.com/office/drawing/2014/main" id="{C55A5975-58D8-4F9D-B2D5-8E7C59E3BA53}"/>
              </a:ext>
            </a:extLst>
          </p:cNvPr>
          <p:cNvSpPr>
            <a:spLocks noGrp="1"/>
          </p:cNvSpPr>
          <p:nvPr>
            <p:ph idx="15"/>
          </p:nvPr>
        </p:nvSpPr>
        <p:spPr>
          <a:xfrm>
            <a:off x="6132602" y="1451094"/>
            <a:ext cx="2863559" cy="4466621"/>
          </a:xfrm>
        </p:spPr>
        <p:txBody>
          <a:bodyPr>
            <a:normAutofit/>
          </a:bodyPr>
          <a:lstStyle>
            <a:lvl1pPr>
              <a:defRPr sz="1800">
                <a:solidFill>
                  <a:srgbClr val="021221"/>
                </a:solidFill>
              </a:defRPr>
            </a:lvl1pPr>
            <a:lvl2pPr>
              <a:defRPr sz="1500">
                <a:solidFill>
                  <a:srgbClr val="021221"/>
                </a:solidFill>
              </a:defRPr>
            </a:lvl2pPr>
            <a:lvl3pPr>
              <a:defRPr sz="1350">
                <a:solidFill>
                  <a:srgbClr val="021221"/>
                </a:solidFill>
              </a:defRPr>
            </a:lvl3pPr>
            <a:lvl4pPr>
              <a:defRPr sz="1200">
                <a:solidFill>
                  <a:srgbClr val="021221"/>
                </a:solidFill>
              </a:defRPr>
            </a:lvl4pPr>
            <a:lvl5pPr>
              <a:defRPr sz="1200">
                <a:solidFill>
                  <a:srgbClr val="02122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16" name="Picture 15">
            <a:extLst>
              <a:ext uri="{FF2B5EF4-FFF2-40B4-BE49-F238E27FC236}">
                <a16:creationId xmlns:a16="http://schemas.microsoft.com/office/drawing/2014/main" id="{4AADDB1E-7993-4CB9-8132-DAF293E8AAE0}"/>
              </a:ext>
            </a:extLst>
          </p:cNvPr>
          <p:cNvPicPr>
            <a:picLocks noChangeAspect="1"/>
          </p:cNvPicPr>
          <p:nvPr userDrawn="1"/>
        </p:nvPicPr>
        <p:blipFill>
          <a:blip r:embed="rId2" cstate="email">
            <a:extLst>
              <a:ext uri="{28A0092B-C50C-407E-A947-70E740481C1C}">
                <a14:useLocalDpi xmlns:a14="http://schemas.microsoft.com/office/drawing/2010/main" val="0"/>
              </a:ext>
            </a:extLst>
          </a:blip>
          <a:srcRect/>
          <a:stretch/>
        </p:blipFill>
        <p:spPr>
          <a:xfrm>
            <a:off x="146304" y="146304"/>
            <a:ext cx="903883" cy="868680"/>
          </a:xfrm>
          <a:prstGeom prst="rect">
            <a:avLst/>
          </a:prstGeom>
        </p:spPr>
      </p:pic>
      <p:sp>
        <p:nvSpPr>
          <p:cNvPr id="22" name="TextBox 21">
            <a:extLst>
              <a:ext uri="{FF2B5EF4-FFF2-40B4-BE49-F238E27FC236}">
                <a16:creationId xmlns:a16="http://schemas.microsoft.com/office/drawing/2014/main" id="{4805E5E0-2B26-4401-A12C-C7079CDFC2C6}"/>
              </a:ext>
            </a:extLst>
          </p:cNvPr>
          <p:cNvSpPr txBox="1"/>
          <p:nvPr userDrawn="1"/>
        </p:nvSpPr>
        <p:spPr>
          <a:xfrm>
            <a:off x="5988718" y="6409291"/>
            <a:ext cx="2901466" cy="276999"/>
          </a:xfrm>
          <a:prstGeom prst="rect">
            <a:avLst/>
          </a:prstGeom>
          <a:noFill/>
        </p:spPr>
        <p:txBody>
          <a:bodyPr wrap="square" rtlCol="0">
            <a:spAutoFit/>
          </a:bodyPr>
          <a:lstStyle/>
          <a:p>
            <a:pPr algn="ctr"/>
            <a:r>
              <a:rPr lang="en-US" sz="1200">
                <a:solidFill>
                  <a:srgbClr val="EDEAEC"/>
                </a:solidFill>
                <a:latin typeface="+mj-lt"/>
              </a:rPr>
              <a:t>Applied Agility, Dedication, and Ingenuity</a:t>
            </a:r>
          </a:p>
        </p:txBody>
      </p:sp>
      <p:sp>
        <p:nvSpPr>
          <p:cNvPr id="25" name="TextBox 24">
            <a:extLst>
              <a:ext uri="{FF2B5EF4-FFF2-40B4-BE49-F238E27FC236}">
                <a16:creationId xmlns:a16="http://schemas.microsoft.com/office/drawing/2014/main" id="{202A5A47-9F3F-493E-A051-4D0788502187}"/>
              </a:ext>
            </a:extLst>
          </p:cNvPr>
          <p:cNvSpPr txBox="1"/>
          <p:nvPr userDrawn="1"/>
        </p:nvSpPr>
        <p:spPr>
          <a:xfrm>
            <a:off x="244937" y="6316958"/>
            <a:ext cx="2846841" cy="461665"/>
          </a:xfrm>
          <a:prstGeom prst="rect">
            <a:avLst/>
          </a:prstGeom>
          <a:noFill/>
        </p:spPr>
        <p:txBody>
          <a:bodyPr wrap="square" rtlCol="0" anchor="ctr">
            <a:spAutoFit/>
          </a:bodyPr>
          <a:lstStyle/>
          <a:p>
            <a:pPr algn="ctr"/>
            <a:r>
              <a:rPr lang="en-US" sz="1200">
                <a:solidFill>
                  <a:srgbClr val="EDEAEC"/>
                </a:solidFill>
                <a:latin typeface="+mj-lt"/>
              </a:rPr>
              <a:t>Small Business Innovation Research (SBIR)</a:t>
            </a:r>
          </a:p>
          <a:p>
            <a:pPr marL="0" marR="0" lvl="0" indent="0" algn="ctr" defTabSz="457200" rtl="0" eaLnBrk="1" fontAlgn="auto" latinLnBrk="0" hangingPunct="1">
              <a:lnSpc>
                <a:spcPct val="100000"/>
              </a:lnSpc>
              <a:spcBef>
                <a:spcPts val="0"/>
              </a:spcBef>
              <a:spcAft>
                <a:spcPts val="0"/>
              </a:spcAft>
              <a:buClrTx/>
              <a:buSzTx/>
              <a:buFontTx/>
              <a:buNone/>
              <a:tabLst/>
              <a:defRPr/>
            </a:pPr>
            <a:r>
              <a:rPr lang="en-US" sz="1200">
                <a:solidFill>
                  <a:srgbClr val="EDEAEC"/>
                </a:solidFill>
                <a:latin typeface="+mj-lt"/>
              </a:rPr>
              <a:t>Small Business Technology Transfer (STTR) </a:t>
            </a:r>
          </a:p>
        </p:txBody>
      </p:sp>
      <p:sp>
        <p:nvSpPr>
          <p:cNvPr id="26" name="Title 1">
            <a:extLst>
              <a:ext uri="{FF2B5EF4-FFF2-40B4-BE49-F238E27FC236}">
                <a16:creationId xmlns:a16="http://schemas.microsoft.com/office/drawing/2014/main" id="{4493E015-1CC4-4F3B-A4F1-FC24500E51EC}"/>
              </a:ext>
            </a:extLst>
          </p:cNvPr>
          <p:cNvSpPr>
            <a:spLocks noGrp="1"/>
          </p:cNvSpPr>
          <p:nvPr>
            <p:ph type="title"/>
          </p:nvPr>
        </p:nvSpPr>
        <p:spPr>
          <a:xfrm>
            <a:off x="1578483" y="193398"/>
            <a:ext cx="5987034" cy="768096"/>
          </a:xfrm>
        </p:spPr>
        <p:txBody>
          <a:bodyPr>
            <a:noAutofit/>
          </a:bodyPr>
          <a:lstStyle>
            <a:lvl1pPr algn="ctr">
              <a:defRPr sz="3600" b="1">
                <a:solidFill>
                  <a:srgbClr val="EDEAEC"/>
                </a:solidFill>
              </a:defRPr>
            </a:lvl1pPr>
          </a:lstStyle>
          <a:p>
            <a:r>
              <a:rPr lang="en-US"/>
              <a:t>Click to edit Master title style</a:t>
            </a:r>
          </a:p>
        </p:txBody>
      </p:sp>
    </p:spTree>
    <p:extLst>
      <p:ext uri="{BB962C8B-B14F-4D97-AF65-F5344CB8AC3E}">
        <p14:creationId xmlns:p14="http://schemas.microsoft.com/office/powerpoint/2010/main" val="134003133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Content_D_01">
    <p:spTree>
      <p:nvGrpSpPr>
        <p:cNvPr id="1" name=""/>
        <p:cNvGrpSpPr/>
        <p:nvPr/>
      </p:nvGrpSpPr>
      <p:grpSpPr>
        <a:xfrm>
          <a:off x="0" y="0"/>
          <a:ext cx="0" cy="0"/>
          <a:chOff x="0" y="0"/>
          <a:chExt cx="0" cy="0"/>
        </a:xfrm>
      </p:grpSpPr>
      <p:sp>
        <p:nvSpPr>
          <p:cNvPr id="26" name="Rectangle 25">
            <a:extLst>
              <a:ext uri="{FF2B5EF4-FFF2-40B4-BE49-F238E27FC236}">
                <a16:creationId xmlns:a16="http://schemas.microsoft.com/office/drawing/2014/main" id="{47393256-FBBA-4848-A9B6-CE43335250A3}"/>
              </a:ext>
            </a:extLst>
          </p:cNvPr>
          <p:cNvSpPr/>
          <p:nvPr userDrawn="1"/>
        </p:nvSpPr>
        <p:spPr>
          <a:xfrm>
            <a:off x="0" y="0"/>
            <a:ext cx="9144000" cy="6857999"/>
          </a:xfrm>
          <a:prstGeom prst="rect">
            <a:avLst/>
          </a:prstGeom>
          <a:solidFill>
            <a:srgbClr val="EDEA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chemeClr val="bg1"/>
              </a:solidFill>
            </a:endParaRPr>
          </a:p>
        </p:txBody>
      </p:sp>
      <p:sp>
        <p:nvSpPr>
          <p:cNvPr id="25" name="Rectangle 24">
            <a:extLst>
              <a:ext uri="{FF2B5EF4-FFF2-40B4-BE49-F238E27FC236}">
                <a16:creationId xmlns:a16="http://schemas.microsoft.com/office/drawing/2014/main" id="{40988052-D76E-4049-98B6-20DA1C8CCF6D}"/>
              </a:ext>
            </a:extLst>
          </p:cNvPr>
          <p:cNvSpPr/>
          <p:nvPr userDrawn="1"/>
        </p:nvSpPr>
        <p:spPr>
          <a:xfrm>
            <a:off x="-1" y="0"/>
            <a:ext cx="9144000" cy="1283124"/>
          </a:xfrm>
          <a:prstGeom prst="rect">
            <a:avLst/>
          </a:prstGeom>
          <a:solidFill>
            <a:srgbClr val="0212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2" name="Rectangle 11">
            <a:extLst>
              <a:ext uri="{FF2B5EF4-FFF2-40B4-BE49-F238E27FC236}">
                <a16:creationId xmlns:a16="http://schemas.microsoft.com/office/drawing/2014/main" id="{EC519369-D57E-4B31-B03A-B568EA8239B5}"/>
              </a:ext>
            </a:extLst>
          </p:cNvPr>
          <p:cNvSpPr/>
          <p:nvPr userDrawn="1"/>
        </p:nvSpPr>
        <p:spPr>
          <a:xfrm>
            <a:off x="702614" y="5729925"/>
            <a:ext cx="7738764" cy="391840"/>
          </a:xfrm>
          <a:prstGeom prst="rect">
            <a:avLst/>
          </a:prstGeom>
          <a:solidFill>
            <a:srgbClr val="3B89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3" name="Content Placeholder 2">
            <a:extLst>
              <a:ext uri="{FF2B5EF4-FFF2-40B4-BE49-F238E27FC236}">
                <a16:creationId xmlns:a16="http://schemas.microsoft.com/office/drawing/2014/main" id="{52F3ECF9-9945-4F92-A9D6-AF61C5A2C3E6}"/>
              </a:ext>
            </a:extLst>
          </p:cNvPr>
          <p:cNvSpPr>
            <a:spLocks noGrp="1"/>
          </p:cNvSpPr>
          <p:nvPr>
            <p:ph sz="half" idx="1"/>
          </p:nvPr>
        </p:nvSpPr>
        <p:spPr>
          <a:xfrm>
            <a:off x="5536316" y="1400760"/>
            <a:ext cx="3116484" cy="1986213"/>
          </a:xfrm>
        </p:spPr>
        <p:txBody>
          <a:bodyPr>
            <a:normAutofit/>
          </a:bodyPr>
          <a:lstStyle>
            <a:lvl1pPr>
              <a:defRPr sz="1800">
                <a:solidFill>
                  <a:srgbClr val="021221"/>
                </a:solidFill>
              </a:defRPr>
            </a:lvl1pPr>
            <a:lvl2pPr>
              <a:defRPr sz="1500">
                <a:solidFill>
                  <a:srgbClr val="021221"/>
                </a:solidFill>
              </a:defRPr>
            </a:lvl2pPr>
            <a:lvl3pPr>
              <a:defRPr sz="1350">
                <a:solidFill>
                  <a:srgbClr val="021221"/>
                </a:solidFill>
              </a:defRPr>
            </a:lvl3pPr>
            <a:lvl4pPr>
              <a:defRPr sz="1200">
                <a:solidFill>
                  <a:srgbClr val="021221"/>
                </a:solidFill>
              </a:defRPr>
            </a:lvl4pPr>
            <a:lvl5pPr>
              <a:defRPr sz="1200">
                <a:solidFill>
                  <a:srgbClr val="02122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F398B9FA-B34A-410D-9A5E-204AB432CFB4}"/>
              </a:ext>
            </a:extLst>
          </p:cNvPr>
          <p:cNvSpPr>
            <a:spLocks noGrp="1"/>
          </p:cNvSpPr>
          <p:nvPr>
            <p:ph sz="half" idx="2"/>
          </p:nvPr>
        </p:nvSpPr>
        <p:spPr>
          <a:xfrm>
            <a:off x="5538486" y="3597013"/>
            <a:ext cx="3116484" cy="1986213"/>
          </a:xfrm>
        </p:spPr>
        <p:txBody>
          <a:bodyPr>
            <a:normAutofit/>
          </a:bodyPr>
          <a:lstStyle>
            <a:lvl1pPr>
              <a:defRPr sz="1800">
                <a:solidFill>
                  <a:srgbClr val="021221"/>
                </a:solidFill>
              </a:defRPr>
            </a:lvl1pPr>
            <a:lvl2pPr>
              <a:defRPr sz="1500">
                <a:solidFill>
                  <a:srgbClr val="021221"/>
                </a:solidFill>
              </a:defRPr>
            </a:lvl2pPr>
            <a:lvl3pPr>
              <a:defRPr sz="1350">
                <a:solidFill>
                  <a:srgbClr val="021221"/>
                </a:solidFill>
              </a:defRPr>
            </a:lvl3pPr>
            <a:lvl4pPr>
              <a:defRPr sz="1200">
                <a:solidFill>
                  <a:srgbClr val="021221"/>
                </a:solidFill>
              </a:defRPr>
            </a:lvl4pPr>
            <a:lvl5pPr>
              <a:defRPr sz="1200">
                <a:solidFill>
                  <a:srgbClr val="02122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a:extLst>
              <a:ext uri="{FF2B5EF4-FFF2-40B4-BE49-F238E27FC236}">
                <a16:creationId xmlns:a16="http://schemas.microsoft.com/office/drawing/2014/main" id="{EAACFE03-B15B-499B-9D4E-2107E1402E45}"/>
              </a:ext>
            </a:extLst>
          </p:cNvPr>
          <p:cNvSpPr>
            <a:spLocks noGrp="1"/>
          </p:cNvSpPr>
          <p:nvPr>
            <p:ph type="ftr" sz="quarter" idx="11"/>
          </p:nvPr>
        </p:nvSpPr>
        <p:spPr/>
        <p:txBody>
          <a:bodyPr/>
          <a:lstStyle>
            <a:lvl1pPr>
              <a:defRPr>
                <a:solidFill>
                  <a:srgbClr val="021221"/>
                </a:solidFill>
              </a:defRPr>
            </a:lvl1pPr>
          </a:lstStyle>
          <a:p>
            <a:r>
              <a:rPr lang="en-US"/>
              <a:t>Distribution Statement X</a:t>
            </a:r>
          </a:p>
        </p:txBody>
      </p:sp>
      <p:sp>
        <p:nvSpPr>
          <p:cNvPr id="7" name="Slide Number Placeholder 6">
            <a:extLst>
              <a:ext uri="{FF2B5EF4-FFF2-40B4-BE49-F238E27FC236}">
                <a16:creationId xmlns:a16="http://schemas.microsoft.com/office/drawing/2014/main" id="{567E6348-029A-406E-B647-A6B46D0BE401}"/>
              </a:ext>
            </a:extLst>
          </p:cNvPr>
          <p:cNvSpPr>
            <a:spLocks noGrp="1"/>
          </p:cNvSpPr>
          <p:nvPr>
            <p:ph type="sldNum" sz="quarter" idx="12"/>
          </p:nvPr>
        </p:nvSpPr>
        <p:spPr/>
        <p:txBody>
          <a:bodyPr/>
          <a:lstStyle/>
          <a:p>
            <a:fld id="{A7DC75CF-7D68-4A0C-850D-6E33D1D84A08}" type="slidenum">
              <a:rPr lang="en-US" smtClean="0"/>
              <a:t>‹#›</a:t>
            </a:fld>
            <a:endParaRPr lang="en-US"/>
          </a:p>
        </p:txBody>
      </p:sp>
      <p:sp>
        <p:nvSpPr>
          <p:cNvPr id="16" name="Content Placeholder 2">
            <a:extLst>
              <a:ext uri="{FF2B5EF4-FFF2-40B4-BE49-F238E27FC236}">
                <a16:creationId xmlns:a16="http://schemas.microsoft.com/office/drawing/2014/main" id="{35F9AE65-EB79-4E1F-9961-734B469D7063}"/>
              </a:ext>
            </a:extLst>
          </p:cNvPr>
          <p:cNvSpPr>
            <a:spLocks noGrp="1"/>
          </p:cNvSpPr>
          <p:nvPr>
            <p:ph sz="half" idx="13"/>
          </p:nvPr>
        </p:nvSpPr>
        <p:spPr>
          <a:xfrm>
            <a:off x="449420" y="1400512"/>
            <a:ext cx="4776549" cy="1986213"/>
          </a:xfrm>
        </p:spPr>
        <p:txBody>
          <a:bodyPr>
            <a:normAutofit/>
          </a:bodyPr>
          <a:lstStyle>
            <a:lvl1pPr>
              <a:defRPr sz="1800">
                <a:solidFill>
                  <a:srgbClr val="021221"/>
                </a:solidFill>
              </a:defRPr>
            </a:lvl1pPr>
            <a:lvl2pPr>
              <a:defRPr sz="1500">
                <a:solidFill>
                  <a:srgbClr val="021221"/>
                </a:solidFill>
              </a:defRPr>
            </a:lvl2pPr>
            <a:lvl3pPr>
              <a:defRPr sz="1350">
                <a:solidFill>
                  <a:srgbClr val="021221"/>
                </a:solidFill>
              </a:defRPr>
            </a:lvl3pPr>
            <a:lvl4pPr>
              <a:defRPr sz="1200">
                <a:solidFill>
                  <a:srgbClr val="021221"/>
                </a:solidFill>
              </a:defRPr>
            </a:lvl4pPr>
            <a:lvl5pPr>
              <a:defRPr sz="1200">
                <a:solidFill>
                  <a:srgbClr val="02122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7" name="Content Placeholder 2">
            <a:extLst>
              <a:ext uri="{FF2B5EF4-FFF2-40B4-BE49-F238E27FC236}">
                <a16:creationId xmlns:a16="http://schemas.microsoft.com/office/drawing/2014/main" id="{459EFDC1-1816-46C4-BC33-6BCE827D2A52}"/>
              </a:ext>
            </a:extLst>
          </p:cNvPr>
          <p:cNvSpPr>
            <a:spLocks noGrp="1"/>
          </p:cNvSpPr>
          <p:nvPr>
            <p:ph sz="half" idx="14"/>
          </p:nvPr>
        </p:nvSpPr>
        <p:spPr>
          <a:xfrm>
            <a:off x="439280" y="3597013"/>
            <a:ext cx="4776549" cy="1986213"/>
          </a:xfrm>
        </p:spPr>
        <p:txBody>
          <a:bodyPr>
            <a:normAutofit/>
          </a:bodyPr>
          <a:lstStyle>
            <a:lvl1pPr>
              <a:defRPr sz="1800">
                <a:solidFill>
                  <a:srgbClr val="021221"/>
                </a:solidFill>
              </a:defRPr>
            </a:lvl1pPr>
            <a:lvl2pPr>
              <a:defRPr sz="1500">
                <a:solidFill>
                  <a:srgbClr val="021221"/>
                </a:solidFill>
              </a:defRPr>
            </a:lvl2pPr>
            <a:lvl3pPr>
              <a:defRPr sz="1350">
                <a:solidFill>
                  <a:srgbClr val="021221"/>
                </a:solidFill>
              </a:defRPr>
            </a:lvl3pPr>
            <a:lvl4pPr>
              <a:defRPr sz="1200">
                <a:solidFill>
                  <a:srgbClr val="021221"/>
                </a:solidFill>
              </a:defRPr>
            </a:lvl4pPr>
            <a:lvl5pPr>
              <a:defRPr sz="1200">
                <a:solidFill>
                  <a:srgbClr val="02122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0" name="Text Placeholder 4">
            <a:extLst>
              <a:ext uri="{FF2B5EF4-FFF2-40B4-BE49-F238E27FC236}">
                <a16:creationId xmlns:a16="http://schemas.microsoft.com/office/drawing/2014/main" id="{2D932456-0BB5-4100-8EC8-2E64733BD623}"/>
              </a:ext>
            </a:extLst>
          </p:cNvPr>
          <p:cNvSpPr>
            <a:spLocks noGrp="1"/>
          </p:cNvSpPr>
          <p:nvPr>
            <p:ph type="body" sz="quarter" idx="15"/>
          </p:nvPr>
        </p:nvSpPr>
        <p:spPr>
          <a:xfrm>
            <a:off x="702476" y="5729288"/>
            <a:ext cx="7739063" cy="387350"/>
          </a:xfrm>
        </p:spPr>
        <p:txBody>
          <a:bodyPr/>
          <a:lstStyle>
            <a:lvl1pPr marL="0" indent="0">
              <a:buNone/>
              <a:defRPr>
                <a:solidFill>
                  <a:srgbClr val="EDEAEC"/>
                </a:solidFill>
              </a:defRPr>
            </a:lvl1pPr>
            <a:lvl2pPr marL="457200" indent="0">
              <a:buNone/>
              <a:defRPr>
                <a:solidFill>
                  <a:srgbClr val="EDEAEC"/>
                </a:solidFill>
              </a:defRPr>
            </a:lvl2pPr>
            <a:lvl3pPr>
              <a:defRPr>
                <a:solidFill>
                  <a:srgbClr val="EDEAEC"/>
                </a:solidFill>
              </a:defRPr>
            </a:lvl3pPr>
            <a:lvl4pPr>
              <a:defRPr>
                <a:solidFill>
                  <a:srgbClr val="EDEAEC"/>
                </a:solidFill>
              </a:defRPr>
            </a:lvl4pPr>
            <a:lvl5pPr>
              <a:defRPr>
                <a:solidFill>
                  <a:srgbClr val="EDEAEC"/>
                </a:solidFill>
              </a:defRPr>
            </a:lvl5pPr>
          </a:lstStyle>
          <a:p>
            <a:pPr lvl="0"/>
            <a:r>
              <a:rPr lang="en-US"/>
              <a:t>Click to edit Master text styles</a:t>
            </a:r>
          </a:p>
        </p:txBody>
      </p:sp>
      <p:pic>
        <p:nvPicPr>
          <p:cNvPr id="24" name="Picture 23">
            <a:extLst>
              <a:ext uri="{FF2B5EF4-FFF2-40B4-BE49-F238E27FC236}">
                <a16:creationId xmlns:a16="http://schemas.microsoft.com/office/drawing/2014/main" id="{83417592-B163-46D4-B65B-772C83BFCC0A}"/>
              </a:ext>
            </a:extLst>
          </p:cNvPr>
          <p:cNvPicPr>
            <a:picLocks noChangeAspect="1"/>
          </p:cNvPicPr>
          <p:nvPr userDrawn="1"/>
        </p:nvPicPr>
        <p:blipFill>
          <a:blip r:embed="rId2" cstate="email">
            <a:extLst>
              <a:ext uri="{28A0092B-C50C-407E-A947-70E740481C1C}">
                <a14:useLocalDpi xmlns:a14="http://schemas.microsoft.com/office/drawing/2010/main" val="0"/>
              </a:ext>
            </a:extLst>
          </a:blip>
          <a:srcRect/>
          <a:stretch/>
        </p:blipFill>
        <p:spPr>
          <a:xfrm>
            <a:off x="146304" y="146304"/>
            <a:ext cx="903883" cy="868680"/>
          </a:xfrm>
          <a:prstGeom prst="rect">
            <a:avLst/>
          </a:prstGeom>
        </p:spPr>
      </p:pic>
      <p:sp>
        <p:nvSpPr>
          <p:cNvPr id="23" name="TextBox 22">
            <a:extLst>
              <a:ext uri="{FF2B5EF4-FFF2-40B4-BE49-F238E27FC236}">
                <a16:creationId xmlns:a16="http://schemas.microsoft.com/office/drawing/2014/main" id="{6E57935B-CB81-4A00-8EA8-2C7585232408}"/>
              </a:ext>
            </a:extLst>
          </p:cNvPr>
          <p:cNvSpPr txBox="1"/>
          <p:nvPr userDrawn="1"/>
        </p:nvSpPr>
        <p:spPr>
          <a:xfrm>
            <a:off x="2919046" y="6181348"/>
            <a:ext cx="3305908" cy="276999"/>
          </a:xfrm>
          <a:prstGeom prst="rect">
            <a:avLst/>
          </a:prstGeom>
          <a:noFill/>
        </p:spPr>
        <p:txBody>
          <a:bodyPr wrap="square" rtlCol="0">
            <a:spAutoFit/>
          </a:bodyPr>
          <a:lstStyle/>
          <a:p>
            <a:pPr algn="ctr"/>
            <a:r>
              <a:rPr lang="en-US" sz="1200" b="1">
                <a:solidFill>
                  <a:srgbClr val="06A950"/>
                </a:solidFill>
              </a:rPr>
              <a:t>UNCLASSIFIED</a:t>
            </a:r>
          </a:p>
        </p:txBody>
      </p:sp>
      <p:sp>
        <p:nvSpPr>
          <p:cNvPr id="27" name="TextBox 26">
            <a:extLst>
              <a:ext uri="{FF2B5EF4-FFF2-40B4-BE49-F238E27FC236}">
                <a16:creationId xmlns:a16="http://schemas.microsoft.com/office/drawing/2014/main" id="{8C4F4320-C14F-411D-9CF5-AB98F5F9727D}"/>
              </a:ext>
            </a:extLst>
          </p:cNvPr>
          <p:cNvSpPr txBox="1"/>
          <p:nvPr userDrawn="1"/>
        </p:nvSpPr>
        <p:spPr>
          <a:xfrm>
            <a:off x="2919046" y="4"/>
            <a:ext cx="3305908" cy="276999"/>
          </a:xfrm>
          <a:prstGeom prst="rect">
            <a:avLst/>
          </a:prstGeom>
          <a:noFill/>
        </p:spPr>
        <p:txBody>
          <a:bodyPr wrap="square" rtlCol="0">
            <a:spAutoFit/>
          </a:bodyPr>
          <a:lstStyle/>
          <a:p>
            <a:pPr algn="ctr"/>
            <a:r>
              <a:rPr lang="en-US" sz="1200" b="1">
                <a:solidFill>
                  <a:srgbClr val="06A950"/>
                </a:solidFill>
              </a:rPr>
              <a:t>UNCLASSIFIED</a:t>
            </a:r>
          </a:p>
        </p:txBody>
      </p:sp>
      <p:sp>
        <p:nvSpPr>
          <p:cNvPr id="28" name="TextBox 27">
            <a:extLst>
              <a:ext uri="{FF2B5EF4-FFF2-40B4-BE49-F238E27FC236}">
                <a16:creationId xmlns:a16="http://schemas.microsoft.com/office/drawing/2014/main" id="{06FBE65D-7194-46BE-AD88-2B80BFAA58E7}"/>
              </a:ext>
            </a:extLst>
          </p:cNvPr>
          <p:cNvSpPr txBox="1"/>
          <p:nvPr userDrawn="1"/>
        </p:nvSpPr>
        <p:spPr>
          <a:xfrm>
            <a:off x="5988718" y="6409291"/>
            <a:ext cx="2901466" cy="276999"/>
          </a:xfrm>
          <a:prstGeom prst="rect">
            <a:avLst/>
          </a:prstGeom>
          <a:noFill/>
        </p:spPr>
        <p:txBody>
          <a:bodyPr wrap="square" rtlCol="0">
            <a:spAutoFit/>
          </a:bodyPr>
          <a:lstStyle/>
          <a:p>
            <a:pPr algn="ctr"/>
            <a:r>
              <a:rPr lang="en-US" sz="1200">
                <a:solidFill>
                  <a:srgbClr val="021221"/>
                </a:solidFill>
                <a:latin typeface="+mj-lt"/>
              </a:rPr>
              <a:t>Applied Agility, Dedication, and Ingenuity</a:t>
            </a:r>
          </a:p>
        </p:txBody>
      </p:sp>
      <p:sp>
        <p:nvSpPr>
          <p:cNvPr id="29" name="TextBox 28">
            <a:extLst>
              <a:ext uri="{FF2B5EF4-FFF2-40B4-BE49-F238E27FC236}">
                <a16:creationId xmlns:a16="http://schemas.microsoft.com/office/drawing/2014/main" id="{A7AE95E0-DE08-4AC9-9875-8AB1A0142F8F}"/>
              </a:ext>
            </a:extLst>
          </p:cNvPr>
          <p:cNvSpPr txBox="1"/>
          <p:nvPr userDrawn="1"/>
        </p:nvSpPr>
        <p:spPr>
          <a:xfrm>
            <a:off x="244937" y="6316958"/>
            <a:ext cx="2846841" cy="461665"/>
          </a:xfrm>
          <a:prstGeom prst="rect">
            <a:avLst/>
          </a:prstGeom>
          <a:noFill/>
        </p:spPr>
        <p:txBody>
          <a:bodyPr wrap="square" rtlCol="0" anchor="ctr">
            <a:spAutoFit/>
          </a:bodyPr>
          <a:lstStyle/>
          <a:p>
            <a:pPr algn="ctr"/>
            <a:r>
              <a:rPr lang="en-US" sz="1200">
                <a:solidFill>
                  <a:schemeClr val="tx1"/>
                </a:solidFill>
                <a:latin typeface="+mj-lt"/>
              </a:rPr>
              <a:t>Small Business Innovation Research (SBIR)</a:t>
            </a:r>
          </a:p>
          <a:p>
            <a:pPr marL="0" marR="0" lvl="0" indent="0" algn="ctr" defTabSz="457200" rtl="0" eaLnBrk="1" fontAlgn="auto" latinLnBrk="0" hangingPunct="1">
              <a:lnSpc>
                <a:spcPct val="100000"/>
              </a:lnSpc>
              <a:spcBef>
                <a:spcPts val="0"/>
              </a:spcBef>
              <a:spcAft>
                <a:spcPts val="0"/>
              </a:spcAft>
              <a:buClrTx/>
              <a:buSzTx/>
              <a:buFontTx/>
              <a:buNone/>
              <a:tabLst/>
              <a:defRPr/>
            </a:pPr>
            <a:r>
              <a:rPr lang="en-US" sz="1200">
                <a:solidFill>
                  <a:schemeClr val="tx1"/>
                </a:solidFill>
                <a:latin typeface="+mj-lt"/>
              </a:rPr>
              <a:t>Small Business Technology Transfer (STTR) </a:t>
            </a:r>
          </a:p>
        </p:txBody>
      </p:sp>
      <p:sp>
        <p:nvSpPr>
          <p:cNvPr id="30" name="Title 1">
            <a:extLst>
              <a:ext uri="{FF2B5EF4-FFF2-40B4-BE49-F238E27FC236}">
                <a16:creationId xmlns:a16="http://schemas.microsoft.com/office/drawing/2014/main" id="{2BB50ED5-CDB9-433C-BD69-FE9E16FAB24A}"/>
              </a:ext>
            </a:extLst>
          </p:cNvPr>
          <p:cNvSpPr>
            <a:spLocks noGrp="1"/>
          </p:cNvSpPr>
          <p:nvPr>
            <p:ph type="title"/>
          </p:nvPr>
        </p:nvSpPr>
        <p:spPr>
          <a:xfrm>
            <a:off x="1578483" y="193398"/>
            <a:ext cx="5987034" cy="768096"/>
          </a:xfrm>
        </p:spPr>
        <p:txBody>
          <a:bodyPr>
            <a:noAutofit/>
          </a:bodyPr>
          <a:lstStyle>
            <a:lvl1pPr algn="ctr">
              <a:defRPr sz="3600" b="1">
                <a:solidFill>
                  <a:srgbClr val="EDEAEC"/>
                </a:solidFill>
              </a:defRPr>
            </a:lvl1pPr>
          </a:lstStyle>
          <a:p>
            <a:r>
              <a:rPr lang="en-US"/>
              <a:t>Click to edit Master title style</a:t>
            </a:r>
          </a:p>
        </p:txBody>
      </p:sp>
    </p:spTree>
    <p:extLst>
      <p:ext uri="{BB962C8B-B14F-4D97-AF65-F5344CB8AC3E}">
        <p14:creationId xmlns:p14="http://schemas.microsoft.com/office/powerpoint/2010/main" val="75145719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Content_D_02">
    <p:spTree>
      <p:nvGrpSpPr>
        <p:cNvPr id="1" name=""/>
        <p:cNvGrpSpPr/>
        <p:nvPr/>
      </p:nvGrpSpPr>
      <p:grpSpPr>
        <a:xfrm>
          <a:off x="0" y="0"/>
          <a:ext cx="0" cy="0"/>
          <a:chOff x="0" y="0"/>
          <a:chExt cx="0" cy="0"/>
        </a:xfrm>
      </p:grpSpPr>
      <p:sp>
        <p:nvSpPr>
          <p:cNvPr id="29" name="Rectangle 28">
            <a:extLst>
              <a:ext uri="{FF2B5EF4-FFF2-40B4-BE49-F238E27FC236}">
                <a16:creationId xmlns:a16="http://schemas.microsoft.com/office/drawing/2014/main" id="{BB3FF757-328C-4DD2-AF46-52B6FF8B0822}"/>
              </a:ext>
            </a:extLst>
          </p:cNvPr>
          <p:cNvSpPr/>
          <p:nvPr userDrawn="1"/>
        </p:nvSpPr>
        <p:spPr>
          <a:xfrm>
            <a:off x="0" y="0"/>
            <a:ext cx="9144000" cy="6857999"/>
          </a:xfrm>
          <a:prstGeom prst="rect">
            <a:avLst/>
          </a:prstGeom>
          <a:solidFill>
            <a:srgbClr val="EDEA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chemeClr val="bg1"/>
              </a:solidFill>
            </a:endParaRPr>
          </a:p>
        </p:txBody>
      </p:sp>
      <p:sp>
        <p:nvSpPr>
          <p:cNvPr id="28" name="Rectangle 27">
            <a:extLst>
              <a:ext uri="{FF2B5EF4-FFF2-40B4-BE49-F238E27FC236}">
                <a16:creationId xmlns:a16="http://schemas.microsoft.com/office/drawing/2014/main" id="{848B57CA-FFA4-4B2F-AD67-8227A8362FEC}"/>
              </a:ext>
            </a:extLst>
          </p:cNvPr>
          <p:cNvSpPr/>
          <p:nvPr userDrawn="1"/>
        </p:nvSpPr>
        <p:spPr>
          <a:xfrm>
            <a:off x="-1" y="0"/>
            <a:ext cx="9144000" cy="1283124"/>
          </a:xfrm>
          <a:prstGeom prst="rect">
            <a:avLst/>
          </a:prstGeom>
          <a:solidFill>
            <a:srgbClr val="0212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2" name="Rectangle 11">
            <a:extLst>
              <a:ext uri="{FF2B5EF4-FFF2-40B4-BE49-F238E27FC236}">
                <a16:creationId xmlns:a16="http://schemas.microsoft.com/office/drawing/2014/main" id="{EC519369-D57E-4B31-B03A-B568EA8239B5}"/>
              </a:ext>
            </a:extLst>
          </p:cNvPr>
          <p:cNvSpPr/>
          <p:nvPr userDrawn="1"/>
        </p:nvSpPr>
        <p:spPr>
          <a:xfrm>
            <a:off x="702614" y="5729925"/>
            <a:ext cx="7738764" cy="391840"/>
          </a:xfrm>
          <a:prstGeom prst="rect">
            <a:avLst/>
          </a:prstGeom>
          <a:solidFill>
            <a:srgbClr val="3B89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3" name="Content Placeholder 2">
            <a:extLst>
              <a:ext uri="{FF2B5EF4-FFF2-40B4-BE49-F238E27FC236}">
                <a16:creationId xmlns:a16="http://schemas.microsoft.com/office/drawing/2014/main" id="{52F3ECF9-9945-4F92-A9D6-AF61C5A2C3E6}"/>
              </a:ext>
            </a:extLst>
          </p:cNvPr>
          <p:cNvSpPr>
            <a:spLocks noGrp="1"/>
          </p:cNvSpPr>
          <p:nvPr>
            <p:ph sz="half" idx="1"/>
          </p:nvPr>
        </p:nvSpPr>
        <p:spPr>
          <a:xfrm>
            <a:off x="5536316" y="1400760"/>
            <a:ext cx="3116484" cy="1986213"/>
          </a:xfrm>
        </p:spPr>
        <p:txBody>
          <a:bodyPr>
            <a:normAutofit/>
          </a:bodyPr>
          <a:lstStyle>
            <a:lvl1pPr>
              <a:defRPr sz="1800">
                <a:solidFill>
                  <a:srgbClr val="021221"/>
                </a:solidFill>
              </a:defRPr>
            </a:lvl1pPr>
            <a:lvl2pPr>
              <a:defRPr sz="1500">
                <a:solidFill>
                  <a:srgbClr val="021221"/>
                </a:solidFill>
              </a:defRPr>
            </a:lvl2pPr>
            <a:lvl3pPr>
              <a:defRPr sz="1350">
                <a:solidFill>
                  <a:srgbClr val="021221"/>
                </a:solidFill>
              </a:defRPr>
            </a:lvl3pPr>
            <a:lvl4pPr>
              <a:defRPr sz="1200">
                <a:solidFill>
                  <a:srgbClr val="021221"/>
                </a:solidFill>
              </a:defRPr>
            </a:lvl4pPr>
            <a:lvl5pPr>
              <a:defRPr sz="1200">
                <a:solidFill>
                  <a:srgbClr val="02122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F398B9FA-B34A-410D-9A5E-204AB432CFB4}"/>
              </a:ext>
            </a:extLst>
          </p:cNvPr>
          <p:cNvSpPr>
            <a:spLocks noGrp="1"/>
          </p:cNvSpPr>
          <p:nvPr>
            <p:ph sz="half" idx="2"/>
          </p:nvPr>
        </p:nvSpPr>
        <p:spPr>
          <a:xfrm>
            <a:off x="5538486" y="3597013"/>
            <a:ext cx="3116484" cy="1986213"/>
          </a:xfrm>
        </p:spPr>
        <p:txBody>
          <a:bodyPr>
            <a:normAutofit/>
          </a:bodyPr>
          <a:lstStyle>
            <a:lvl1pPr>
              <a:defRPr sz="1800">
                <a:solidFill>
                  <a:srgbClr val="021221"/>
                </a:solidFill>
              </a:defRPr>
            </a:lvl1pPr>
            <a:lvl2pPr>
              <a:defRPr sz="1500">
                <a:solidFill>
                  <a:srgbClr val="021221"/>
                </a:solidFill>
              </a:defRPr>
            </a:lvl2pPr>
            <a:lvl3pPr>
              <a:defRPr sz="1350">
                <a:solidFill>
                  <a:srgbClr val="021221"/>
                </a:solidFill>
              </a:defRPr>
            </a:lvl3pPr>
            <a:lvl4pPr>
              <a:defRPr sz="1200">
                <a:solidFill>
                  <a:srgbClr val="021221"/>
                </a:solidFill>
              </a:defRPr>
            </a:lvl4pPr>
            <a:lvl5pPr>
              <a:defRPr sz="1200">
                <a:solidFill>
                  <a:srgbClr val="02122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a:extLst>
              <a:ext uri="{FF2B5EF4-FFF2-40B4-BE49-F238E27FC236}">
                <a16:creationId xmlns:a16="http://schemas.microsoft.com/office/drawing/2014/main" id="{EAACFE03-B15B-499B-9D4E-2107E1402E45}"/>
              </a:ext>
            </a:extLst>
          </p:cNvPr>
          <p:cNvSpPr>
            <a:spLocks noGrp="1"/>
          </p:cNvSpPr>
          <p:nvPr>
            <p:ph type="ftr" sz="quarter" idx="11"/>
          </p:nvPr>
        </p:nvSpPr>
        <p:spPr/>
        <p:txBody>
          <a:bodyPr/>
          <a:lstStyle>
            <a:lvl1pPr>
              <a:defRPr>
                <a:solidFill>
                  <a:srgbClr val="021221"/>
                </a:solidFill>
              </a:defRPr>
            </a:lvl1pPr>
          </a:lstStyle>
          <a:p>
            <a:r>
              <a:rPr lang="en-US"/>
              <a:t>Distribution Statement X</a:t>
            </a:r>
          </a:p>
        </p:txBody>
      </p:sp>
      <p:sp>
        <p:nvSpPr>
          <p:cNvPr id="7" name="Slide Number Placeholder 6">
            <a:extLst>
              <a:ext uri="{FF2B5EF4-FFF2-40B4-BE49-F238E27FC236}">
                <a16:creationId xmlns:a16="http://schemas.microsoft.com/office/drawing/2014/main" id="{567E6348-029A-406E-B647-A6B46D0BE401}"/>
              </a:ext>
            </a:extLst>
          </p:cNvPr>
          <p:cNvSpPr>
            <a:spLocks noGrp="1"/>
          </p:cNvSpPr>
          <p:nvPr>
            <p:ph type="sldNum" sz="quarter" idx="12"/>
          </p:nvPr>
        </p:nvSpPr>
        <p:spPr/>
        <p:txBody>
          <a:bodyPr/>
          <a:lstStyle/>
          <a:p>
            <a:fld id="{A7DC75CF-7D68-4A0C-850D-6E33D1D84A08}" type="slidenum">
              <a:rPr lang="en-US" smtClean="0"/>
              <a:t>‹#›</a:t>
            </a:fld>
            <a:endParaRPr lang="en-US"/>
          </a:p>
        </p:txBody>
      </p:sp>
      <p:sp>
        <p:nvSpPr>
          <p:cNvPr id="16" name="Content Placeholder 2">
            <a:extLst>
              <a:ext uri="{FF2B5EF4-FFF2-40B4-BE49-F238E27FC236}">
                <a16:creationId xmlns:a16="http://schemas.microsoft.com/office/drawing/2014/main" id="{35F9AE65-EB79-4E1F-9961-734B469D7063}"/>
              </a:ext>
            </a:extLst>
          </p:cNvPr>
          <p:cNvSpPr>
            <a:spLocks noGrp="1"/>
          </p:cNvSpPr>
          <p:nvPr>
            <p:ph sz="half" idx="13"/>
          </p:nvPr>
        </p:nvSpPr>
        <p:spPr>
          <a:xfrm>
            <a:off x="449420" y="1400512"/>
            <a:ext cx="4776549" cy="1986213"/>
          </a:xfrm>
        </p:spPr>
        <p:txBody>
          <a:bodyPr>
            <a:normAutofit/>
          </a:bodyPr>
          <a:lstStyle>
            <a:lvl1pPr>
              <a:defRPr sz="1800">
                <a:solidFill>
                  <a:srgbClr val="021221"/>
                </a:solidFill>
              </a:defRPr>
            </a:lvl1pPr>
            <a:lvl2pPr>
              <a:defRPr sz="1500">
                <a:solidFill>
                  <a:srgbClr val="021221"/>
                </a:solidFill>
              </a:defRPr>
            </a:lvl2pPr>
            <a:lvl3pPr>
              <a:defRPr sz="1350">
                <a:solidFill>
                  <a:srgbClr val="021221"/>
                </a:solidFill>
              </a:defRPr>
            </a:lvl3pPr>
            <a:lvl4pPr>
              <a:defRPr sz="1200">
                <a:solidFill>
                  <a:srgbClr val="021221"/>
                </a:solidFill>
              </a:defRPr>
            </a:lvl4pPr>
            <a:lvl5pPr>
              <a:defRPr sz="1200">
                <a:solidFill>
                  <a:srgbClr val="02122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7" name="Content Placeholder 2">
            <a:extLst>
              <a:ext uri="{FF2B5EF4-FFF2-40B4-BE49-F238E27FC236}">
                <a16:creationId xmlns:a16="http://schemas.microsoft.com/office/drawing/2014/main" id="{459EFDC1-1816-46C4-BC33-6BCE827D2A52}"/>
              </a:ext>
            </a:extLst>
          </p:cNvPr>
          <p:cNvSpPr>
            <a:spLocks noGrp="1"/>
          </p:cNvSpPr>
          <p:nvPr>
            <p:ph sz="half" idx="14"/>
          </p:nvPr>
        </p:nvSpPr>
        <p:spPr>
          <a:xfrm>
            <a:off x="439280" y="3597013"/>
            <a:ext cx="4776549" cy="1986213"/>
          </a:xfrm>
        </p:spPr>
        <p:txBody>
          <a:bodyPr>
            <a:normAutofit/>
          </a:bodyPr>
          <a:lstStyle>
            <a:lvl1pPr>
              <a:defRPr sz="1800">
                <a:solidFill>
                  <a:srgbClr val="021221"/>
                </a:solidFill>
              </a:defRPr>
            </a:lvl1pPr>
            <a:lvl2pPr>
              <a:defRPr sz="1500">
                <a:solidFill>
                  <a:srgbClr val="021221"/>
                </a:solidFill>
              </a:defRPr>
            </a:lvl2pPr>
            <a:lvl3pPr>
              <a:defRPr sz="1350">
                <a:solidFill>
                  <a:srgbClr val="021221"/>
                </a:solidFill>
              </a:defRPr>
            </a:lvl3pPr>
            <a:lvl4pPr>
              <a:defRPr sz="1200">
                <a:solidFill>
                  <a:srgbClr val="021221"/>
                </a:solidFill>
              </a:defRPr>
            </a:lvl4pPr>
            <a:lvl5pPr>
              <a:defRPr sz="1200">
                <a:solidFill>
                  <a:srgbClr val="02122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5C7BCDE7-AFA4-46B4-97A5-29738BA46C44}"/>
              </a:ext>
            </a:extLst>
          </p:cNvPr>
          <p:cNvSpPr>
            <a:spLocks noGrp="1"/>
          </p:cNvSpPr>
          <p:nvPr>
            <p:ph type="body" sz="quarter" idx="15"/>
          </p:nvPr>
        </p:nvSpPr>
        <p:spPr>
          <a:xfrm>
            <a:off x="702476" y="5729288"/>
            <a:ext cx="7739063" cy="387350"/>
          </a:xfrm>
        </p:spPr>
        <p:txBody>
          <a:bodyPr/>
          <a:lstStyle>
            <a:lvl1pPr marL="0" indent="0">
              <a:buNone/>
              <a:defRPr>
                <a:solidFill>
                  <a:srgbClr val="EDEAEC"/>
                </a:solidFill>
              </a:defRPr>
            </a:lvl1pPr>
            <a:lvl2pPr>
              <a:defRPr>
                <a:solidFill>
                  <a:srgbClr val="EDEAEC"/>
                </a:solidFill>
              </a:defRPr>
            </a:lvl2pPr>
            <a:lvl3pPr>
              <a:defRPr>
                <a:solidFill>
                  <a:srgbClr val="EDEAEC"/>
                </a:solidFill>
              </a:defRPr>
            </a:lvl3pPr>
            <a:lvl4pPr>
              <a:defRPr>
                <a:solidFill>
                  <a:srgbClr val="EDEAEC"/>
                </a:solidFill>
              </a:defRPr>
            </a:lvl4pPr>
            <a:lvl5pPr>
              <a:defRPr>
                <a:solidFill>
                  <a:srgbClr val="EDEAEC"/>
                </a:solidFill>
              </a:defRPr>
            </a:lvl5pPr>
          </a:lstStyle>
          <a:p>
            <a:pPr lvl="0"/>
            <a:r>
              <a:rPr lang="en-US"/>
              <a:t>Click to edit Master text styles</a:t>
            </a:r>
          </a:p>
        </p:txBody>
      </p:sp>
      <p:pic>
        <p:nvPicPr>
          <p:cNvPr id="23" name="Picture 22">
            <a:extLst>
              <a:ext uri="{FF2B5EF4-FFF2-40B4-BE49-F238E27FC236}">
                <a16:creationId xmlns:a16="http://schemas.microsoft.com/office/drawing/2014/main" id="{92F73556-F6D2-4A20-92C6-F7E287AF09DD}"/>
              </a:ext>
            </a:extLst>
          </p:cNvPr>
          <p:cNvPicPr>
            <a:picLocks noChangeAspect="1"/>
          </p:cNvPicPr>
          <p:nvPr userDrawn="1"/>
        </p:nvPicPr>
        <p:blipFill>
          <a:blip r:embed="rId2" cstate="email">
            <a:extLst>
              <a:ext uri="{28A0092B-C50C-407E-A947-70E740481C1C}">
                <a14:useLocalDpi xmlns:a14="http://schemas.microsoft.com/office/drawing/2010/main" val="0"/>
              </a:ext>
            </a:extLst>
          </a:blip>
          <a:srcRect/>
          <a:stretch/>
        </p:blipFill>
        <p:spPr>
          <a:xfrm>
            <a:off x="146304" y="146304"/>
            <a:ext cx="903883" cy="868680"/>
          </a:xfrm>
          <a:prstGeom prst="rect">
            <a:avLst/>
          </a:prstGeom>
        </p:spPr>
      </p:pic>
      <p:sp>
        <p:nvSpPr>
          <p:cNvPr id="21" name="TextBox 20">
            <a:extLst>
              <a:ext uri="{FF2B5EF4-FFF2-40B4-BE49-F238E27FC236}">
                <a16:creationId xmlns:a16="http://schemas.microsoft.com/office/drawing/2014/main" id="{1359893D-32B7-45F1-80AF-7ECD0FC91A4A}"/>
              </a:ext>
            </a:extLst>
          </p:cNvPr>
          <p:cNvSpPr txBox="1"/>
          <p:nvPr userDrawn="1"/>
        </p:nvSpPr>
        <p:spPr>
          <a:xfrm>
            <a:off x="5988718" y="6409291"/>
            <a:ext cx="2901466" cy="276999"/>
          </a:xfrm>
          <a:prstGeom prst="rect">
            <a:avLst/>
          </a:prstGeom>
          <a:noFill/>
        </p:spPr>
        <p:txBody>
          <a:bodyPr wrap="square" rtlCol="0">
            <a:spAutoFit/>
          </a:bodyPr>
          <a:lstStyle/>
          <a:p>
            <a:pPr algn="ctr"/>
            <a:r>
              <a:rPr lang="en-US" sz="1200">
                <a:solidFill>
                  <a:srgbClr val="021221"/>
                </a:solidFill>
                <a:latin typeface="+mj-lt"/>
              </a:rPr>
              <a:t>Applied Agility, Dedication, and Ingenuity</a:t>
            </a:r>
          </a:p>
        </p:txBody>
      </p:sp>
      <p:sp>
        <p:nvSpPr>
          <p:cNvPr id="22" name="TextBox 21">
            <a:extLst>
              <a:ext uri="{FF2B5EF4-FFF2-40B4-BE49-F238E27FC236}">
                <a16:creationId xmlns:a16="http://schemas.microsoft.com/office/drawing/2014/main" id="{BCCA3510-F2A1-4D31-BE07-24350DE962B1}"/>
              </a:ext>
            </a:extLst>
          </p:cNvPr>
          <p:cNvSpPr txBox="1"/>
          <p:nvPr userDrawn="1"/>
        </p:nvSpPr>
        <p:spPr>
          <a:xfrm>
            <a:off x="244937" y="6409291"/>
            <a:ext cx="2846841" cy="276999"/>
          </a:xfrm>
          <a:prstGeom prst="rect">
            <a:avLst/>
          </a:prstGeom>
          <a:noFill/>
        </p:spPr>
        <p:txBody>
          <a:bodyPr wrap="square" rtlCol="0" anchor="ctr">
            <a:spAutoFit/>
          </a:bodyPr>
          <a:lstStyle/>
          <a:p>
            <a:pPr algn="ctr"/>
            <a:r>
              <a:rPr lang="en-US" sz="1200">
                <a:solidFill>
                  <a:srgbClr val="021221"/>
                </a:solidFill>
                <a:latin typeface="+mj-lt"/>
              </a:rPr>
              <a:t>Small Business Innovation Research (SBIR)</a:t>
            </a:r>
          </a:p>
        </p:txBody>
      </p:sp>
      <p:sp>
        <p:nvSpPr>
          <p:cNvPr id="24" name="Title 1">
            <a:extLst>
              <a:ext uri="{FF2B5EF4-FFF2-40B4-BE49-F238E27FC236}">
                <a16:creationId xmlns:a16="http://schemas.microsoft.com/office/drawing/2014/main" id="{02F8C047-D332-4C56-9977-EA80C94EB269}"/>
              </a:ext>
            </a:extLst>
          </p:cNvPr>
          <p:cNvSpPr>
            <a:spLocks noGrp="1"/>
          </p:cNvSpPr>
          <p:nvPr>
            <p:ph type="title"/>
          </p:nvPr>
        </p:nvSpPr>
        <p:spPr>
          <a:xfrm>
            <a:off x="1578483" y="193398"/>
            <a:ext cx="5987034" cy="768096"/>
          </a:xfrm>
        </p:spPr>
        <p:txBody>
          <a:bodyPr>
            <a:noAutofit/>
          </a:bodyPr>
          <a:lstStyle>
            <a:lvl1pPr algn="ctr">
              <a:defRPr sz="3600" b="1">
                <a:solidFill>
                  <a:srgbClr val="EDEAEC"/>
                </a:solidFill>
              </a:defRPr>
            </a:lvl1pPr>
          </a:lstStyle>
          <a:p>
            <a:r>
              <a:rPr lang="en-US"/>
              <a:t>Click to edit Master title style</a:t>
            </a:r>
          </a:p>
        </p:txBody>
      </p:sp>
    </p:spTree>
    <p:extLst>
      <p:ext uri="{BB962C8B-B14F-4D97-AF65-F5344CB8AC3E}">
        <p14:creationId xmlns:p14="http://schemas.microsoft.com/office/powerpoint/2010/main" val="81102249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_Content_E_01">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9A95E02D-26D5-4BDD-BFC3-D4E07E9C6020}"/>
              </a:ext>
            </a:extLst>
          </p:cNvPr>
          <p:cNvSpPr/>
          <p:nvPr userDrawn="1"/>
        </p:nvSpPr>
        <p:spPr>
          <a:xfrm>
            <a:off x="0" y="0"/>
            <a:ext cx="9144000" cy="6857999"/>
          </a:xfrm>
          <a:prstGeom prst="rect">
            <a:avLst/>
          </a:prstGeom>
          <a:solidFill>
            <a:srgbClr val="EDEA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chemeClr val="bg1"/>
              </a:solidFill>
            </a:endParaRPr>
          </a:p>
        </p:txBody>
      </p:sp>
      <p:sp>
        <p:nvSpPr>
          <p:cNvPr id="21" name="Rectangle 20">
            <a:extLst>
              <a:ext uri="{FF2B5EF4-FFF2-40B4-BE49-F238E27FC236}">
                <a16:creationId xmlns:a16="http://schemas.microsoft.com/office/drawing/2014/main" id="{7CB0ADBE-0E75-4E92-B0C4-D4FB0245612D}"/>
              </a:ext>
            </a:extLst>
          </p:cNvPr>
          <p:cNvSpPr/>
          <p:nvPr userDrawn="1"/>
        </p:nvSpPr>
        <p:spPr>
          <a:xfrm>
            <a:off x="-1" y="0"/>
            <a:ext cx="9144000" cy="1283124"/>
          </a:xfrm>
          <a:prstGeom prst="rect">
            <a:avLst/>
          </a:prstGeom>
          <a:solidFill>
            <a:srgbClr val="0212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8" name="Footer Placeholder 7">
            <a:extLst>
              <a:ext uri="{FF2B5EF4-FFF2-40B4-BE49-F238E27FC236}">
                <a16:creationId xmlns:a16="http://schemas.microsoft.com/office/drawing/2014/main" id="{3B84AC7C-0313-4DDE-91AF-692F20616878}"/>
              </a:ext>
            </a:extLst>
          </p:cNvPr>
          <p:cNvSpPr>
            <a:spLocks noGrp="1"/>
          </p:cNvSpPr>
          <p:nvPr>
            <p:ph type="ftr" sz="quarter" idx="11"/>
          </p:nvPr>
        </p:nvSpPr>
        <p:spPr/>
        <p:txBody>
          <a:bodyPr/>
          <a:lstStyle>
            <a:lvl1pPr>
              <a:defRPr>
                <a:solidFill>
                  <a:srgbClr val="021221"/>
                </a:solidFill>
              </a:defRPr>
            </a:lvl1pPr>
          </a:lstStyle>
          <a:p>
            <a:r>
              <a:rPr lang="en-US"/>
              <a:t>Distribution Statement X</a:t>
            </a:r>
          </a:p>
        </p:txBody>
      </p:sp>
      <p:sp>
        <p:nvSpPr>
          <p:cNvPr id="9" name="Slide Number Placeholder 8">
            <a:extLst>
              <a:ext uri="{FF2B5EF4-FFF2-40B4-BE49-F238E27FC236}">
                <a16:creationId xmlns:a16="http://schemas.microsoft.com/office/drawing/2014/main" id="{E15E19B8-6D6E-497D-BD25-819FB6E8EA31}"/>
              </a:ext>
            </a:extLst>
          </p:cNvPr>
          <p:cNvSpPr>
            <a:spLocks noGrp="1"/>
          </p:cNvSpPr>
          <p:nvPr>
            <p:ph type="sldNum" sz="quarter" idx="12"/>
          </p:nvPr>
        </p:nvSpPr>
        <p:spPr/>
        <p:txBody>
          <a:bodyPr/>
          <a:lstStyle/>
          <a:p>
            <a:fld id="{A7DC75CF-7D68-4A0C-850D-6E33D1D84A08}" type="slidenum">
              <a:rPr lang="en-US" smtClean="0"/>
              <a:t>‹#›</a:t>
            </a:fld>
            <a:endParaRPr lang="en-US"/>
          </a:p>
        </p:txBody>
      </p:sp>
      <p:sp>
        <p:nvSpPr>
          <p:cNvPr id="14" name="Content Placeholder 2">
            <a:extLst>
              <a:ext uri="{FF2B5EF4-FFF2-40B4-BE49-F238E27FC236}">
                <a16:creationId xmlns:a16="http://schemas.microsoft.com/office/drawing/2014/main" id="{D67C0911-FEB8-4DBB-BE21-5AC627517875}"/>
              </a:ext>
            </a:extLst>
          </p:cNvPr>
          <p:cNvSpPr>
            <a:spLocks noGrp="1"/>
          </p:cNvSpPr>
          <p:nvPr>
            <p:ph sz="half" idx="1"/>
          </p:nvPr>
        </p:nvSpPr>
        <p:spPr>
          <a:xfrm>
            <a:off x="5536316" y="1435485"/>
            <a:ext cx="3116484" cy="2282941"/>
          </a:xfrm>
        </p:spPr>
        <p:txBody>
          <a:bodyPr>
            <a:normAutofit/>
          </a:bodyPr>
          <a:lstStyle>
            <a:lvl1pPr>
              <a:defRPr sz="1800">
                <a:solidFill>
                  <a:srgbClr val="021221"/>
                </a:solidFill>
              </a:defRPr>
            </a:lvl1pPr>
            <a:lvl2pPr>
              <a:defRPr sz="1500">
                <a:solidFill>
                  <a:srgbClr val="021221"/>
                </a:solidFill>
              </a:defRPr>
            </a:lvl2pPr>
            <a:lvl3pPr>
              <a:defRPr sz="1350">
                <a:solidFill>
                  <a:srgbClr val="021221"/>
                </a:solidFill>
              </a:defRPr>
            </a:lvl3pPr>
            <a:lvl4pPr>
              <a:defRPr sz="1200">
                <a:solidFill>
                  <a:srgbClr val="021221"/>
                </a:solidFill>
              </a:defRPr>
            </a:lvl4pPr>
            <a:lvl5pPr>
              <a:defRPr sz="1200">
                <a:solidFill>
                  <a:srgbClr val="02122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5" name="Content Placeholder 3">
            <a:extLst>
              <a:ext uri="{FF2B5EF4-FFF2-40B4-BE49-F238E27FC236}">
                <a16:creationId xmlns:a16="http://schemas.microsoft.com/office/drawing/2014/main" id="{B8508088-19C7-400A-9690-6286BF000FC4}"/>
              </a:ext>
            </a:extLst>
          </p:cNvPr>
          <p:cNvSpPr>
            <a:spLocks noGrp="1"/>
          </p:cNvSpPr>
          <p:nvPr>
            <p:ph sz="half" idx="2"/>
          </p:nvPr>
        </p:nvSpPr>
        <p:spPr>
          <a:xfrm>
            <a:off x="5538486" y="3909532"/>
            <a:ext cx="3116484" cy="2282941"/>
          </a:xfrm>
        </p:spPr>
        <p:txBody>
          <a:bodyPr>
            <a:normAutofit/>
          </a:bodyPr>
          <a:lstStyle>
            <a:lvl1pPr>
              <a:defRPr sz="1800">
                <a:solidFill>
                  <a:srgbClr val="021221"/>
                </a:solidFill>
              </a:defRPr>
            </a:lvl1pPr>
            <a:lvl2pPr>
              <a:defRPr sz="1500">
                <a:solidFill>
                  <a:srgbClr val="021221"/>
                </a:solidFill>
              </a:defRPr>
            </a:lvl2pPr>
            <a:lvl3pPr>
              <a:defRPr sz="1350">
                <a:solidFill>
                  <a:srgbClr val="021221"/>
                </a:solidFill>
              </a:defRPr>
            </a:lvl3pPr>
            <a:lvl4pPr>
              <a:defRPr sz="1200">
                <a:solidFill>
                  <a:srgbClr val="021221"/>
                </a:solidFill>
              </a:defRPr>
            </a:lvl4pPr>
            <a:lvl5pPr>
              <a:defRPr sz="1200">
                <a:solidFill>
                  <a:srgbClr val="02122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6" name="Content Placeholder 2">
            <a:extLst>
              <a:ext uri="{FF2B5EF4-FFF2-40B4-BE49-F238E27FC236}">
                <a16:creationId xmlns:a16="http://schemas.microsoft.com/office/drawing/2014/main" id="{D6A88DF3-7BCA-4131-82C3-B87960ED7BE2}"/>
              </a:ext>
            </a:extLst>
          </p:cNvPr>
          <p:cNvSpPr>
            <a:spLocks noGrp="1"/>
          </p:cNvSpPr>
          <p:nvPr>
            <p:ph sz="half" idx="13"/>
          </p:nvPr>
        </p:nvSpPr>
        <p:spPr>
          <a:xfrm>
            <a:off x="449420" y="1435237"/>
            <a:ext cx="4776549" cy="2282941"/>
          </a:xfrm>
        </p:spPr>
        <p:txBody>
          <a:bodyPr>
            <a:normAutofit/>
          </a:bodyPr>
          <a:lstStyle>
            <a:lvl1pPr>
              <a:defRPr sz="1800">
                <a:solidFill>
                  <a:srgbClr val="021221"/>
                </a:solidFill>
              </a:defRPr>
            </a:lvl1pPr>
            <a:lvl2pPr>
              <a:defRPr sz="1500">
                <a:solidFill>
                  <a:srgbClr val="021221"/>
                </a:solidFill>
              </a:defRPr>
            </a:lvl2pPr>
            <a:lvl3pPr>
              <a:defRPr sz="1350">
                <a:solidFill>
                  <a:srgbClr val="021221"/>
                </a:solidFill>
              </a:defRPr>
            </a:lvl3pPr>
            <a:lvl4pPr>
              <a:defRPr sz="1200">
                <a:solidFill>
                  <a:srgbClr val="021221"/>
                </a:solidFill>
              </a:defRPr>
            </a:lvl4pPr>
            <a:lvl5pPr>
              <a:defRPr sz="1200">
                <a:solidFill>
                  <a:srgbClr val="02122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7" name="Content Placeholder 2">
            <a:extLst>
              <a:ext uri="{FF2B5EF4-FFF2-40B4-BE49-F238E27FC236}">
                <a16:creationId xmlns:a16="http://schemas.microsoft.com/office/drawing/2014/main" id="{12D16D5B-B178-4FBD-9454-5A73152492BF}"/>
              </a:ext>
            </a:extLst>
          </p:cNvPr>
          <p:cNvSpPr>
            <a:spLocks noGrp="1"/>
          </p:cNvSpPr>
          <p:nvPr>
            <p:ph sz="half" idx="14"/>
          </p:nvPr>
        </p:nvSpPr>
        <p:spPr>
          <a:xfrm>
            <a:off x="439280" y="3909532"/>
            <a:ext cx="4776549" cy="2282941"/>
          </a:xfrm>
        </p:spPr>
        <p:txBody>
          <a:bodyPr>
            <a:normAutofit/>
          </a:bodyPr>
          <a:lstStyle>
            <a:lvl1pPr>
              <a:defRPr sz="1800">
                <a:solidFill>
                  <a:srgbClr val="021221"/>
                </a:solidFill>
              </a:defRPr>
            </a:lvl1pPr>
            <a:lvl2pPr>
              <a:defRPr sz="1500">
                <a:solidFill>
                  <a:srgbClr val="021221"/>
                </a:solidFill>
              </a:defRPr>
            </a:lvl2pPr>
            <a:lvl3pPr>
              <a:defRPr sz="1350">
                <a:solidFill>
                  <a:srgbClr val="021221"/>
                </a:solidFill>
              </a:defRPr>
            </a:lvl3pPr>
            <a:lvl4pPr>
              <a:defRPr sz="1200">
                <a:solidFill>
                  <a:srgbClr val="021221"/>
                </a:solidFill>
              </a:defRPr>
            </a:lvl4pPr>
            <a:lvl5pPr>
              <a:defRPr sz="1200">
                <a:solidFill>
                  <a:srgbClr val="02122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20" name="Picture 19">
            <a:extLst>
              <a:ext uri="{FF2B5EF4-FFF2-40B4-BE49-F238E27FC236}">
                <a16:creationId xmlns:a16="http://schemas.microsoft.com/office/drawing/2014/main" id="{36776901-2C65-4F3D-8BE0-E8FA22804A82}"/>
              </a:ext>
            </a:extLst>
          </p:cNvPr>
          <p:cNvPicPr>
            <a:picLocks noChangeAspect="1"/>
          </p:cNvPicPr>
          <p:nvPr userDrawn="1"/>
        </p:nvPicPr>
        <p:blipFill>
          <a:blip r:embed="rId2" cstate="email">
            <a:extLst>
              <a:ext uri="{28A0092B-C50C-407E-A947-70E740481C1C}">
                <a14:useLocalDpi xmlns:a14="http://schemas.microsoft.com/office/drawing/2010/main" val="0"/>
              </a:ext>
            </a:extLst>
          </a:blip>
          <a:srcRect/>
          <a:stretch/>
        </p:blipFill>
        <p:spPr>
          <a:xfrm>
            <a:off x="146304" y="146304"/>
            <a:ext cx="903883" cy="868680"/>
          </a:xfrm>
          <a:prstGeom prst="rect">
            <a:avLst/>
          </a:prstGeom>
        </p:spPr>
      </p:pic>
      <p:sp>
        <p:nvSpPr>
          <p:cNvPr id="28" name="TextBox 27">
            <a:extLst>
              <a:ext uri="{FF2B5EF4-FFF2-40B4-BE49-F238E27FC236}">
                <a16:creationId xmlns:a16="http://schemas.microsoft.com/office/drawing/2014/main" id="{2B62A0B4-D3B7-4B1B-A0CD-E503F31584C3}"/>
              </a:ext>
            </a:extLst>
          </p:cNvPr>
          <p:cNvSpPr txBox="1"/>
          <p:nvPr userDrawn="1"/>
        </p:nvSpPr>
        <p:spPr>
          <a:xfrm>
            <a:off x="2919046" y="6181348"/>
            <a:ext cx="3305908" cy="276999"/>
          </a:xfrm>
          <a:prstGeom prst="rect">
            <a:avLst/>
          </a:prstGeom>
          <a:noFill/>
        </p:spPr>
        <p:txBody>
          <a:bodyPr wrap="square" rtlCol="0">
            <a:spAutoFit/>
          </a:bodyPr>
          <a:lstStyle/>
          <a:p>
            <a:pPr algn="ctr"/>
            <a:r>
              <a:rPr lang="en-US" sz="1200" b="1">
                <a:solidFill>
                  <a:srgbClr val="06A950"/>
                </a:solidFill>
              </a:rPr>
              <a:t>UNCLASSIFIED</a:t>
            </a:r>
          </a:p>
        </p:txBody>
      </p:sp>
      <p:sp>
        <p:nvSpPr>
          <p:cNvPr id="29" name="TextBox 28">
            <a:extLst>
              <a:ext uri="{FF2B5EF4-FFF2-40B4-BE49-F238E27FC236}">
                <a16:creationId xmlns:a16="http://schemas.microsoft.com/office/drawing/2014/main" id="{FB91D29B-38F9-4E57-BBDD-38E60C213FE6}"/>
              </a:ext>
            </a:extLst>
          </p:cNvPr>
          <p:cNvSpPr txBox="1"/>
          <p:nvPr userDrawn="1"/>
        </p:nvSpPr>
        <p:spPr>
          <a:xfrm>
            <a:off x="2919046" y="4"/>
            <a:ext cx="3305908" cy="276999"/>
          </a:xfrm>
          <a:prstGeom prst="rect">
            <a:avLst/>
          </a:prstGeom>
          <a:noFill/>
        </p:spPr>
        <p:txBody>
          <a:bodyPr wrap="square" rtlCol="0">
            <a:spAutoFit/>
          </a:bodyPr>
          <a:lstStyle/>
          <a:p>
            <a:pPr algn="ctr"/>
            <a:r>
              <a:rPr lang="en-US" sz="1200" b="1">
                <a:solidFill>
                  <a:srgbClr val="06A950"/>
                </a:solidFill>
              </a:rPr>
              <a:t>UNCLASSIFIED</a:t>
            </a:r>
          </a:p>
        </p:txBody>
      </p:sp>
      <p:sp>
        <p:nvSpPr>
          <p:cNvPr id="30" name="TextBox 29">
            <a:extLst>
              <a:ext uri="{FF2B5EF4-FFF2-40B4-BE49-F238E27FC236}">
                <a16:creationId xmlns:a16="http://schemas.microsoft.com/office/drawing/2014/main" id="{504CB7A3-63DD-4C38-A36F-FA51113FA25F}"/>
              </a:ext>
            </a:extLst>
          </p:cNvPr>
          <p:cNvSpPr txBox="1"/>
          <p:nvPr userDrawn="1"/>
        </p:nvSpPr>
        <p:spPr>
          <a:xfrm>
            <a:off x="5988718" y="6409291"/>
            <a:ext cx="2901466" cy="276999"/>
          </a:xfrm>
          <a:prstGeom prst="rect">
            <a:avLst/>
          </a:prstGeom>
          <a:noFill/>
        </p:spPr>
        <p:txBody>
          <a:bodyPr wrap="square" rtlCol="0">
            <a:spAutoFit/>
          </a:bodyPr>
          <a:lstStyle/>
          <a:p>
            <a:pPr algn="ctr"/>
            <a:r>
              <a:rPr lang="en-US" sz="1200">
                <a:solidFill>
                  <a:srgbClr val="021221"/>
                </a:solidFill>
                <a:latin typeface="+mj-lt"/>
              </a:rPr>
              <a:t>Applied Agility, Dedication, and Ingenuity</a:t>
            </a:r>
          </a:p>
        </p:txBody>
      </p:sp>
      <p:sp>
        <p:nvSpPr>
          <p:cNvPr id="31" name="TextBox 30">
            <a:extLst>
              <a:ext uri="{FF2B5EF4-FFF2-40B4-BE49-F238E27FC236}">
                <a16:creationId xmlns:a16="http://schemas.microsoft.com/office/drawing/2014/main" id="{5AD7C00A-5A6C-49B8-A9B1-A43A42065CCD}"/>
              </a:ext>
            </a:extLst>
          </p:cNvPr>
          <p:cNvSpPr txBox="1"/>
          <p:nvPr userDrawn="1"/>
        </p:nvSpPr>
        <p:spPr>
          <a:xfrm>
            <a:off x="244937" y="6316958"/>
            <a:ext cx="2846841" cy="461665"/>
          </a:xfrm>
          <a:prstGeom prst="rect">
            <a:avLst/>
          </a:prstGeom>
          <a:noFill/>
        </p:spPr>
        <p:txBody>
          <a:bodyPr wrap="square" rtlCol="0" anchor="ctr">
            <a:spAutoFit/>
          </a:bodyPr>
          <a:lstStyle/>
          <a:p>
            <a:pPr algn="ctr"/>
            <a:r>
              <a:rPr lang="en-US" sz="1200">
                <a:solidFill>
                  <a:srgbClr val="021221"/>
                </a:solidFill>
                <a:latin typeface="+mj-lt"/>
              </a:rPr>
              <a:t>Small Business Innovation Research (SBIR)</a:t>
            </a:r>
          </a:p>
          <a:p>
            <a:pPr algn="ctr"/>
            <a:r>
              <a:rPr lang="en-US" sz="1200">
                <a:solidFill>
                  <a:srgbClr val="021221"/>
                </a:solidFill>
                <a:latin typeface="+mj-lt"/>
              </a:rPr>
              <a:t>Small Business Technology Transfer (STTR) </a:t>
            </a:r>
          </a:p>
        </p:txBody>
      </p:sp>
      <p:sp>
        <p:nvSpPr>
          <p:cNvPr id="32" name="Title 1">
            <a:extLst>
              <a:ext uri="{FF2B5EF4-FFF2-40B4-BE49-F238E27FC236}">
                <a16:creationId xmlns:a16="http://schemas.microsoft.com/office/drawing/2014/main" id="{233CF0C0-0E3D-4351-B0E1-B78A9A6EBD3D}"/>
              </a:ext>
            </a:extLst>
          </p:cNvPr>
          <p:cNvSpPr>
            <a:spLocks noGrp="1"/>
          </p:cNvSpPr>
          <p:nvPr>
            <p:ph type="title"/>
          </p:nvPr>
        </p:nvSpPr>
        <p:spPr>
          <a:xfrm>
            <a:off x="1578483" y="193398"/>
            <a:ext cx="5987034" cy="768096"/>
          </a:xfrm>
        </p:spPr>
        <p:txBody>
          <a:bodyPr>
            <a:noAutofit/>
          </a:bodyPr>
          <a:lstStyle>
            <a:lvl1pPr algn="ctr">
              <a:defRPr sz="3600" b="1">
                <a:solidFill>
                  <a:srgbClr val="EDEAEC"/>
                </a:solidFill>
              </a:defRPr>
            </a:lvl1pPr>
          </a:lstStyle>
          <a:p>
            <a:r>
              <a:rPr lang="en-US"/>
              <a:t>Click to edit Master title style</a:t>
            </a:r>
          </a:p>
        </p:txBody>
      </p:sp>
    </p:spTree>
    <p:extLst>
      <p:ext uri="{BB962C8B-B14F-4D97-AF65-F5344CB8AC3E}">
        <p14:creationId xmlns:p14="http://schemas.microsoft.com/office/powerpoint/2010/main" val="130422265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_Content_E_02">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E8486BCF-FC25-4751-84CB-6FABFF26E67E}"/>
              </a:ext>
            </a:extLst>
          </p:cNvPr>
          <p:cNvSpPr/>
          <p:nvPr userDrawn="1"/>
        </p:nvSpPr>
        <p:spPr>
          <a:xfrm>
            <a:off x="0" y="0"/>
            <a:ext cx="9144000" cy="6857999"/>
          </a:xfrm>
          <a:prstGeom prst="rect">
            <a:avLst/>
          </a:prstGeom>
          <a:solidFill>
            <a:srgbClr val="EDEA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chemeClr val="bg1"/>
              </a:solidFill>
            </a:endParaRPr>
          </a:p>
        </p:txBody>
      </p:sp>
      <p:sp>
        <p:nvSpPr>
          <p:cNvPr id="22" name="Rectangle 21">
            <a:extLst>
              <a:ext uri="{FF2B5EF4-FFF2-40B4-BE49-F238E27FC236}">
                <a16:creationId xmlns:a16="http://schemas.microsoft.com/office/drawing/2014/main" id="{EA0B1A02-4CF6-4F3B-990C-2B9867D06561}"/>
              </a:ext>
            </a:extLst>
          </p:cNvPr>
          <p:cNvSpPr/>
          <p:nvPr userDrawn="1"/>
        </p:nvSpPr>
        <p:spPr>
          <a:xfrm>
            <a:off x="-1" y="0"/>
            <a:ext cx="9144000" cy="1283124"/>
          </a:xfrm>
          <a:prstGeom prst="rect">
            <a:avLst/>
          </a:prstGeom>
          <a:solidFill>
            <a:srgbClr val="0212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8" name="Footer Placeholder 7">
            <a:extLst>
              <a:ext uri="{FF2B5EF4-FFF2-40B4-BE49-F238E27FC236}">
                <a16:creationId xmlns:a16="http://schemas.microsoft.com/office/drawing/2014/main" id="{3B84AC7C-0313-4DDE-91AF-692F20616878}"/>
              </a:ext>
            </a:extLst>
          </p:cNvPr>
          <p:cNvSpPr>
            <a:spLocks noGrp="1"/>
          </p:cNvSpPr>
          <p:nvPr>
            <p:ph type="ftr" sz="quarter" idx="11"/>
          </p:nvPr>
        </p:nvSpPr>
        <p:spPr/>
        <p:txBody>
          <a:bodyPr/>
          <a:lstStyle>
            <a:lvl1pPr>
              <a:defRPr>
                <a:solidFill>
                  <a:srgbClr val="021221"/>
                </a:solidFill>
              </a:defRPr>
            </a:lvl1pPr>
          </a:lstStyle>
          <a:p>
            <a:r>
              <a:rPr lang="en-US"/>
              <a:t>Distribution Statement X</a:t>
            </a:r>
          </a:p>
        </p:txBody>
      </p:sp>
      <p:sp>
        <p:nvSpPr>
          <p:cNvPr id="9" name="Slide Number Placeholder 8">
            <a:extLst>
              <a:ext uri="{FF2B5EF4-FFF2-40B4-BE49-F238E27FC236}">
                <a16:creationId xmlns:a16="http://schemas.microsoft.com/office/drawing/2014/main" id="{E15E19B8-6D6E-497D-BD25-819FB6E8EA31}"/>
              </a:ext>
            </a:extLst>
          </p:cNvPr>
          <p:cNvSpPr>
            <a:spLocks noGrp="1"/>
          </p:cNvSpPr>
          <p:nvPr>
            <p:ph type="sldNum" sz="quarter" idx="12"/>
          </p:nvPr>
        </p:nvSpPr>
        <p:spPr/>
        <p:txBody>
          <a:bodyPr/>
          <a:lstStyle/>
          <a:p>
            <a:fld id="{A7DC75CF-7D68-4A0C-850D-6E33D1D84A08}" type="slidenum">
              <a:rPr lang="en-US" smtClean="0"/>
              <a:t>‹#›</a:t>
            </a:fld>
            <a:endParaRPr lang="en-US"/>
          </a:p>
        </p:txBody>
      </p:sp>
      <p:sp>
        <p:nvSpPr>
          <p:cNvPr id="14" name="Content Placeholder 2">
            <a:extLst>
              <a:ext uri="{FF2B5EF4-FFF2-40B4-BE49-F238E27FC236}">
                <a16:creationId xmlns:a16="http://schemas.microsoft.com/office/drawing/2014/main" id="{D67C0911-FEB8-4DBB-BE21-5AC627517875}"/>
              </a:ext>
            </a:extLst>
          </p:cNvPr>
          <p:cNvSpPr>
            <a:spLocks noGrp="1"/>
          </p:cNvSpPr>
          <p:nvPr>
            <p:ph sz="half" idx="1"/>
          </p:nvPr>
        </p:nvSpPr>
        <p:spPr>
          <a:xfrm>
            <a:off x="5536316" y="1435485"/>
            <a:ext cx="3116484" cy="2282941"/>
          </a:xfrm>
        </p:spPr>
        <p:txBody>
          <a:bodyPr>
            <a:normAutofit/>
          </a:bodyPr>
          <a:lstStyle>
            <a:lvl1pPr>
              <a:defRPr sz="1800">
                <a:solidFill>
                  <a:srgbClr val="021221"/>
                </a:solidFill>
              </a:defRPr>
            </a:lvl1pPr>
            <a:lvl2pPr>
              <a:defRPr sz="1500">
                <a:solidFill>
                  <a:srgbClr val="021221"/>
                </a:solidFill>
              </a:defRPr>
            </a:lvl2pPr>
            <a:lvl3pPr>
              <a:defRPr sz="1350">
                <a:solidFill>
                  <a:srgbClr val="021221"/>
                </a:solidFill>
              </a:defRPr>
            </a:lvl3pPr>
            <a:lvl4pPr>
              <a:defRPr sz="1200">
                <a:solidFill>
                  <a:srgbClr val="021221"/>
                </a:solidFill>
              </a:defRPr>
            </a:lvl4pPr>
            <a:lvl5pPr>
              <a:defRPr sz="1200">
                <a:solidFill>
                  <a:srgbClr val="02122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5" name="Content Placeholder 3">
            <a:extLst>
              <a:ext uri="{FF2B5EF4-FFF2-40B4-BE49-F238E27FC236}">
                <a16:creationId xmlns:a16="http://schemas.microsoft.com/office/drawing/2014/main" id="{B8508088-19C7-400A-9690-6286BF000FC4}"/>
              </a:ext>
            </a:extLst>
          </p:cNvPr>
          <p:cNvSpPr>
            <a:spLocks noGrp="1"/>
          </p:cNvSpPr>
          <p:nvPr>
            <p:ph sz="half" idx="2"/>
          </p:nvPr>
        </p:nvSpPr>
        <p:spPr>
          <a:xfrm>
            <a:off x="5538486" y="3909532"/>
            <a:ext cx="3116484" cy="2282941"/>
          </a:xfrm>
        </p:spPr>
        <p:txBody>
          <a:bodyPr>
            <a:normAutofit/>
          </a:bodyPr>
          <a:lstStyle>
            <a:lvl1pPr>
              <a:defRPr sz="1800">
                <a:solidFill>
                  <a:srgbClr val="021221"/>
                </a:solidFill>
              </a:defRPr>
            </a:lvl1pPr>
            <a:lvl2pPr>
              <a:defRPr sz="1500">
                <a:solidFill>
                  <a:srgbClr val="021221"/>
                </a:solidFill>
              </a:defRPr>
            </a:lvl2pPr>
            <a:lvl3pPr>
              <a:defRPr sz="1350">
                <a:solidFill>
                  <a:srgbClr val="021221"/>
                </a:solidFill>
              </a:defRPr>
            </a:lvl3pPr>
            <a:lvl4pPr>
              <a:defRPr sz="1200">
                <a:solidFill>
                  <a:srgbClr val="021221"/>
                </a:solidFill>
              </a:defRPr>
            </a:lvl4pPr>
            <a:lvl5pPr>
              <a:defRPr sz="1200">
                <a:solidFill>
                  <a:srgbClr val="02122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6" name="Content Placeholder 2">
            <a:extLst>
              <a:ext uri="{FF2B5EF4-FFF2-40B4-BE49-F238E27FC236}">
                <a16:creationId xmlns:a16="http://schemas.microsoft.com/office/drawing/2014/main" id="{D6A88DF3-7BCA-4131-82C3-B87960ED7BE2}"/>
              </a:ext>
            </a:extLst>
          </p:cNvPr>
          <p:cNvSpPr>
            <a:spLocks noGrp="1"/>
          </p:cNvSpPr>
          <p:nvPr>
            <p:ph sz="half" idx="13"/>
          </p:nvPr>
        </p:nvSpPr>
        <p:spPr>
          <a:xfrm>
            <a:off x="449420" y="1435237"/>
            <a:ext cx="4776549" cy="2282941"/>
          </a:xfrm>
        </p:spPr>
        <p:txBody>
          <a:bodyPr>
            <a:normAutofit/>
          </a:bodyPr>
          <a:lstStyle>
            <a:lvl1pPr>
              <a:defRPr sz="1800">
                <a:solidFill>
                  <a:srgbClr val="021221"/>
                </a:solidFill>
              </a:defRPr>
            </a:lvl1pPr>
            <a:lvl2pPr>
              <a:defRPr sz="1500">
                <a:solidFill>
                  <a:srgbClr val="021221"/>
                </a:solidFill>
              </a:defRPr>
            </a:lvl2pPr>
            <a:lvl3pPr>
              <a:defRPr sz="1350">
                <a:solidFill>
                  <a:srgbClr val="021221"/>
                </a:solidFill>
              </a:defRPr>
            </a:lvl3pPr>
            <a:lvl4pPr>
              <a:defRPr sz="1200">
                <a:solidFill>
                  <a:srgbClr val="021221"/>
                </a:solidFill>
              </a:defRPr>
            </a:lvl4pPr>
            <a:lvl5pPr>
              <a:defRPr sz="1200">
                <a:solidFill>
                  <a:srgbClr val="02122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7" name="Content Placeholder 2">
            <a:extLst>
              <a:ext uri="{FF2B5EF4-FFF2-40B4-BE49-F238E27FC236}">
                <a16:creationId xmlns:a16="http://schemas.microsoft.com/office/drawing/2014/main" id="{12D16D5B-B178-4FBD-9454-5A73152492BF}"/>
              </a:ext>
            </a:extLst>
          </p:cNvPr>
          <p:cNvSpPr>
            <a:spLocks noGrp="1"/>
          </p:cNvSpPr>
          <p:nvPr>
            <p:ph sz="half" idx="14"/>
          </p:nvPr>
        </p:nvSpPr>
        <p:spPr>
          <a:xfrm>
            <a:off x="439280" y="3909532"/>
            <a:ext cx="4776549" cy="2282941"/>
          </a:xfrm>
        </p:spPr>
        <p:txBody>
          <a:bodyPr>
            <a:normAutofit/>
          </a:bodyPr>
          <a:lstStyle>
            <a:lvl1pPr>
              <a:defRPr sz="1800">
                <a:solidFill>
                  <a:srgbClr val="021221"/>
                </a:solidFill>
              </a:defRPr>
            </a:lvl1pPr>
            <a:lvl2pPr>
              <a:defRPr sz="1500">
                <a:solidFill>
                  <a:srgbClr val="021221"/>
                </a:solidFill>
              </a:defRPr>
            </a:lvl2pPr>
            <a:lvl3pPr>
              <a:defRPr sz="1350">
                <a:solidFill>
                  <a:srgbClr val="021221"/>
                </a:solidFill>
              </a:defRPr>
            </a:lvl3pPr>
            <a:lvl4pPr>
              <a:defRPr sz="1200">
                <a:solidFill>
                  <a:srgbClr val="021221"/>
                </a:solidFill>
              </a:defRPr>
            </a:lvl4pPr>
            <a:lvl5pPr>
              <a:defRPr sz="1200">
                <a:solidFill>
                  <a:srgbClr val="02122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23" name="Picture 22">
            <a:extLst>
              <a:ext uri="{FF2B5EF4-FFF2-40B4-BE49-F238E27FC236}">
                <a16:creationId xmlns:a16="http://schemas.microsoft.com/office/drawing/2014/main" id="{11FE16E6-395C-4FCF-8501-D8739CA62FBE}"/>
              </a:ext>
            </a:extLst>
          </p:cNvPr>
          <p:cNvPicPr>
            <a:picLocks noChangeAspect="1"/>
          </p:cNvPicPr>
          <p:nvPr userDrawn="1"/>
        </p:nvPicPr>
        <p:blipFill>
          <a:blip r:embed="rId2" cstate="email">
            <a:extLst>
              <a:ext uri="{28A0092B-C50C-407E-A947-70E740481C1C}">
                <a14:useLocalDpi xmlns:a14="http://schemas.microsoft.com/office/drawing/2010/main" val="0"/>
              </a:ext>
            </a:extLst>
          </a:blip>
          <a:srcRect/>
          <a:stretch/>
        </p:blipFill>
        <p:spPr>
          <a:xfrm>
            <a:off x="146304" y="146304"/>
            <a:ext cx="903883" cy="868680"/>
          </a:xfrm>
          <a:prstGeom prst="rect">
            <a:avLst/>
          </a:prstGeom>
        </p:spPr>
      </p:pic>
      <p:sp>
        <p:nvSpPr>
          <p:cNvPr id="25" name="TextBox 24">
            <a:extLst>
              <a:ext uri="{FF2B5EF4-FFF2-40B4-BE49-F238E27FC236}">
                <a16:creationId xmlns:a16="http://schemas.microsoft.com/office/drawing/2014/main" id="{6CBC1CD9-6563-4348-A221-4AB4D0280718}"/>
              </a:ext>
            </a:extLst>
          </p:cNvPr>
          <p:cNvSpPr txBox="1"/>
          <p:nvPr userDrawn="1"/>
        </p:nvSpPr>
        <p:spPr>
          <a:xfrm>
            <a:off x="5988718" y="6409291"/>
            <a:ext cx="2901466" cy="276999"/>
          </a:xfrm>
          <a:prstGeom prst="rect">
            <a:avLst/>
          </a:prstGeom>
          <a:noFill/>
        </p:spPr>
        <p:txBody>
          <a:bodyPr wrap="square" rtlCol="0">
            <a:spAutoFit/>
          </a:bodyPr>
          <a:lstStyle/>
          <a:p>
            <a:pPr algn="ctr"/>
            <a:r>
              <a:rPr lang="en-US" sz="1200">
                <a:solidFill>
                  <a:srgbClr val="021221"/>
                </a:solidFill>
                <a:latin typeface="+mj-lt"/>
              </a:rPr>
              <a:t>Applied Agility, Dedication, and Ingenuity</a:t>
            </a:r>
          </a:p>
        </p:txBody>
      </p:sp>
      <p:sp>
        <p:nvSpPr>
          <p:cNvPr id="26" name="TextBox 25">
            <a:extLst>
              <a:ext uri="{FF2B5EF4-FFF2-40B4-BE49-F238E27FC236}">
                <a16:creationId xmlns:a16="http://schemas.microsoft.com/office/drawing/2014/main" id="{DA55D893-D2D9-4CF0-82D3-7D5B3C388D4B}"/>
              </a:ext>
            </a:extLst>
          </p:cNvPr>
          <p:cNvSpPr txBox="1"/>
          <p:nvPr userDrawn="1"/>
        </p:nvSpPr>
        <p:spPr>
          <a:xfrm>
            <a:off x="244937" y="6316958"/>
            <a:ext cx="2846841" cy="461665"/>
          </a:xfrm>
          <a:prstGeom prst="rect">
            <a:avLst/>
          </a:prstGeom>
          <a:noFill/>
        </p:spPr>
        <p:txBody>
          <a:bodyPr wrap="square" rtlCol="0" anchor="ctr">
            <a:spAutoFit/>
          </a:bodyPr>
          <a:lstStyle/>
          <a:p>
            <a:pPr algn="ctr"/>
            <a:r>
              <a:rPr lang="en-US" sz="1200">
                <a:solidFill>
                  <a:srgbClr val="021221"/>
                </a:solidFill>
                <a:latin typeface="+mj-lt"/>
              </a:rPr>
              <a:t>Small Business Innovation Research (SBIR)</a:t>
            </a:r>
          </a:p>
          <a:p>
            <a:pPr algn="ctr"/>
            <a:r>
              <a:rPr lang="en-US" sz="1200">
                <a:solidFill>
                  <a:srgbClr val="021221"/>
                </a:solidFill>
                <a:latin typeface="+mj-lt"/>
              </a:rPr>
              <a:t>Small Business Technology Transfer (STTR) </a:t>
            </a:r>
          </a:p>
        </p:txBody>
      </p:sp>
      <p:sp>
        <p:nvSpPr>
          <p:cNvPr id="27" name="Title 1">
            <a:extLst>
              <a:ext uri="{FF2B5EF4-FFF2-40B4-BE49-F238E27FC236}">
                <a16:creationId xmlns:a16="http://schemas.microsoft.com/office/drawing/2014/main" id="{F793EA7C-5FE5-41CA-A1B6-D3AC4455F4AF}"/>
              </a:ext>
            </a:extLst>
          </p:cNvPr>
          <p:cNvSpPr>
            <a:spLocks noGrp="1"/>
          </p:cNvSpPr>
          <p:nvPr>
            <p:ph type="title"/>
          </p:nvPr>
        </p:nvSpPr>
        <p:spPr>
          <a:xfrm>
            <a:off x="1578483" y="193398"/>
            <a:ext cx="5987034" cy="768096"/>
          </a:xfrm>
        </p:spPr>
        <p:txBody>
          <a:bodyPr>
            <a:noAutofit/>
          </a:bodyPr>
          <a:lstStyle>
            <a:lvl1pPr algn="ctr">
              <a:defRPr sz="3600" b="1">
                <a:solidFill>
                  <a:srgbClr val="EDEAEC"/>
                </a:solidFill>
              </a:defRPr>
            </a:lvl1pPr>
          </a:lstStyle>
          <a:p>
            <a:r>
              <a:rPr lang="en-US"/>
              <a:t>Click to edit Master title style</a:t>
            </a:r>
          </a:p>
        </p:txBody>
      </p:sp>
    </p:spTree>
    <p:extLst>
      <p:ext uri="{BB962C8B-B14F-4D97-AF65-F5344CB8AC3E}">
        <p14:creationId xmlns:p14="http://schemas.microsoft.com/office/powerpoint/2010/main" val="84070058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_Backpage_01">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F9CA9327-6EBC-48B3-BA11-B34986F1B833}"/>
              </a:ext>
            </a:extLst>
          </p:cNvPr>
          <p:cNvPicPr>
            <a:picLocks noChangeAspect="1"/>
          </p:cNvPicPr>
          <p:nvPr userDrawn="1"/>
        </p:nvPicPr>
        <p:blipFill>
          <a:blip r:embed="rId2" cstate="email">
            <a:extLst>
              <a:ext uri="{28A0092B-C50C-407E-A947-70E740481C1C}">
                <a14:useLocalDpi xmlns:a14="http://schemas.microsoft.com/office/drawing/2010/main" val="0"/>
              </a:ext>
            </a:extLst>
          </a:blip>
          <a:srcRect/>
          <a:stretch/>
        </p:blipFill>
        <p:spPr>
          <a:xfrm>
            <a:off x="0" y="0"/>
            <a:ext cx="9144000" cy="6857996"/>
          </a:xfrm>
          <a:prstGeom prst="rect">
            <a:avLst/>
          </a:prstGeom>
        </p:spPr>
      </p:pic>
      <p:sp>
        <p:nvSpPr>
          <p:cNvPr id="13" name="Rectangle 12">
            <a:extLst>
              <a:ext uri="{FF2B5EF4-FFF2-40B4-BE49-F238E27FC236}">
                <a16:creationId xmlns:a16="http://schemas.microsoft.com/office/drawing/2014/main" id="{9E601A12-D1F8-4FFB-8E24-21BA2611A33B}"/>
              </a:ext>
            </a:extLst>
          </p:cNvPr>
          <p:cNvSpPr/>
          <p:nvPr userDrawn="1"/>
        </p:nvSpPr>
        <p:spPr>
          <a:xfrm>
            <a:off x="0" y="6087557"/>
            <a:ext cx="9144000" cy="770442"/>
          </a:xfrm>
          <a:prstGeom prst="rect">
            <a:avLst/>
          </a:prstGeom>
          <a:solidFill>
            <a:srgbClr val="EDEA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chemeClr val="bg1"/>
              </a:solidFill>
            </a:endParaRPr>
          </a:p>
        </p:txBody>
      </p:sp>
      <p:pic>
        <p:nvPicPr>
          <p:cNvPr id="15" name="Picture 14">
            <a:extLst>
              <a:ext uri="{FF2B5EF4-FFF2-40B4-BE49-F238E27FC236}">
                <a16:creationId xmlns:a16="http://schemas.microsoft.com/office/drawing/2014/main" id="{D10228BD-62E7-4636-86CA-5090F835B556}"/>
              </a:ext>
            </a:extLst>
          </p:cNvPr>
          <p:cNvPicPr>
            <a:picLocks noChangeAspect="1"/>
          </p:cNvPicPr>
          <p:nvPr userDrawn="1"/>
        </p:nvPicPr>
        <p:blipFill>
          <a:blip r:embed="rId3" cstate="email">
            <a:extLst>
              <a:ext uri="{28A0092B-C50C-407E-A947-70E740481C1C}">
                <a14:useLocalDpi xmlns:a14="http://schemas.microsoft.com/office/drawing/2010/main" val="0"/>
              </a:ext>
            </a:extLst>
          </a:blip>
          <a:srcRect/>
          <a:stretch/>
        </p:blipFill>
        <p:spPr>
          <a:xfrm>
            <a:off x="1975070" y="786552"/>
            <a:ext cx="4791456" cy="4791456"/>
          </a:xfrm>
          <a:prstGeom prst="rect">
            <a:avLst/>
          </a:prstGeom>
          <a:effectLst>
            <a:outerShdw blurRad="63500" sx="102000" sy="102000" algn="ctr" rotWithShape="0">
              <a:prstClr val="black">
                <a:alpha val="40000"/>
              </a:prstClr>
            </a:outerShdw>
          </a:effectLst>
        </p:spPr>
      </p:pic>
      <p:sp>
        <p:nvSpPr>
          <p:cNvPr id="4" name="Footer Placeholder 3">
            <a:extLst>
              <a:ext uri="{FF2B5EF4-FFF2-40B4-BE49-F238E27FC236}">
                <a16:creationId xmlns:a16="http://schemas.microsoft.com/office/drawing/2014/main" id="{B41F5E42-5AAC-4758-849A-CEBBF0FB7A90}"/>
              </a:ext>
            </a:extLst>
          </p:cNvPr>
          <p:cNvSpPr>
            <a:spLocks noGrp="1"/>
          </p:cNvSpPr>
          <p:nvPr>
            <p:ph type="ftr" sz="quarter" idx="11"/>
          </p:nvPr>
        </p:nvSpPr>
        <p:spPr/>
        <p:txBody>
          <a:bodyPr/>
          <a:lstStyle>
            <a:lvl1pPr>
              <a:defRPr>
                <a:solidFill>
                  <a:srgbClr val="021221"/>
                </a:solidFill>
              </a:defRPr>
            </a:lvl1pPr>
          </a:lstStyle>
          <a:p>
            <a:r>
              <a:rPr lang="en-US"/>
              <a:t>Distribution Statement X</a:t>
            </a:r>
          </a:p>
        </p:txBody>
      </p:sp>
      <p:sp>
        <p:nvSpPr>
          <p:cNvPr id="5" name="Slide Number Placeholder 4">
            <a:extLst>
              <a:ext uri="{FF2B5EF4-FFF2-40B4-BE49-F238E27FC236}">
                <a16:creationId xmlns:a16="http://schemas.microsoft.com/office/drawing/2014/main" id="{DD4A0BB4-7106-40EA-8493-06D4CD537D08}"/>
              </a:ext>
            </a:extLst>
          </p:cNvPr>
          <p:cNvSpPr>
            <a:spLocks noGrp="1"/>
          </p:cNvSpPr>
          <p:nvPr>
            <p:ph type="sldNum" sz="quarter" idx="12"/>
          </p:nvPr>
        </p:nvSpPr>
        <p:spPr/>
        <p:txBody>
          <a:bodyPr/>
          <a:lstStyle/>
          <a:p>
            <a:fld id="{A7DC75CF-7D68-4A0C-850D-6E33D1D84A08}" type="slidenum">
              <a:rPr lang="en-US" smtClean="0"/>
              <a:t>‹#›</a:t>
            </a:fld>
            <a:endParaRPr lang="en-US"/>
          </a:p>
        </p:txBody>
      </p:sp>
      <p:pic>
        <p:nvPicPr>
          <p:cNvPr id="21" name="Picture 20">
            <a:extLst>
              <a:ext uri="{FF2B5EF4-FFF2-40B4-BE49-F238E27FC236}">
                <a16:creationId xmlns:a16="http://schemas.microsoft.com/office/drawing/2014/main" id="{B63E6AD7-1D61-4F60-A4AC-02C9E289B34C}"/>
              </a:ext>
            </a:extLst>
          </p:cNvPr>
          <p:cNvPicPr>
            <a:picLocks noChangeAspect="1"/>
          </p:cNvPicPr>
          <p:nvPr userDrawn="1"/>
        </p:nvPicPr>
        <p:blipFill>
          <a:blip r:embed="rId4" cstate="email">
            <a:extLst>
              <a:ext uri="{28A0092B-C50C-407E-A947-70E740481C1C}">
                <a14:useLocalDpi xmlns:a14="http://schemas.microsoft.com/office/drawing/2010/main" val="0"/>
              </a:ext>
            </a:extLst>
          </a:blip>
          <a:srcRect/>
          <a:stretch/>
        </p:blipFill>
        <p:spPr>
          <a:xfrm>
            <a:off x="146304" y="146304"/>
            <a:ext cx="903883" cy="868680"/>
          </a:xfrm>
          <a:prstGeom prst="rect">
            <a:avLst/>
          </a:prstGeom>
        </p:spPr>
      </p:pic>
      <p:sp>
        <p:nvSpPr>
          <p:cNvPr id="22" name="TextBox 21">
            <a:extLst>
              <a:ext uri="{FF2B5EF4-FFF2-40B4-BE49-F238E27FC236}">
                <a16:creationId xmlns:a16="http://schemas.microsoft.com/office/drawing/2014/main" id="{0E02A478-BC4D-46E4-8308-0028A867AA71}"/>
              </a:ext>
            </a:extLst>
          </p:cNvPr>
          <p:cNvSpPr txBox="1"/>
          <p:nvPr userDrawn="1"/>
        </p:nvSpPr>
        <p:spPr>
          <a:xfrm>
            <a:off x="2919046" y="6181348"/>
            <a:ext cx="3305908" cy="276999"/>
          </a:xfrm>
          <a:prstGeom prst="rect">
            <a:avLst/>
          </a:prstGeom>
          <a:noFill/>
        </p:spPr>
        <p:txBody>
          <a:bodyPr wrap="square" rtlCol="0">
            <a:spAutoFit/>
          </a:bodyPr>
          <a:lstStyle/>
          <a:p>
            <a:pPr algn="ctr"/>
            <a:r>
              <a:rPr lang="en-US" sz="1200" b="1">
                <a:solidFill>
                  <a:srgbClr val="06A950"/>
                </a:solidFill>
              </a:rPr>
              <a:t>UNCLASSIFIED</a:t>
            </a:r>
          </a:p>
        </p:txBody>
      </p:sp>
      <p:sp>
        <p:nvSpPr>
          <p:cNvPr id="23" name="TextBox 22">
            <a:extLst>
              <a:ext uri="{FF2B5EF4-FFF2-40B4-BE49-F238E27FC236}">
                <a16:creationId xmlns:a16="http://schemas.microsoft.com/office/drawing/2014/main" id="{24EA4EEC-8DAF-4381-9BF2-938AEB8A489F}"/>
              </a:ext>
            </a:extLst>
          </p:cNvPr>
          <p:cNvSpPr txBox="1"/>
          <p:nvPr userDrawn="1"/>
        </p:nvSpPr>
        <p:spPr>
          <a:xfrm>
            <a:off x="2919046" y="4"/>
            <a:ext cx="3305908" cy="276999"/>
          </a:xfrm>
          <a:prstGeom prst="rect">
            <a:avLst/>
          </a:prstGeom>
          <a:noFill/>
        </p:spPr>
        <p:txBody>
          <a:bodyPr wrap="square" rtlCol="0">
            <a:spAutoFit/>
          </a:bodyPr>
          <a:lstStyle/>
          <a:p>
            <a:pPr algn="ctr"/>
            <a:r>
              <a:rPr lang="en-US" sz="1200" b="1">
                <a:solidFill>
                  <a:srgbClr val="06A950"/>
                </a:solidFill>
              </a:rPr>
              <a:t>UNCLASSIFIED</a:t>
            </a:r>
          </a:p>
        </p:txBody>
      </p:sp>
      <p:sp>
        <p:nvSpPr>
          <p:cNvPr id="24" name="TextBox 23">
            <a:extLst>
              <a:ext uri="{FF2B5EF4-FFF2-40B4-BE49-F238E27FC236}">
                <a16:creationId xmlns:a16="http://schemas.microsoft.com/office/drawing/2014/main" id="{52714460-148B-48D7-97B6-632AA7FAABF9}"/>
              </a:ext>
            </a:extLst>
          </p:cNvPr>
          <p:cNvSpPr txBox="1"/>
          <p:nvPr userDrawn="1"/>
        </p:nvSpPr>
        <p:spPr>
          <a:xfrm>
            <a:off x="5988718" y="6409291"/>
            <a:ext cx="2901466" cy="276999"/>
          </a:xfrm>
          <a:prstGeom prst="rect">
            <a:avLst/>
          </a:prstGeom>
          <a:noFill/>
        </p:spPr>
        <p:txBody>
          <a:bodyPr wrap="square" rtlCol="0">
            <a:spAutoFit/>
          </a:bodyPr>
          <a:lstStyle/>
          <a:p>
            <a:pPr algn="ctr"/>
            <a:r>
              <a:rPr lang="en-US" sz="1200">
                <a:solidFill>
                  <a:srgbClr val="021221"/>
                </a:solidFill>
                <a:latin typeface="+mj-lt"/>
              </a:rPr>
              <a:t>Applied Agility, Dedication, and Ingenuity</a:t>
            </a:r>
          </a:p>
        </p:txBody>
      </p:sp>
      <p:sp>
        <p:nvSpPr>
          <p:cNvPr id="25" name="TextBox 24">
            <a:extLst>
              <a:ext uri="{FF2B5EF4-FFF2-40B4-BE49-F238E27FC236}">
                <a16:creationId xmlns:a16="http://schemas.microsoft.com/office/drawing/2014/main" id="{FF04DC12-C0AC-4A8B-AED5-91276DAB94C3}"/>
              </a:ext>
            </a:extLst>
          </p:cNvPr>
          <p:cNvSpPr txBox="1"/>
          <p:nvPr userDrawn="1"/>
        </p:nvSpPr>
        <p:spPr>
          <a:xfrm>
            <a:off x="244937" y="6316958"/>
            <a:ext cx="2846841" cy="461665"/>
          </a:xfrm>
          <a:prstGeom prst="rect">
            <a:avLst/>
          </a:prstGeom>
          <a:noFill/>
        </p:spPr>
        <p:txBody>
          <a:bodyPr wrap="square" rtlCol="0" anchor="ctr">
            <a:spAutoFit/>
          </a:bodyPr>
          <a:lstStyle/>
          <a:p>
            <a:pPr algn="ctr"/>
            <a:r>
              <a:rPr lang="en-US" sz="1200">
                <a:solidFill>
                  <a:schemeClr val="tx1"/>
                </a:solidFill>
                <a:latin typeface="+mj-lt"/>
              </a:rPr>
              <a:t>Small Business Innovation Research (SBIR)</a:t>
            </a:r>
          </a:p>
          <a:p>
            <a:pPr marL="0" marR="0" lvl="0" indent="0" algn="ctr" defTabSz="457200" rtl="0" eaLnBrk="1" fontAlgn="auto" latinLnBrk="0" hangingPunct="1">
              <a:lnSpc>
                <a:spcPct val="100000"/>
              </a:lnSpc>
              <a:spcBef>
                <a:spcPts val="0"/>
              </a:spcBef>
              <a:spcAft>
                <a:spcPts val="0"/>
              </a:spcAft>
              <a:buClrTx/>
              <a:buSzTx/>
              <a:buFontTx/>
              <a:buNone/>
              <a:tabLst/>
              <a:defRPr/>
            </a:pPr>
            <a:r>
              <a:rPr lang="en-US" sz="1200">
                <a:solidFill>
                  <a:schemeClr val="tx1"/>
                </a:solidFill>
                <a:latin typeface="+mj-lt"/>
              </a:rPr>
              <a:t>Small Business Technology Transfer (STTR) </a:t>
            </a:r>
          </a:p>
        </p:txBody>
      </p:sp>
    </p:spTree>
    <p:extLst>
      <p:ext uri="{BB962C8B-B14F-4D97-AF65-F5344CB8AC3E}">
        <p14:creationId xmlns:p14="http://schemas.microsoft.com/office/powerpoint/2010/main" val="358998581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_Backpage_02">
    <p:spTree>
      <p:nvGrpSpPr>
        <p:cNvPr id="1" name=""/>
        <p:cNvGrpSpPr/>
        <p:nvPr/>
      </p:nvGrpSpPr>
      <p:grpSpPr>
        <a:xfrm>
          <a:off x="0" y="0"/>
          <a:ext cx="0" cy="0"/>
          <a:chOff x="0" y="0"/>
          <a:chExt cx="0" cy="0"/>
        </a:xfrm>
      </p:grpSpPr>
      <p:pic>
        <p:nvPicPr>
          <p:cNvPr id="20" name="Picture 19">
            <a:extLst>
              <a:ext uri="{FF2B5EF4-FFF2-40B4-BE49-F238E27FC236}">
                <a16:creationId xmlns:a16="http://schemas.microsoft.com/office/drawing/2014/main" id="{4E106704-6094-4CF1-A9AA-01F610CEB820}"/>
              </a:ext>
            </a:extLst>
          </p:cNvPr>
          <p:cNvPicPr>
            <a:picLocks noChangeAspect="1"/>
          </p:cNvPicPr>
          <p:nvPr userDrawn="1"/>
        </p:nvPicPr>
        <p:blipFill>
          <a:blip r:embed="rId2" cstate="email">
            <a:extLst>
              <a:ext uri="{28A0092B-C50C-407E-A947-70E740481C1C}">
                <a14:useLocalDpi xmlns:a14="http://schemas.microsoft.com/office/drawing/2010/main" val="0"/>
              </a:ext>
            </a:extLst>
          </a:blip>
          <a:srcRect/>
          <a:stretch/>
        </p:blipFill>
        <p:spPr>
          <a:xfrm>
            <a:off x="0" y="0"/>
            <a:ext cx="9144000" cy="6857996"/>
          </a:xfrm>
          <a:prstGeom prst="rect">
            <a:avLst/>
          </a:prstGeom>
        </p:spPr>
      </p:pic>
      <p:sp>
        <p:nvSpPr>
          <p:cNvPr id="13" name="Rectangle 12">
            <a:extLst>
              <a:ext uri="{FF2B5EF4-FFF2-40B4-BE49-F238E27FC236}">
                <a16:creationId xmlns:a16="http://schemas.microsoft.com/office/drawing/2014/main" id="{9E601A12-D1F8-4FFB-8E24-21BA2611A33B}"/>
              </a:ext>
            </a:extLst>
          </p:cNvPr>
          <p:cNvSpPr/>
          <p:nvPr userDrawn="1"/>
        </p:nvSpPr>
        <p:spPr>
          <a:xfrm>
            <a:off x="0" y="6087557"/>
            <a:ext cx="9144000" cy="770442"/>
          </a:xfrm>
          <a:prstGeom prst="rect">
            <a:avLst/>
          </a:prstGeom>
          <a:solidFill>
            <a:srgbClr val="EDEA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chemeClr val="bg1"/>
              </a:solidFill>
            </a:endParaRPr>
          </a:p>
        </p:txBody>
      </p:sp>
      <p:sp>
        <p:nvSpPr>
          <p:cNvPr id="4" name="Footer Placeholder 3">
            <a:extLst>
              <a:ext uri="{FF2B5EF4-FFF2-40B4-BE49-F238E27FC236}">
                <a16:creationId xmlns:a16="http://schemas.microsoft.com/office/drawing/2014/main" id="{B41F5E42-5AAC-4758-849A-CEBBF0FB7A90}"/>
              </a:ext>
            </a:extLst>
          </p:cNvPr>
          <p:cNvSpPr>
            <a:spLocks noGrp="1"/>
          </p:cNvSpPr>
          <p:nvPr>
            <p:ph type="ftr" sz="quarter" idx="11"/>
          </p:nvPr>
        </p:nvSpPr>
        <p:spPr/>
        <p:txBody>
          <a:bodyPr/>
          <a:lstStyle>
            <a:lvl1pPr>
              <a:defRPr>
                <a:solidFill>
                  <a:srgbClr val="021221"/>
                </a:solidFill>
              </a:defRPr>
            </a:lvl1pPr>
          </a:lstStyle>
          <a:p>
            <a:r>
              <a:rPr lang="en-US"/>
              <a:t>Distribution Statement X</a:t>
            </a:r>
          </a:p>
        </p:txBody>
      </p:sp>
      <p:sp>
        <p:nvSpPr>
          <p:cNvPr id="5" name="Slide Number Placeholder 4">
            <a:extLst>
              <a:ext uri="{FF2B5EF4-FFF2-40B4-BE49-F238E27FC236}">
                <a16:creationId xmlns:a16="http://schemas.microsoft.com/office/drawing/2014/main" id="{DD4A0BB4-7106-40EA-8493-06D4CD537D08}"/>
              </a:ext>
            </a:extLst>
          </p:cNvPr>
          <p:cNvSpPr>
            <a:spLocks noGrp="1"/>
          </p:cNvSpPr>
          <p:nvPr>
            <p:ph type="sldNum" sz="quarter" idx="12"/>
          </p:nvPr>
        </p:nvSpPr>
        <p:spPr/>
        <p:txBody>
          <a:bodyPr/>
          <a:lstStyle/>
          <a:p>
            <a:fld id="{A7DC75CF-7D68-4A0C-850D-6E33D1D84A08}" type="slidenum">
              <a:rPr lang="en-US" smtClean="0"/>
              <a:t>‹#›</a:t>
            </a:fld>
            <a:endParaRPr lang="en-US"/>
          </a:p>
        </p:txBody>
      </p:sp>
      <p:pic>
        <p:nvPicPr>
          <p:cNvPr id="16" name="Picture 15">
            <a:extLst>
              <a:ext uri="{FF2B5EF4-FFF2-40B4-BE49-F238E27FC236}">
                <a16:creationId xmlns:a16="http://schemas.microsoft.com/office/drawing/2014/main" id="{5CB871F4-B4A7-4618-A4EF-CAFCAE7FA8A6}"/>
              </a:ext>
            </a:extLst>
          </p:cNvPr>
          <p:cNvPicPr>
            <a:picLocks noChangeAspect="1"/>
          </p:cNvPicPr>
          <p:nvPr userDrawn="1"/>
        </p:nvPicPr>
        <p:blipFill>
          <a:blip r:embed="rId3" cstate="email">
            <a:extLst>
              <a:ext uri="{28A0092B-C50C-407E-A947-70E740481C1C}">
                <a14:useLocalDpi xmlns:a14="http://schemas.microsoft.com/office/drawing/2010/main" val="0"/>
              </a:ext>
            </a:extLst>
          </a:blip>
          <a:srcRect/>
          <a:stretch/>
        </p:blipFill>
        <p:spPr>
          <a:xfrm>
            <a:off x="1975070" y="786552"/>
            <a:ext cx="4791456" cy="4791456"/>
          </a:xfrm>
          <a:prstGeom prst="rect">
            <a:avLst/>
          </a:prstGeom>
          <a:effectLst>
            <a:outerShdw blurRad="63500" sx="102000" sy="102000" algn="ctr" rotWithShape="0">
              <a:prstClr val="black">
                <a:alpha val="40000"/>
              </a:prstClr>
            </a:outerShdw>
          </a:effectLst>
        </p:spPr>
      </p:pic>
      <p:pic>
        <p:nvPicPr>
          <p:cNvPr id="18" name="Picture 17">
            <a:extLst>
              <a:ext uri="{FF2B5EF4-FFF2-40B4-BE49-F238E27FC236}">
                <a16:creationId xmlns:a16="http://schemas.microsoft.com/office/drawing/2014/main" id="{681C714E-9BF3-46C6-8B6F-B7615C3004AD}"/>
              </a:ext>
            </a:extLst>
          </p:cNvPr>
          <p:cNvPicPr>
            <a:picLocks noChangeAspect="1"/>
          </p:cNvPicPr>
          <p:nvPr userDrawn="1"/>
        </p:nvPicPr>
        <p:blipFill>
          <a:blip r:embed="rId4" cstate="email">
            <a:extLst>
              <a:ext uri="{28A0092B-C50C-407E-A947-70E740481C1C}">
                <a14:useLocalDpi xmlns:a14="http://schemas.microsoft.com/office/drawing/2010/main" val="0"/>
              </a:ext>
            </a:extLst>
          </a:blip>
          <a:srcRect/>
          <a:stretch/>
        </p:blipFill>
        <p:spPr>
          <a:xfrm>
            <a:off x="146304" y="146304"/>
            <a:ext cx="903883" cy="868680"/>
          </a:xfrm>
          <a:prstGeom prst="rect">
            <a:avLst/>
          </a:prstGeom>
        </p:spPr>
      </p:pic>
      <p:sp>
        <p:nvSpPr>
          <p:cNvPr id="14" name="TextBox 13">
            <a:extLst>
              <a:ext uri="{FF2B5EF4-FFF2-40B4-BE49-F238E27FC236}">
                <a16:creationId xmlns:a16="http://schemas.microsoft.com/office/drawing/2014/main" id="{DAD911C7-E5A5-4DB1-BF3C-C0B87ECABB1E}"/>
              </a:ext>
            </a:extLst>
          </p:cNvPr>
          <p:cNvSpPr txBox="1"/>
          <p:nvPr userDrawn="1"/>
        </p:nvSpPr>
        <p:spPr>
          <a:xfrm>
            <a:off x="5988718" y="6409291"/>
            <a:ext cx="2901466" cy="276999"/>
          </a:xfrm>
          <a:prstGeom prst="rect">
            <a:avLst/>
          </a:prstGeom>
          <a:noFill/>
        </p:spPr>
        <p:txBody>
          <a:bodyPr wrap="square" rtlCol="0">
            <a:spAutoFit/>
          </a:bodyPr>
          <a:lstStyle/>
          <a:p>
            <a:pPr algn="ctr"/>
            <a:r>
              <a:rPr lang="en-US" sz="1200">
                <a:solidFill>
                  <a:srgbClr val="021221"/>
                </a:solidFill>
                <a:latin typeface="+mj-lt"/>
              </a:rPr>
              <a:t>Applied Agility, Dedication, and Ingenuity</a:t>
            </a:r>
          </a:p>
        </p:txBody>
      </p:sp>
      <p:sp>
        <p:nvSpPr>
          <p:cNvPr id="15" name="TextBox 14">
            <a:extLst>
              <a:ext uri="{FF2B5EF4-FFF2-40B4-BE49-F238E27FC236}">
                <a16:creationId xmlns:a16="http://schemas.microsoft.com/office/drawing/2014/main" id="{4F33A43A-53F6-4649-9782-55C990ED442C}"/>
              </a:ext>
            </a:extLst>
          </p:cNvPr>
          <p:cNvSpPr txBox="1"/>
          <p:nvPr userDrawn="1"/>
        </p:nvSpPr>
        <p:spPr>
          <a:xfrm>
            <a:off x="244937" y="6316958"/>
            <a:ext cx="2846841" cy="461665"/>
          </a:xfrm>
          <a:prstGeom prst="rect">
            <a:avLst/>
          </a:prstGeom>
          <a:noFill/>
        </p:spPr>
        <p:txBody>
          <a:bodyPr wrap="square" rtlCol="0" anchor="ctr">
            <a:spAutoFit/>
          </a:bodyPr>
          <a:lstStyle/>
          <a:p>
            <a:pPr algn="ctr"/>
            <a:r>
              <a:rPr lang="en-US" sz="1200">
                <a:solidFill>
                  <a:srgbClr val="021221"/>
                </a:solidFill>
                <a:latin typeface="+mj-lt"/>
              </a:rPr>
              <a:t>Small Business Innovation Research (SBIR)</a:t>
            </a:r>
          </a:p>
          <a:p>
            <a:pPr algn="ctr"/>
            <a:r>
              <a:rPr lang="en-US" sz="1200">
                <a:solidFill>
                  <a:srgbClr val="021221"/>
                </a:solidFill>
                <a:latin typeface="+mj-lt"/>
              </a:rPr>
              <a:t>Small Business Technology Transfer (STTR) </a:t>
            </a:r>
          </a:p>
        </p:txBody>
      </p:sp>
    </p:spTree>
    <p:extLst>
      <p:ext uri="{BB962C8B-B14F-4D97-AF65-F5344CB8AC3E}">
        <p14:creationId xmlns:p14="http://schemas.microsoft.com/office/powerpoint/2010/main" val="196498038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8327358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itle_02">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2AF150C3-DEE9-4B69-884A-F1CFFBA7C95C}"/>
              </a:ext>
            </a:extLst>
          </p:cNvPr>
          <p:cNvPicPr>
            <a:picLocks noChangeAspect="1"/>
          </p:cNvPicPr>
          <p:nvPr userDrawn="1"/>
        </p:nvPicPr>
        <p:blipFill>
          <a:blip r:embed="rId2" cstate="email">
            <a:extLst>
              <a:ext uri="{28A0092B-C50C-407E-A947-70E740481C1C}">
                <a14:useLocalDpi xmlns:a14="http://schemas.microsoft.com/office/drawing/2010/main" val="0"/>
              </a:ext>
            </a:extLst>
          </a:blip>
          <a:srcRect/>
          <a:stretch/>
        </p:blipFill>
        <p:spPr>
          <a:xfrm>
            <a:off x="-1342" y="1"/>
            <a:ext cx="9143997" cy="6858000"/>
          </a:xfrm>
          <a:prstGeom prst="rect">
            <a:avLst/>
          </a:prstGeom>
        </p:spPr>
      </p:pic>
      <p:sp>
        <p:nvSpPr>
          <p:cNvPr id="9" name="Title 1">
            <a:extLst>
              <a:ext uri="{FF2B5EF4-FFF2-40B4-BE49-F238E27FC236}">
                <a16:creationId xmlns:a16="http://schemas.microsoft.com/office/drawing/2014/main" id="{3A7A630E-6DBF-4A19-B161-48FC048D0BF7}"/>
              </a:ext>
            </a:extLst>
          </p:cNvPr>
          <p:cNvSpPr>
            <a:spLocks noGrp="1"/>
          </p:cNvSpPr>
          <p:nvPr>
            <p:ph type="ctrTitle"/>
          </p:nvPr>
        </p:nvSpPr>
        <p:spPr>
          <a:xfrm>
            <a:off x="1577345" y="1391347"/>
            <a:ext cx="5989319" cy="3234112"/>
          </a:xfrm>
        </p:spPr>
        <p:txBody>
          <a:bodyPr anchor="ctr">
            <a:normAutofit/>
          </a:bodyPr>
          <a:lstStyle>
            <a:lvl1pPr algn="ctr">
              <a:defRPr sz="3300">
                <a:solidFill>
                  <a:srgbClr val="EDEAEC"/>
                </a:solidFill>
              </a:defRPr>
            </a:lvl1pPr>
          </a:lstStyle>
          <a:p>
            <a:r>
              <a:rPr lang="en-US"/>
              <a:t>Click to edit Master title style</a:t>
            </a:r>
          </a:p>
        </p:txBody>
      </p:sp>
      <p:sp>
        <p:nvSpPr>
          <p:cNvPr id="5" name="Footer Placeholder 4">
            <a:extLst>
              <a:ext uri="{FF2B5EF4-FFF2-40B4-BE49-F238E27FC236}">
                <a16:creationId xmlns:a16="http://schemas.microsoft.com/office/drawing/2014/main" id="{F0A8F52D-2944-4B3F-B65F-84D809DBEA3B}"/>
              </a:ext>
            </a:extLst>
          </p:cNvPr>
          <p:cNvSpPr>
            <a:spLocks noGrp="1"/>
          </p:cNvSpPr>
          <p:nvPr>
            <p:ph type="ftr" sz="quarter" idx="11"/>
          </p:nvPr>
        </p:nvSpPr>
        <p:spPr/>
        <p:txBody>
          <a:bodyPr/>
          <a:lstStyle/>
          <a:p>
            <a:r>
              <a:rPr lang="en-US"/>
              <a:t>Distribution Statement X</a:t>
            </a:r>
          </a:p>
        </p:txBody>
      </p:sp>
      <p:sp>
        <p:nvSpPr>
          <p:cNvPr id="6" name="Slide Number Placeholder 5">
            <a:extLst>
              <a:ext uri="{FF2B5EF4-FFF2-40B4-BE49-F238E27FC236}">
                <a16:creationId xmlns:a16="http://schemas.microsoft.com/office/drawing/2014/main" id="{14D5C03E-8374-41CF-983D-50158A27E4F7}"/>
              </a:ext>
            </a:extLst>
          </p:cNvPr>
          <p:cNvSpPr>
            <a:spLocks noGrp="1"/>
          </p:cNvSpPr>
          <p:nvPr>
            <p:ph type="sldNum" sz="quarter" idx="12"/>
          </p:nvPr>
        </p:nvSpPr>
        <p:spPr/>
        <p:txBody>
          <a:bodyPr/>
          <a:lstStyle/>
          <a:p>
            <a:fld id="{A7DC75CF-7D68-4A0C-850D-6E33D1D84A08}" type="slidenum">
              <a:rPr lang="en-US" smtClean="0"/>
              <a:t>‹#›</a:t>
            </a:fld>
            <a:endParaRPr lang="en-US"/>
          </a:p>
        </p:txBody>
      </p:sp>
      <p:pic>
        <p:nvPicPr>
          <p:cNvPr id="15" name="Picture 14">
            <a:extLst>
              <a:ext uri="{FF2B5EF4-FFF2-40B4-BE49-F238E27FC236}">
                <a16:creationId xmlns:a16="http://schemas.microsoft.com/office/drawing/2014/main" id="{A26D1BBA-53AC-4941-8750-1872E287C9A5}"/>
              </a:ext>
            </a:extLst>
          </p:cNvPr>
          <p:cNvPicPr>
            <a:picLocks noChangeAspect="1"/>
          </p:cNvPicPr>
          <p:nvPr userDrawn="1"/>
        </p:nvPicPr>
        <p:blipFill>
          <a:blip r:embed="rId3" cstate="email">
            <a:extLst>
              <a:ext uri="{28A0092B-C50C-407E-A947-70E740481C1C}">
                <a14:useLocalDpi xmlns:a14="http://schemas.microsoft.com/office/drawing/2010/main" val="0"/>
              </a:ext>
            </a:extLst>
          </a:blip>
          <a:srcRect/>
          <a:stretch/>
        </p:blipFill>
        <p:spPr>
          <a:xfrm>
            <a:off x="146304" y="146304"/>
            <a:ext cx="903883" cy="868680"/>
          </a:xfrm>
          <a:prstGeom prst="rect">
            <a:avLst/>
          </a:prstGeom>
        </p:spPr>
      </p:pic>
      <p:sp>
        <p:nvSpPr>
          <p:cNvPr id="13" name="Text Placeholder 2">
            <a:extLst>
              <a:ext uri="{FF2B5EF4-FFF2-40B4-BE49-F238E27FC236}">
                <a16:creationId xmlns:a16="http://schemas.microsoft.com/office/drawing/2014/main" id="{DBA0DCE4-3AB8-48B5-9488-0C0FF83D32C4}"/>
              </a:ext>
            </a:extLst>
          </p:cNvPr>
          <p:cNvSpPr>
            <a:spLocks noGrp="1"/>
          </p:cNvSpPr>
          <p:nvPr>
            <p:ph type="body" idx="1" hasCustomPrompt="1"/>
          </p:nvPr>
        </p:nvSpPr>
        <p:spPr>
          <a:xfrm>
            <a:off x="3343275" y="5367438"/>
            <a:ext cx="2457450" cy="694018"/>
          </a:xfrm>
        </p:spPr>
        <p:txBody>
          <a:bodyPr anchor="ctr"/>
          <a:lstStyle>
            <a:lvl1pPr marL="0" indent="0" algn="ctr">
              <a:buNone/>
              <a:defRPr sz="1800" b="1">
                <a:solidFill>
                  <a:srgbClr val="EDEAEC"/>
                </a:solidFill>
                <a:latin typeface="+mj-lt"/>
              </a:defRPr>
            </a:lvl1pPr>
            <a:lvl2pPr marL="342875" indent="0">
              <a:buNone/>
              <a:defRPr sz="1500">
                <a:solidFill>
                  <a:schemeClr val="tx1">
                    <a:tint val="75000"/>
                  </a:schemeClr>
                </a:solidFill>
              </a:defRPr>
            </a:lvl2pPr>
            <a:lvl3pPr marL="685749" indent="0">
              <a:buNone/>
              <a:defRPr sz="1350">
                <a:solidFill>
                  <a:schemeClr val="tx1">
                    <a:tint val="75000"/>
                  </a:schemeClr>
                </a:solidFill>
              </a:defRPr>
            </a:lvl3pPr>
            <a:lvl4pPr marL="1028624" indent="0">
              <a:buNone/>
              <a:defRPr sz="1200">
                <a:solidFill>
                  <a:schemeClr val="tx1">
                    <a:tint val="75000"/>
                  </a:schemeClr>
                </a:solidFill>
              </a:defRPr>
            </a:lvl4pPr>
            <a:lvl5pPr marL="1371498" indent="0">
              <a:buNone/>
              <a:defRPr sz="1200">
                <a:solidFill>
                  <a:schemeClr val="tx1">
                    <a:tint val="75000"/>
                  </a:schemeClr>
                </a:solidFill>
              </a:defRPr>
            </a:lvl5pPr>
            <a:lvl6pPr marL="1714373" indent="0">
              <a:buNone/>
              <a:defRPr sz="1200">
                <a:solidFill>
                  <a:schemeClr val="tx1">
                    <a:tint val="75000"/>
                  </a:schemeClr>
                </a:solidFill>
              </a:defRPr>
            </a:lvl6pPr>
            <a:lvl7pPr marL="2057246" indent="0">
              <a:buNone/>
              <a:defRPr sz="1200">
                <a:solidFill>
                  <a:schemeClr val="tx1">
                    <a:tint val="75000"/>
                  </a:schemeClr>
                </a:solidFill>
              </a:defRPr>
            </a:lvl7pPr>
            <a:lvl8pPr marL="2400120" indent="0">
              <a:buNone/>
              <a:defRPr sz="1200">
                <a:solidFill>
                  <a:schemeClr val="tx1">
                    <a:tint val="75000"/>
                  </a:schemeClr>
                </a:solidFill>
              </a:defRPr>
            </a:lvl8pPr>
            <a:lvl9pPr marL="2742995" indent="0">
              <a:buNone/>
              <a:defRPr sz="1200">
                <a:solidFill>
                  <a:schemeClr val="tx1">
                    <a:tint val="75000"/>
                  </a:schemeClr>
                </a:solidFill>
              </a:defRPr>
            </a:lvl9pPr>
          </a:lstStyle>
          <a:p>
            <a:pPr lvl="0"/>
            <a:r>
              <a:rPr lang="en-US"/>
              <a:t>Date</a:t>
            </a:r>
          </a:p>
        </p:txBody>
      </p:sp>
      <p:sp>
        <p:nvSpPr>
          <p:cNvPr id="17" name="TextBox 16">
            <a:extLst>
              <a:ext uri="{FF2B5EF4-FFF2-40B4-BE49-F238E27FC236}">
                <a16:creationId xmlns:a16="http://schemas.microsoft.com/office/drawing/2014/main" id="{DB8C4F82-E274-42AE-AFB6-B0174DC1E976}"/>
              </a:ext>
            </a:extLst>
          </p:cNvPr>
          <p:cNvSpPr txBox="1"/>
          <p:nvPr userDrawn="1"/>
        </p:nvSpPr>
        <p:spPr>
          <a:xfrm>
            <a:off x="5988718" y="6409291"/>
            <a:ext cx="2901466" cy="276999"/>
          </a:xfrm>
          <a:prstGeom prst="rect">
            <a:avLst/>
          </a:prstGeom>
          <a:noFill/>
        </p:spPr>
        <p:txBody>
          <a:bodyPr wrap="square" rtlCol="0">
            <a:spAutoFit/>
          </a:bodyPr>
          <a:lstStyle/>
          <a:p>
            <a:pPr algn="ctr"/>
            <a:r>
              <a:rPr lang="en-US" sz="1200">
                <a:solidFill>
                  <a:srgbClr val="EDEAEC"/>
                </a:solidFill>
                <a:latin typeface="+mj-lt"/>
              </a:rPr>
              <a:t>Applied Agility, Dedication, and Ingenuity</a:t>
            </a:r>
          </a:p>
        </p:txBody>
      </p:sp>
      <p:sp>
        <p:nvSpPr>
          <p:cNvPr id="18" name="TextBox 17">
            <a:extLst>
              <a:ext uri="{FF2B5EF4-FFF2-40B4-BE49-F238E27FC236}">
                <a16:creationId xmlns:a16="http://schemas.microsoft.com/office/drawing/2014/main" id="{49FAB4B7-E9C2-4CCD-B051-657556B0B021}"/>
              </a:ext>
            </a:extLst>
          </p:cNvPr>
          <p:cNvSpPr txBox="1"/>
          <p:nvPr userDrawn="1"/>
        </p:nvSpPr>
        <p:spPr>
          <a:xfrm>
            <a:off x="244937" y="6316958"/>
            <a:ext cx="2846841" cy="461665"/>
          </a:xfrm>
          <a:prstGeom prst="rect">
            <a:avLst/>
          </a:prstGeom>
          <a:noFill/>
        </p:spPr>
        <p:txBody>
          <a:bodyPr wrap="square" rtlCol="0" anchor="ctr">
            <a:spAutoFit/>
          </a:bodyPr>
          <a:lstStyle/>
          <a:p>
            <a:pPr algn="ctr"/>
            <a:r>
              <a:rPr lang="en-US" sz="1200">
                <a:solidFill>
                  <a:srgbClr val="EDEAEC"/>
                </a:solidFill>
                <a:latin typeface="+mj-lt"/>
              </a:rPr>
              <a:t>Small Business Innovation Research (SBIR)</a:t>
            </a:r>
          </a:p>
          <a:p>
            <a:pPr marL="0" marR="0" lvl="0" indent="0" algn="ctr" defTabSz="457200" rtl="0" eaLnBrk="1" fontAlgn="auto" latinLnBrk="0" hangingPunct="1">
              <a:lnSpc>
                <a:spcPct val="100000"/>
              </a:lnSpc>
              <a:spcBef>
                <a:spcPts val="0"/>
              </a:spcBef>
              <a:spcAft>
                <a:spcPts val="0"/>
              </a:spcAft>
              <a:buClrTx/>
              <a:buSzTx/>
              <a:buFontTx/>
              <a:buNone/>
              <a:tabLst/>
              <a:defRPr/>
            </a:pPr>
            <a:r>
              <a:rPr lang="en-US" sz="1200">
                <a:solidFill>
                  <a:srgbClr val="EDEAEC"/>
                </a:solidFill>
                <a:latin typeface="+mj-lt"/>
              </a:rPr>
              <a:t>Small Business Technology Transfer (STTR) </a:t>
            </a:r>
          </a:p>
        </p:txBody>
      </p:sp>
    </p:spTree>
    <p:extLst>
      <p:ext uri="{BB962C8B-B14F-4D97-AF65-F5344CB8AC3E}">
        <p14:creationId xmlns:p14="http://schemas.microsoft.com/office/powerpoint/2010/main" val="404028263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Content_D_01">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5C412184-D483-49FF-B70E-7626AFBB7F88}"/>
              </a:ext>
            </a:extLst>
          </p:cNvPr>
          <p:cNvSpPr/>
          <p:nvPr userDrawn="1"/>
        </p:nvSpPr>
        <p:spPr>
          <a:xfrm>
            <a:off x="0" y="-88166"/>
            <a:ext cx="9144000" cy="6946165"/>
          </a:xfrm>
          <a:prstGeom prst="rect">
            <a:avLst/>
          </a:prstGeom>
          <a:solidFill>
            <a:srgbClr val="EDEA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a:solidFill>
                <a:schemeClr val="bg1"/>
              </a:solidFill>
            </a:endParaRPr>
          </a:p>
        </p:txBody>
      </p:sp>
      <p:sp>
        <p:nvSpPr>
          <p:cNvPr id="21" name="Rectangle 20">
            <a:extLst>
              <a:ext uri="{FF2B5EF4-FFF2-40B4-BE49-F238E27FC236}">
                <a16:creationId xmlns:a16="http://schemas.microsoft.com/office/drawing/2014/main" id="{0AC42CC1-A0EB-41EC-8EEC-07AA06EA34DE}"/>
              </a:ext>
            </a:extLst>
          </p:cNvPr>
          <p:cNvSpPr/>
          <p:nvPr userDrawn="1"/>
        </p:nvSpPr>
        <p:spPr>
          <a:xfrm>
            <a:off x="-1" y="-88166"/>
            <a:ext cx="9144000" cy="1371290"/>
          </a:xfrm>
          <a:prstGeom prst="rect">
            <a:avLst/>
          </a:prstGeom>
          <a:solidFill>
            <a:srgbClr val="0212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a:p>
        </p:txBody>
      </p:sp>
      <p:sp>
        <p:nvSpPr>
          <p:cNvPr id="10" name="TextBox 9">
            <a:extLst>
              <a:ext uri="{FF2B5EF4-FFF2-40B4-BE49-F238E27FC236}">
                <a16:creationId xmlns:a16="http://schemas.microsoft.com/office/drawing/2014/main" id="{B713B773-893D-4432-839D-FF72138295BC}"/>
              </a:ext>
            </a:extLst>
          </p:cNvPr>
          <p:cNvSpPr txBox="1"/>
          <p:nvPr userDrawn="1"/>
        </p:nvSpPr>
        <p:spPr>
          <a:xfrm>
            <a:off x="5449293" y="6411415"/>
            <a:ext cx="2901466" cy="276999"/>
          </a:xfrm>
          <a:prstGeom prst="rect">
            <a:avLst/>
          </a:prstGeom>
          <a:noFill/>
        </p:spPr>
        <p:txBody>
          <a:bodyPr wrap="square" rtlCol="0">
            <a:spAutoFit/>
          </a:bodyPr>
          <a:lstStyle/>
          <a:p>
            <a:pPr algn="ctr"/>
            <a:r>
              <a:rPr lang="en-US" sz="1200">
                <a:solidFill>
                  <a:srgbClr val="021221"/>
                </a:solidFill>
                <a:latin typeface="+mj-lt"/>
              </a:rPr>
              <a:t>Applied Agility, Dedication, and Ingenuity</a:t>
            </a:r>
          </a:p>
        </p:txBody>
      </p:sp>
      <p:sp>
        <p:nvSpPr>
          <p:cNvPr id="3" name="Content Placeholder 2">
            <a:extLst>
              <a:ext uri="{FF2B5EF4-FFF2-40B4-BE49-F238E27FC236}">
                <a16:creationId xmlns:a16="http://schemas.microsoft.com/office/drawing/2014/main" id="{52F3ECF9-9945-4F92-A9D6-AF61C5A2C3E6}"/>
              </a:ext>
            </a:extLst>
          </p:cNvPr>
          <p:cNvSpPr>
            <a:spLocks noGrp="1"/>
          </p:cNvSpPr>
          <p:nvPr>
            <p:ph sz="half" idx="1"/>
          </p:nvPr>
        </p:nvSpPr>
        <p:spPr>
          <a:xfrm>
            <a:off x="5536316" y="1400752"/>
            <a:ext cx="3116484" cy="1986213"/>
          </a:xfrm>
        </p:spPr>
        <p:txBody>
          <a:bodyPr>
            <a:normAutofit/>
          </a:bodyPr>
          <a:lstStyle>
            <a:lvl1pPr>
              <a:defRPr sz="1800">
                <a:solidFill>
                  <a:srgbClr val="021221"/>
                </a:solidFill>
              </a:defRPr>
            </a:lvl1pPr>
            <a:lvl2pPr>
              <a:defRPr sz="1500">
                <a:solidFill>
                  <a:srgbClr val="021221"/>
                </a:solidFill>
              </a:defRPr>
            </a:lvl2pPr>
            <a:lvl3pPr>
              <a:defRPr sz="1351">
                <a:solidFill>
                  <a:srgbClr val="021221"/>
                </a:solidFill>
              </a:defRPr>
            </a:lvl3pPr>
            <a:lvl4pPr>
              <a:defRPr sz="1200">
                <a:solidFill>
                  <a:srgbClr val="021221"/>
                </a:solidFill>
              </a:defRPr>
            </a:lvl4pPr>
            <a:lvl5pPr>
              <a:defRPr sz="1200">
                <a:solidFill>
                  <a:srgbClr val="02122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F398B9FA-B34A-410D-9A5E-204AB432CFB4}"/>
              </a:ext>
            </a:extLst>
          </p:cNvPr>
          <p:cNvSpPr>
            <a:spLocks noGrp="1"/>
          </p:cNvSpPr>
          <p:nvPr>
            <p:ph sz="half" idx="2"/>
          </p:nvPr>
        </p:nvSpPr>
        <p:spPr>
          <a:xfrm>
            <a:off x="5538486" y="3597005"/>
            <a:ext cx="3116484" cy="1986213"/>
          </a:xfrm>
        </p:spPr>
        <p:txBody>
          <a:bodyPr>
            <a:normAutofit/>
          </a:bodyPr>
          <a:lstStyle>
            <a:lvl1pPr>
              <a:defRPr sz="1800">
                <a:solidFill>
                  <a:srgbClr val="021221"/>
                </a:solidFill>
              </a:defRPr>
            </a:lvl1pPr>
            <a:lvl2pPr>
              <a:defRPr sz="1500">
                <a:solidFill>
                  <a:srgbClr val="021221"/>
                </a:solidFill>
              </a:defRPr>
            </a:lvl2pPr>
            <a:lvl3pPr>
              <a:defRPr sz="1351">
                <a:solidFill>
                  <a:srgbClr val="021221"/>
                </a:solidFill>
              </a:defRPr>
            </a:lvl3pPr>
            <a:lvl4pPr>
              <a:defRPr sz="1200">
                <a:solidFill>
                  <a:srgbClr val="021221"/>
                </a:solidFill>
              </a:defRPr>
            </a:lvl4pPr>
            <a:lvl5pPr>
              <a:defRPr sz="1200">
                <a:solidFill>
                  <a:srgbClr val="02122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a:extLst>
              <a:ext uri="{FF2B5EF4-FFF2-40B4-BE49-F238E27FC236}">
                <a16:creationId xmlns:a16="http://schemas.microsoft.com/office/drawing/2014/main" id="{EAACFE03-B15B-499B-9D4E-2107E1402E45}"/>
              </a:ext>
            </a:extLst>
          </p:cNvPr>
          <p:cNvSpPr>
            <a:spLocks noGrp="1"/>
          </p:cNvSpPr>
          <p:nvPr>
            <p:ph type="ftr" sz="quarter" idx="11"/>
          </p:nvPr>
        </p:nvSpPr>
        <p:spPr/>
        <p:txBody>
          <a:bodyPr/>
          <a:lstStyle>
            <a:lvl1pPr>
              <a:defRPr>
                <a:solidFill>
                  <a:srgbClr val="021221"/>
                </a:solidFill>
              </a:defRPr>
            </a:lvl1pPr>
          </a:lstStyle>
          <a:p>
            <a:r>
              <a:rPr lang="en-US"/>
              <a:t>Distribution Statement X</a:t>
            </a:r>
          </a:p>
        </p:txBody>
      </p:sp>
      <p:sp>
        <p:nvSpPr>
          <p:cNvPr id="7" name="Slide Number Placeholder 6">
            <a:extLst>
              <a:ext uri="{FF2B5EF4-FFF2-40B4-BE49-F238E27FC236}">
                <a16:creationId xmlns:a16="http://schemas.microsoft.com/office/drawing/2014/main" id="{567E6348-029A-406E-B647-A6B46D0BE401}"/>
              </a:ext>
            </a:extLst>
          </p:cNvPr>
          <p:cNvSpPr>
            <a:spLocks noGrp="1"/>
          </p:cNvSpPr>
          <p:nvPr>
            <p:ph type="sldNum" sz="quarter" idx="12"/>
          </p:nvPr>
        </p:nvSpPr>
        <p:spPr/>
        <p:txBody>
          <a:bodyPr/>
          <a:lstStyle/>
          <a:p>
            <a:fld id="{A7DC75CF-7D68-4A0C-850D-6E33D1D84A08}" type="slidenum">
              <a:rPr lang="en-US" smtClean="0"/>
              <a:t>‹#›</a:t>
            </a:fld>
            <a:endParaRPr lang="en-US"/>
          </a:p>
        </p:txBody>
      </p:sp>
      <p:sp>
        <p:nvSpPr>
          <p:cNvPr id="14" name="TextBox 13">
            <a:extLst>
              <a:ext uri="{FF2B5EF4-FFF2-40B4-BE49-F238E27FC236}">
                <a16:creationId xmlns:a16="http://schemas.microsoft.com/office/drawing/2014/main" id="{8B331E3C-D32C-4CBC-BBF9-E0C26773569F}"/>
              </a:ext>
            </a:extLst>
          </p:cNvPr>
          <p:cNvSpPr txBox="1"/>
          <p:nvPr userDrawn="1"/>
        </p:nvSpPr>
        <p:spPr>
          <a:xfrm>
            <a:off x="2717844" y="6181349"/>
            <a:ext cx="3305908" cy="276999"/>
          </a:xfrm>
          <a:prstGeom prst="rect">
            <a:avLst/>
          </a:prstGeom>
          <a:noFill/>
        </p:spPr>
        <p:txBody>
          <a:bodyPr wrap="square" rtlCol="0">
            <a:spAutoFit/>
          </a:bodyPr>
          <a:lstStyle/>
          <a:p>
            <a:pPr algn="ctr"/>
            <a:r>
              <a:rPr lang="en-US" sz="1200" b="1">
                <a:solidFill>
                  <a:srgbClr val="06A950"/>
                </a:solidFill>
              </a:rPr>
              <a:t>UNCLASSIFIED</a:t>
            </a:r>
          </a:p>
        </p:txBody>
      </p:sp>
      <p:sp>
        <p:nvSpPr>
          <p:cNvPr id="15" name="TextBox 14">
            <a:extLst>
              <a:ext uri="{FF2B5EF4-FFF2-40B4-BE49-F238E27FC236}">
                <a16:creationId xmlns:a16="http://schemas.microsoft.com/office/drawing/2014/main" id="{92AAB666-5D22-452E-BC85-7DA5ED69DD5B}"/>
              </a:ext>
            </a:extLst>
          </p:cNvPr>
          <p:cNvSpPr txBox="1"/>
          <p:nvPr userDrawn="1"/>
        </p:nvSpPr>
        <p:spPr>
          <a:xfrm>
            <a:off x="2717844" y="5"/>
            <a:ext cx="3305908" cy="276999"/>
          </a:xfrm>
          <a:prstGeom prst="rect">
            <a:avLst/>
          </a:prstGeom>
          <a:noFill/>
        </p:spPr>
        <p:txBody>
          <a:bodyPr wrap="square" rtlCol="0">
            <a:spAutoFit/>
          </a:bodyPr>
          <a:lstStyle/>
          <a:p>
            <a:pPr algn="ctr"/>
            <a:r>
              <a:rPr lang="en-US" sz="1200" b="1">
                <a:solidFill>
                  <a:srgbClr val="06A950"/>
                </a:solidFill>
              </a:rPr>
              <a:t>UNCLASSIFIED</a:t>
            </a:r>
          </a:p>
        </p:txBody>
      </p:sp>
      <p:sp>
        <p:nvSpPr>
          <p:cNvPr id="16" name="Content Placeholder 2">
            <a:extLst>
              <a:ext uri="{FF2B5EF4-FFF2-40B4-BE49-F238E27FC236}">
                <a16:creationId xmlns:a16="http://schemas.microsoft.com/office/drawing/2014/main" id="{35F9AE65-EB79-4E1F-9961-734B469D7063}"/>
              </a:ext>
            </a:extLst>
          </p:cNvPr>
          <p:cNvSpPr>
            <a:spLocks noGrp="1"/>
          </p:cNvSpPr>
          <p:nvPr>
            <p:ph sz="half" idx="13"/>
          </p:nvPr>
        </p:nvSpPr>
        <p:spPr>
          <a:xfrm>
            <a:off x="449420" y="1400504"/>
            <a:ext cx="4776549" cy="1986213"/>
          </a:xfrm>
        </p:spPr>
        <p:txBody>
          <a:bodyPr>
            <a:normAutofit/>
          </a:bodyPr>
          <a:lstStyle>
            <a:lvl1pPr>
              <a:defRPr sz="1800">
                <a:solidFill>
                  <a:srgbClr val="021221"/>
                </a:solidFill>
              </a:defRPr>
            </a:lvl1pPr>
            <a:lvl2pPr>
              <a:defRPr sz="1500">
                <a:solidFill>
                  <a:srgbClr val="021221"/>
                </a:solidFill>
              </a:defRPr>
            </a:lvl2pPr>
            <a:lvl3pPr>
              <a:defRPr sz="1351">
                <a:solidFill>
                  <a:srgbClr val="021221"/>
                </a:solidFill>
              </a:defRPr>
            </a:lvl3pPr>
            <a:lvl4pPr>
              <a:defRPr sz="1200">
                <a:solidFill>
                  <a:srgbClr val="021221"/>
                </a:solidFill>
              </a:defRPr>
            </a:lvl4pPr>
            <a:lvl5pPr>
              <a:defRPr sz="1200">
                <a:solidFill>
                  <a:srgbClr val="02122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7" name="Content Placeholder 2">
            <a:extLst>
              <a:ext uri="{FF2B5EF4-FFF2-40B4-BE49-F238E27FC236}">
                <a16:creationId xmlns:a16="http://schemas.microsoft.com/office/drawing/2014/main" id="{459EFDC1-1816-46C4-BC33-6BCE827D2A52}"/>
              </a:ext>
            </a:extLst>
          </p:cNvPr>
          <p:cNvSpPr>
            <a:spLocks noGrp="1"/>
          </p:cNvSpPr>
          <p:nvPr>
            <p:ph sz="half" idx="14"/>
          </p:nvPr>
        </p:nvSpPr>
        <p:spPr>
          <a:xfrm>
            <a:off x="439280" y="3597005"/>
            <a:ext cx="4776549" cy="1986213"/>
          </a:xfrm>
        </p:spPr>
        <p:txBody>
          <a:bodyPr>
            <a:normAutofit/>
          </a:bodyPr>
          <a:lstStyle>
            <a:lvl1pPr>
              <a:defRPr sz="1800">
                <a:solidFill>
                  <a:srgbClr val="021221"/>
                </a:solidFill>
              </a:defRPr>
            </a:lvl1pPr>
            <a:lvl2pPr>
              <a:defRPr sz="1500">
                <a:solidFill>
                  <a:srgbClr val="021221"/>
                </a:solidFill>
              </a:defRPr>
            </a:lvl2pPr>
            <a:lvl3pPr>
              <a:defRPr sz="1351">
                <a:solidFill>
                  <a:srgbClr val="021221"/>
                </a:solidFill>
              </a:defRPr>
            </a:lvl3pPr>
            <a:lvl4pPr>
              <a:defRPr sz="1200">
                <a:solidFill>
                  <a:srgbClr val="021221"/>
                </a:solidFill>
              </a:defRPr>
            </a:lvl4pPr>
            <a:lvl5pPr>
              <a:defRPr sz="1200">
                <a:solidFill>
                  <a:srgbClr val="02122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8" name="Title 1">
            <a:extLst>
              <a:ext uri="{FF2B5EF4-FFF2-40B4-BE49-F238E27FC236}">
                <a16:creationId xmlns:a16="http://schemas.microsoft.com/office/drawing/2014/main" id="{65BAEA79-7F7F-4ED8-9160-A5CEF6C94178}"/>
              </a:ext>
            </a:extLst>
          </p:cNvPr>
          <p:cNvSpPr>
            <a:spLocks noGrp="1"/>
          </p:cNvSpPr>
          <p:nvPr>
            <p:ph type="title"/>
          </p:nvPr>
        </p:nvSpPr>
        <p:spPr>
          <a:xfrm>
            <a:off x="1377088" y="371856"/>
            <a:ext cx="5987034" cy="768096"/>
          </a:xfrm>
        </p:spPr>
        <p:txBody>
          <a:bodyPr/>
          <a:lstStyle>
            <a:lvl1pPr algn="ctr">
              <a:defRPr b="1">
                <a:solidFill>
                  <a:srgbClr val="EDEAEC"/>
                </a:solidFill>
              </a:defRPr>
            </a:lvl1pPr>
          </a:lstStyle>
          <a:p>
            <a:r>
              <a:rPr lang="en-US"/>
              <a:t>Click to edit Master title style</a:t>
            </a:r>
          </a:p>
        </p:txBody>
      </p:sp>
      <p:sp>
        <p:nvSpPr>
          <p:cNvPr id="22" name="TextBox 21">
            <a:extLst>
              <a:ext uri="{FF2B5EF4-FFF2-40B4-BE49-F238E27FC236}">
                <a16:creationId xmlns:a16="http://schemas.microsoft.com/office/drawing/2014/main" id="{7871FF79-F7EE-47AE-988F-B33D2A2DB809}"/>
              </a:ext>
            </a:extLst>
          </p:cNvPr>
          <p:cNvSpPr txBox="1"/>
          <p:nvPr userDrawn="1"/>
        </p:nvSpPr>
        <p:spPr>
          <a:xfrm>
            <a:off x="319319" y="6442191"/>
            <a:ext cx="2846841" cy="276999"/>
          </a:xfrm>
          <a:prstGeom prst="rect">
            <a:avLst/>
          </a:prstGeom>
          <a:noFill/>
        </p:spPr>
        <p:txBody>
          <a:bodyPr wrap="square" rtlCol="0" anchor="ctr">
            <a:spAutoFit/>
          </a:bodyPr>
          <a:lstStyle/>
          <a:p>
            <a:pPr algn="ctr"/>
            <a:r>
              <a:rPr lang="en-US" sz="1200">
                <a:solidFill>
                  <a:srgbClr val="002060"/>
                </a:solidFill>
                <a:latin typeface="+mj-lt"/>
              </a:rPr>
              <a:t>Small Business Innovative Research (SBIR)</a:t>
            </a:r>
          </a:p>
        </p:txBody>
      </p:sp>
      <p:pic>
        <p:nvPicPr>
          <p:cNvPr id="2" name="Picture 1">
            <a:extLst>
              <a:ext uri="{FF2B5EF4-FFF2-40B4-BE49-F238E27FC236}">
                <a16:creationId xmlns:a16="http://schemas.microsoft.com/office/drawing/2014/main" id="{D5DF3F81-DFE2-8E4C-4A72-962BCCFF1255}"/>
              </a:ext>
            </a:extLst>
          </p:cNvPr>
          <p:cNvPicPr>
            <a:picLocks noChangeAspect="1"/>
          </p:cNvPicPr>
          <p:nvPr userDrawn="1"/>
        </p:nvPicPr>
        <p:blipFill>
          <a:blip r:embed="rId2" cstate="email">
            <a:extLst>
              <a:ext uri="{28A0092B-C50C-407E-A947-70E740481C1C}">
                <a14:useLocalDpi xmlns:a14="http://schemas.microsoft.com/office/drawing/2010/main" val="0"/>
              </a:ext>
            </a:extLst>
          </a:blip>
          <a:srcRect/>
          <a:stretch/>
        </p:blipFill>
        <p:spPr>
          <a:xfrm>
            <a:off x="146304" y="146304"/>
            <a:ext cx="903883" cy="868680"/>
          </a:xfrm>
          <a:prstGeom prst="rect">
            <a:avLst/>
          </a:prstGeom>
        </p:spPr>
      </p:pic>
    </p:spTree>
    <p:extLst>
      <p:ext uri="{BB962C8B-B14F-4D97-AF65-F5344CB8AC3E}">
        <p14:creationId xmlns:p14="http://schemas.microsoft.com/office/powerpoint/2010/main" val="8570678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Quad_A_01">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D3D7E8EA-BD8C-44E5-9E54-43FA70DC67A9}"/>
              </a:ext>
            </a:extLst>
          </p:cNvPr>
          <p:cNvSpPr/>
          <p:nvPr userDrawn="1"/>
        </p:nvSpPr>
        <p:spPr>
          <a:xfrm>
            <a:off x="-2" y="0"/>
            <a:ext cx="9143996" cy="6858000"/>
          </a:xfrm>
          <a:prstGeom prst="rect">
            <a:avLst/>
          </a:prstGeom>
          <a:solidFill>
            <a:srgbClr val="EDEA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42" name="Rectangle 41">
            <a:extLst>
              <a:ext uri="{FF2B5EF4-FFF2-40B4-BE49-F238E27FC236}">
                <a16:creationId xmlns:a16="http://schemas.microsoft.com/office/drawing/2014/main" id="{112FC871-BDFF-4144-B175-CBCCA4F6D9D5}"/>
              </a:ext>
            </a:extLst>
          </p:cNvPr>
          <p:cNvSpPr/>
          <p:nvPr userDrawn="1"/>
        </p:nvSpPr>
        <p:spPr>
          <a:xfrm>
            <a:off x="4675611" y="1319923"/>
            <a:ext cx="4219216" cy="2227836"/>
          </a:xfrm>
          <a:prstGeom prst="rect">
            <a:avLst/>
          </a:prstGeom>
          <a:solidFill>
            <a:srgbClr val="0212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43" name="Rectangle 42">
            <a:extLst>
              <a:ext uri="{FF2B5EF4-FFF2-40B4-BE49-F238E27FC236}">
                <a16:creationId xmlns:a16="http://schemas.microsoft.com/office/drawing/2014/main" id="{19EBB5D9-F4CE-4B44-A2FE-D510337F2CBB}"/>
              </a:ext>
            </a:extLst>
          </p:cNvPr>
          <p:cNvSpPr/>
          <p:nvPr userDrawn="1"/>
        </p:nvSpPr>
        <p:spPr>
          <a:xfrm>
            <a:off x="4675611" y="3802416"/>
            <a:ext cx="4219216" cy="2227836"/>
          </a:xfrm>
          <a:prstGeom prst="rect">
            <a:avLst/>
          </a:prstGeom>
          <a:solidFill>
            <a:srgbClr val="0212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6" name="Rectangle 15">
            <a:extLst>
              <a:ext uri="{FF2B5EF4-FFF2-40B4-BE49-F238E27FC236}">
                <a16:creationId xmlns:a16="http://schemas.microsoft.com/office/drawing/2014/main" id="{8075F3A5-B89A-4767-B1AE-116258A000CD}"/>
              </a:ext>
            </a:extLst>
          </p:cNvPr>
          <p:cNvSpPr/>
          <p:nvPr userDrawn="1"/>
        </p:nvSpPr>
        <p:spPr>
          <a:xfrm>
            <a:off x="247611" y="1319923"/>
            <a:ext cx="4219216" cy="2227836"/>
          </a:xfrm>
          <a:prstGeom prst="rect">
            <a:avLst/>
          </a:prstGeom>
          <a:solidFill>
            <a:srgbClr val="0212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8" name="Rectangle 17">
            <a:extLst>
              <a:ext uri="{FF2B5EF4-FFF2-40B4-BE49-F238E27FC236}">
                <a16:creationId xmlns:a16="http://schemas.microsoft.com/office/drawing/2014/main" id="{FB3C02EA-2F5A-4F09-B633-2C39E0F5D5D6}"/>
              </a:ext>
            </a:extLst>
          </p:cNvPr>
          <p:cNvSpPr/>
          <p:nvPr userDrawn="1"/>
        </p:nvSpPr>
        <p:spPr>
          <a:xfrm>
            <a:off x="247611" y="3802416"/>
            <a:ext cx="4219216" cy="2227836"/>
          </a:xfrm>
          <a:prstGeom prst="rect">
            <a:avLst/>
          </a:prstGeom>
          <a:solidFill>
            <a:srgbClr val="0212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 name="Title 1">
            <a:extLst>
              <a:ext uri="{FF2B5EF4-FFF2-40B4-BE49-F238E27FC236}">
                <a16:creationId xmlns:a16="http://schemas.microsoft.com/office/drawing/2014/main" id="{81B3D245-B48F-4070-8B08-B7B525C7DECD}"/>
              </a:ext>
            </a:extLst>
          </p:cNvPr>
          <p:cNvSpPr>
            <a:spLocks noGrp="1"/>
          </p:cNvSpPr>
          <p:nvPr>
            <p:ph type="title"/>
          </p:nvPr>
        </p:nvSpPr>
        <p:spPr>
          <a:xfrm>
            <a:off x="1578483" y="193398"/>
            <a:ext cx="5987034" cy="768096"/>
          </a:xfrm>
        </p:spPr>
        <p:txBody>
          <a:bodyPr>
            <a:noAutofit/>
          </a:bodyPr>
          <a:lstStyle>
            <a:lvl1pPr algn="ctr">
              <a:defRPr sz="3600" b="1"/>
            </a:lvl1pPr>
          </a:lstStyle>
          <a:p>
            <a:r>
              <a:rPr lang="en-US"/>
              <a:t>Click to edit Master title style</a:t>
            </a:r>
          </a:p>
        </p:txBody>
      </p:sp>
      <p:sp>
        <p:nvSpPr>
          <p:cNvPr id="3" name="Content Placeholder 2">
            <a:extLst>
              <a:ext uri="{FF2B5EF4-FFF2-40B4-BE49-F238E27FC236}">
                <a16:creationId xmlns:a16="http://schemas.microsoft.com/office/drawing/2014/main" id="{5731CC45-9728-4D06-9F1B-6FD279C1CE2B}"/>
              </a:ext>
            </a:extLst>
          </p:cNvPr>
          <p:cNvSpPr>
            <a:spLocks noGrp="1"/>
          </p:cNvSpPr>
          <p:nvPr>
            <p:ph idx="1"/>
          </p:nvPr>
        </p:nvSpPr>
        <p:spPr>
          <a:xfrm>
            <a:off x="246274" y="1828344"/>
            <a:ext cx="4216907" cy="1726192"/>
          </a:xfrm>
        </p:spPr>
        <p:txBody>
          <a:bodyPr>
            <a:normAutofit/>
          </a:bodyPr>
          <a:lstStyle>
            <a:lvl1pPr>
              <a:defRPr sz="1350">
                <a:solidFill>
                  <a:srgbClr val="EDEAEC"/>
                </a:solidFill>
              </a:defRPr>
            </a:lvl1pPr>
            <a:lvl2pPr>
              <a:defRPr sz="1200">
                <a:solidFill>
                  <a:srgbClr val="EDEAEC"/>
                </a:solidFill>
              </a:defRPr>
            </a:lvl2pPr>
            <a:lvl3pPr>
              <a:defRPr sz="1050">
                <a:solidFill>
                  <a:srgbClr val="EDEAEC"/>
                </a:solidFill>
              </a:defRPr>
            </a:lvl3pPr>
            <a:lvl4pPr>
              <a:defRPr sz="900">
                <a:solidFill>
                  <a:srgbClr val="EDEAEC"/>
                </a:solidFill>
              </a:defRPr>
            </a:lvl4pPr>
            <a:lvl5pPr>
              <a:defRPr sz="900">
                <a:solidFill>
                  <a:srgbClr val="EDEAEC"/>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4FAA4CF4-7080-4DB4-8349-CC5886F8A887}"/>
              </a:ext>
            </a:extLst>
          </p:cNvPr>
          <p:cNvSpPr>
            <a:spLocks noGrp="1"/>
          </p:cNvSpPr>
          <p:nvPr>
            <p:ph type="ftr" sz="quarter" idx="11"/>
          </p:nvPr>
        </p:nvSpPr>
        <p:spPr/>
        <p:txBody>
          <a:bodyPr/>
          <a:lstStyle>
            <a:lvl1pPr>
              <a:defRPr>
                <a:solidFill>
                  <a:srgbClr val="021221"/>
                </a:solidFill>
              </a:defRPr>
            </a:lvl1pPr>
          </a:lstStyle>
          <a:p>
            <a:r>
              <a:rPr lang="en-US"/>
              <a:t>Distribution Statement X</a:t>
            </a:r>
          </a:p>
        </p:txBody>
      </p:sp>
      <p:sp>
        <p:nvSpPr>
          <p:cNvPr id="6" name="Slide Number Placeholder 5">
            <a:extLst>
              <a:ext uri="{FF2B5EF4-FFF2-40B4-BE49-F238E27FC236}">
                <a16:creationId xmlns:a16="http://schemas.microsoft.com/office/drawing/2014/main" id="{052194C4-8DA6-4122-A375-513E83603C6D}"/>
              </a:ext>
            </a:extLst>
          </p:cNvPr>
          <p:cNvSpPr>
            <a:spLocks noGrp="1"/>
          </p:cNvSpPr>
          <p:nvPr>
            <p:ph type="sldNum" sz="quarter" idx="12"/>
          </p:nvPr>
        </p:nvSpPr>
        <p:spPr/>
        <p:txBody>
          <a:bodyPr/>
          <a:lstStyle/>
          <a:p>
            <a:fld id="{A7DC75CF-7D68-4A0C-850D-6E33D1D84A08}" type="slidenum">
              <a:rPr lang="en-US" smtClean="0"/>
              <a:t>‹#›</a:t>
            </a:fld>
            <a:endParaRPr lang="en-US"/>
          </a:p>
        </p:txBody>
      </p:sp>
      <p:sp>
        <p:nvSpPr>
          <p:cNvPr id="28" name="TextBox 27">
            <a:extLst>
              <a:ext uri="{FF2B5EF4-FFF2-40B4-BE49-F238E27FC236}">
                <a16:creationId xmlns:a16="http://schemas.microsoft.com/office/drawing/2014/main" id="{DE03FE57-35FB-4BD0-B32E-5AFCB5B805E2}"/>
              </a:ext>
            </a:extLst>
          </p:cNvPr>
          <p:cNvSpPr txBox="1"/>
          <p:nvPr userDrawn="1"/>
        </p:nvSpPr>
        <p:spPr>
          <a:xfrm>
            <a:off x="2919046" y="6181348"/>
            <a:ext cx="3305908" cy="276999"/>
          </a:xfrm>
          <a:prstGeom prst="rect">
            <a:avLst/>
          </a:prstGeom>
          <a:noFill/>
        </p:spPr>
        <p:txBody>
          <a:bodyPr wrap="square" rtlCol="0">
            <a:spAutoFit/>
          </a:bodyPr>
          <a:lstStyle/>
          <a:p>
            <a:pPr algn="ctr"/>
            <a:r>
              <a:rPr lang="en-US" sz="1200" b="1">
                <a:solidFill>
                  <a:srgbClr val="06A950"/>
                </a:solidFill>
              </a:rPr>
              <a:t>UNCLASSIFIED</a:t>
            </a:r>
          </a:p>
        </p:txBody>
      </p:sp>
      <p:sp>
        <p:nvSpPr>
          <p:cNvPr id="29" name="TextBox 28">
            <a:extLst>
              <a:ext uri="{FF2B5EF4-FFF2-40B4-BE49-F238E27FC236}">
                <a16:creationId xmlns:a16="http://schemas.microsoft.com/office/drawing/2014/main" id="{EBBA3C81-A94D-40BC-B582-E98716A798F7}"/>
              </a:ext>
            </a:extLst>
          </p:cNvPr>
          <p:cNvSpPr txBox="1"/>
          <p:nvPr userDrawn="1"/>
        </p:nvSpPr>
        <p:spPr>
          <a:xfrm>
            <a:off x="2919046" y="4"/>
            <a:ext cx="3305908" cy="276999"/>
          </a:xfrm>
          <a:prstGeom prst="rect">
            <a:avLst/>
          </a:prstGeom>
          <a:noFill/>
        </p:spPr>
        <p:txBody>
          <a:bodyPr wrap="square" rtlCol="0">
            <a:spAutoFit/>
          </a:bodyPr>
          <a:lstStyle/>
          <a:p>
            <a:pPr algn="ctr"/>
            <a:r>
              <a:rPr lang="en-US" sz="1200" b="1">
                <a:solidFill>
                  <a:srgbClr val="06A950"/>
                </a:solidFill>
              </a:rPr>
              <a:t>UNCLASSIFIED</a:t>
            </a:r>
          </a:p>
        </p:txBody>
      </p:sp>
      <p:sp>
        <p:nvSpPr>
          <p:cNvPr id="8" name="Text Placeholder 7">
            <a:extLst>
              <a:ext uri="{FF2B5EF4-FFF2-40B4-BE49-F238E27FC236}">
                <a16:creationId xmlns:a16="http://schemas.microsoft.com/office/drawing/2014/main" id="{4865F963-4FAE-4EA3-B3E4-531D20A8AE59}"/>
              </a:ext>
            </a:extLst>
          </p:cNvPr>
          <p:cNvSpPr>
            <a:spLocks noGrp="1"/>
          </p:cNvSpPr>
          <p:nvPr>
            <p:ph type="body" sz="quarter" idx="16"/>
          </p:nvPr>
        </p:nvSpPr>
        <p:spPr>
          <a:xfrm>
            <a:off x="246274" y="1317597"/>
            <a:ext cx="4218829" cy="501644"/>
          </a:xfrm>
        </p:spPr>
        <p:txBody>
          <a:bodyPr>
            <a:normAutofit/>
          </a:bodyPr>
          <a:lstStyle>
            <a:lvl1pPr marL="0" indent="0" algn="ctr">
              <a:buNone/>
              <a:defRPr sz="2100">
                <a:solidFill>
                  <a:srgbClr val="EDEAEC"/>
                </a:solidFill>
              </a:defRPr>
            </a:lvl1pPr>
            <a:lvl2pPr marL="342875" indent="0">
              <a:buNone/>
              <a:defRPr>
                <a:solidFill>
                  <a:srgbClr val="EDEAEC"/>
                </a:solidFill>
              </a:defRPr>
            </a:lvl2pPr>
            <a:lvl3pPr marL="685749" indent="0">
              <a:buNone/>
              <a:defRPr>
                <a:solidFill>
                  <a:srgbClr val="EDEAEC"/>
                </a:solidFill>
              </a:defRPr>
            </a:lvl3pPr>
            <a:lvl4pPr marL="1028624" indent="0">
              <a:buNone/>
              <a:defRPr>
                <a:solidFill>
                  <a:srgbClr val="EDEAEC"/>
                </a:solidFill>
              </a:defRPr>
            </a:lvl4pPr>
            <a:lvl5pPr marL="1371498" indent="0">
              <a:buNone/>
              <a:defRPr>
                <a:solidFill>
                  <a:srgbClr val="EDEAEC"/>
                </a:solidFill>
              </a:defRPr>
            </a:lvl5pPr>
          </a:lstStyle>
          <a:p>
            <a:pPr lvl="0"/>
            <a:r>
              <a:rPr lang="en-US"/>
              <a:t>Click to edit Master text styles</a:t>
            </a:r>
          </a:p>
        </p:txBody>
      </p:sp>
      <p:sp>
        <p:nvSpPr>
          <p:cNvPr id="44" name="Content Placeholder 2">
            <a:extLst>
              <a:ext uri="{FF2B5EF4-FFF2-40B4-BE49-F238E27FC236}">
                <a16:creationId xmlns:a16="http://schemas.microsoft.com/office/drawing/2014/main" id="{3880ED54-58A1-42F3-8C1B-62DC7ED0819F}"/>
              </a:ext>
            </a:extLst>
          </p:cNvPr>
          <p:cNvSpPr>
            <a:spLocks noGrp="1"/>
          </p:cNvSpPr>
          <p:nvPr>
            <p:ph idx="17"/>
          </p:nvPr>
        </p:nvSpPr>
        <p:spPr>
          <a:xfrm>
            <a:off x="4670046" y="1822730"/>
            <a:ext cx="4214408" cy="1726192"/>
          </a:xfrm>
        </p:spPr>
        <p:txBody>
          <a:bodyPr>
            <a:normAutofit/>
          </a:bodyPr>
          <a:lstStyle>
            <a:lvl1pPr>
              <a:defRPr sz="1350">
                <a:solidFill>
                  <a:srgbClr val="EDEAEC"/>
                </a:solidFill>
              </a:defRPr>
            </a:lvl1pPr>
            <a:lvl2pPr>
              <a:defRPr sz="1200">
                <a:solidFill>
                  <a:srgbClr val="EDEAEC"/>
                </a:solidFill>
              </a:defRPr>
            </a:lvl2pPr>
            <a:lvl3pPr>
              <a:defRPr sz="1050">
                <a:solidFill>
                  <a:srgbClr val="EDEAEC"/>
                </a:solidFill>
              </a:defRPr>
            </a:lvl3pPr>
            <a:lvl4pPr>
              <a:defRPr sz="900">
                <a:solidFill>
                  <a:srgbClr val="EDEAEC"/>
                </a:solidFill>
              </a:defRPr>
            </a:lvl4pPr>
            <a:lvl5pPr>
              <a:defRPr sz="900">
                <a:solidFill>
                  <a:srgbClr val="EDEAEC"/>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5" name="Text Placeholder 7">
            <a:extLst>
              <a:ext uri="{FF2B5EF4-FFF2-40B4-BE49-F238E27FC236}">
                <a16:creationId xmlns:a16="http://schemas.microsoft.com/office/drawing/2014/main" id="{4E707711-D37F-49FC-B528-C8FE72EFDB6F}"/>
              </a:ext>
            </a:extLst>
          </p:cNvPr>
          <p:cNvSpPr>
            <a:spLocks noGrp="1"/>
          </p:cNvSpPr>
          <p:nvPr>
            <p:ph type="body" sz="quarter" idx="18"/>
          </p:nvPr>
        </p:nvSpPr>
        <p:spPr>
          <a:xfrm>
            <a:off x="4675618" y="1317597"/>
            <a:ext cx="4213637" cy="501644"/>
          </a:xfrm>
        </p:spPr>
        <p:txBody>
          <a:bodyPr>
            <a:normAutofit/>
          </a:bodyPr>
          <a:lstStyle>
            <a:lvl1pPr marL="0" indent="0" algn="ctr">
              <a:buNone/>
              <a:defRPr sz="2100">
                <a:solidFill>
                  <a:srgbClr val="EDEAEC"/>
                </a:solidFill>
              </a:defRPr>
            </a:lvl1pPr>
            <a:lvl2pPr marL="342875" indent="0">
              <a:buNone/>
              <a:defRPr>
                <a:solidFill>
                  <a:srgbClr val="EDEAEC"/>
                </a:solidFill>
              </a:defRPr>
            </a:lvl2pPr>
            <a:lvl3pPr marL="685749" indent="0">
              <a:buNone/>
              <a:defRPr>
                <a:solidFill>
                  <a:srgbClr val="EDEAEC"/>
                </a:solidFill>
              </a:defRPr>
            </a:lvl3pPr>
            <a:lvl4pPr marL="1028624" indent="0">
              <a:buNone/>
              <a:defRPr>
                <a:solidFill>
                  <a:srgbClr val="EDEAEC"/>
                </a:solidFill>
              </a:defRPr>
            </a:lvl4pPr>
            <a:lvl5pPr marL="1371498" indent="0">
              <a:buNone/>
              <a:defRPr>
                <a:solidFill>
                  <a:srgbClr val="EDEAEC"/>
                </a:solidFill>
              </a:defRPr>
            </a:lvl5pPr>
          </a:lstStyle>
          <a:p>
            <a:pPr lvl="0"/>
            <a:r>
              <a:rPr lang="en-US"/>
              <a:t>Click to edit Master text styles</a:t>
            </a:r>
          </a:p>
        </p:txBody>
      </p:sp>
      <p:sp>
        <p:nvSpPr>
          <p:cNvPr id="46" name="Content Placeholder 2">
            <a:extLst>
              <a:ext uri="{FF2B5EF4-FFF2-40B4-BE49-F238E27FC236}">
                <a16:creationId xmlns:a16="http://schemas.microsoft.com/office/drawing/2014/main" id="{9C2C832C-A73A-45BA-BB77-E483DEE862A8}"/>
              </a:ext>
            </a:extLst>
          </p:cNvPr>
          <p:cNvSpPr>
            <a:spLocks noGrp="1"/>
          </p:cNvSpPr>
          <p:nvPr>
            <p:ph idx="19"/>
          </p:nvPr>
        </p:nvSpPr>
        <p:spPr>
          <a:xfrm>
            <a:off x="235901" y="4281697"/>
            <a:ext cx="4216907" cy="1726192"/>
          </a:xfrm>
        </p:spPr>
        <p:txBody>
          <a:bodyPr>
            <a:normAutofit/>
          </a:bodyPr>
          <a:lstStyle>
            <a:lvl1pPr>
              <a:defRPr sz="1350">
                <a:solidFill>
                  <a:srgbClr val="EDEAEC"/>
                </a:solidFill>
              </a:defRPr>
            </a:lvl1pPr>
            <a:lvl2pPr>
              <a:defRPr sz="1200">
                <a:solidFill>
                  <a:srgbClr val="EDEAEC"/>
                </a:solidFill>
              </a:defRPr>
            </a:lvl2pPr>
            <a:lvl3pPr>
              <a:defRPr sz="1050">
                <a:solidFill>
                  <a:srgbClr val="EDEAEC"/>
                </a:solidFill>
              </a:defRPr>
            </a:lvl3pPr>
            <a:lvl4pPr>
              <a:defRPr sz="900">
                <a:solidFill>
                  <a:srgbClr val="EDEAEC"/>
                </a:solidFill>
              </a:defRPr>
            </a:lvl4pPr>
            <a:lvl5pPr>
              <a:defRPr sz="900">
                <a:solidFill>
                  <a:srgbClr val="EDEAEC"/>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7" name="Text Placeholder 7">
            <a:extLst>
              <a:ext uri="{FF2B5EF4-FFF2-40B4-BE49-F238E27FC236}">
                <a16:creationId xmlns:a16="http://schemas.microsoft.com/office/drawing/2014/main" id="{DB48CB16-EFAF-4CCE-9742-A2E1F1FB88F6}"/>
              </a:ext>
            </a:extLst>
          </p:cNvPr>
          <p:cNvSpPr>
            <a:spLocks noGrp="1"/>
          </p:cNvSpPr>
          <p:nvPr>
            <p:ph type="body" sz="quarter" idx="20"/>
          </p:nvPr>
        </p:nvSpPr>
        <p:spPr>
          <a:xfrm>
            <a:off x="246274" y="3801198"/>
            <a:ext cx="4218829" cy="494190"/>
          </a:xfrm>
        </p:spPr>
        <p:txBody>
          <a:bodyPr>
            <a:normAutofit/>
          </a:bodyPr>
          <a:lstStyle>
            <a:lvl1pPr marL="0" indent="0" algn="ctr">
              <a:buNone/>
              <a:defRPr sz="2100">
                <a:solidFill>
                  <a:srgbClr val="EDEAEC"/>
                </a:solidFill>
              </a:defRPr>
            </a:lvl1pPr>
            <a:lvl2pPr marL="342875" indent="0">
              <a:buNone/>
              <a:defRPr>
                <a:solidFill>
                  <a:srgbClr val="EDEAEC"/>
                </a:solidFill>
              </a:defRPr>
            </a:lvl2pPr>
            <a:lvl3pPr marL="685749" indent="0">
              <a:buNone/>
              <a:defRPr>
                <a:solidFill>
                  <a:srgbClr val="EDEAEC"/>
                </a:solidFill>
              </a:defRPr>
            </a:lvl3pPr>
            <a:lvl4pPr marL="1028624" indent="0">
              <a:buNone/>
              <a:defRPr>
                <a:solidFill>
                  <a:srgbClr val="EDEAEC"/>
                </a:solidFill>
              </a:defRPr>
            </a:lvl4pPr>
            <a:lvl5pPr marL="1371498" indent="0">
              <a:buNone/>
              <a:defRPr>
                <a:solidFill>
                  <a:srgbClr val="EDEAEC"/>
                </a:solidFill>
              </a:defRPr>
            </a:lvl5pPr>
          </a:lstStyle>
          <a:p>
            <a:pPr lvl="0"/>
            <a:r>
              <a:rPr lang="en-US"/>
              <a:t>Click to edit Master text styles</a:t>
            </a:r>
          </a:p>
        </p:txBody>
      </p:sp>
      <p:sp>
        <p:nvSpPr>
          <p:cNvPr id="48" name="Content Placeholder 2">
            <a:extLst>
              <a:ext uri="{FF2B5EF4-FFF2-40B4-BE49-F238E27FC236}">
                <a16:creationId xmlns:a16="http://schemas.microsoft.com/office/drawing/2014/main" id="{0A4F68E8-4AD6-41F5-B0AE-42BC0C594F0B}"/>
              </a:ext>
            </a:extLst>
          </p:cNvPr>
          <p:cNvSpPr>
            <a:spLocks noGrp="1"/>
          </p:cNvSpPr>
          <p:nvPr>
            <p:ph idx="21"/>
          </p:nvPr>
        </p:nvSpPr>
        <p:spPr>
          <a:xfrm>
            <a:off x="4670046" y="4281697"/>
            <a:ext cx="4214408" cy="1726192"/>
          </a:xfrm>
        </p:spPr>
        <p:txBody>
          <a:bodyPr>
            <a:normAutofit/>
          </a:bodyPr>
          <a:lstStyle>
            <a:lvl1pPr>
              <a:defRPr sz="1350">
                <a:solidFill>
                  <a:srgbClr val="EDEAEC"/>
                </a:solidFill>
              </a:defRPr>
            </a:lvl1pPr>
            <a:lvl2pPr>
              <a:defRPr sz="1200">
                <a:solidFill>
                  <a:srgbClr val="EDEAEC"/>
                </a:solidFill>
              </a:defRPr>
            </a:lvl2pPr>
            <a:lvl3pPr>
              <a:defRPr sz="1050">
                <a:solidFill>
                  <a:srgbClr val="EDEAEC"/>
                </a:solidFill>
              </a:defRPr>
            </a:lvl3pPr>
            <a:lvl4pPr>
              <a:defRPr sz="900">
                <a:solidFill>
                  <a:srgbClr val="EDEAEC"/>
                </a:solidFill>
              </a:defRPr>
            </a:lvl4pPr>
            <a:lvl5pPr>
              <a:defRPr sz="900">
                <a:solidFill>
                  <a:srgbClr val="EDEAEC"/>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9" name="Text Placeholder 7">
            <a:extLst>
              <a:ext uri="{FF2B5EF4-FFF2-40B4-BE49-F238E27FC236}">
                <a16:creationId xmlns:a16="http://schemas.microsoft.com/office/drawing/2014/main" id="{11561A80-3969-4652-8DFC-46B4B0BC5E45}"/>
              </a:ext>
            </a:extLst>
          </p:cNvPr>
          <p:cNvSpPr>
            <a:spLocks noGrp="1"/>
          </p:cNvSpPr>
          <p:nvPr>
            <p:ph type="body" sz="quarter" idx="22"/>
          </p:nvPr>
        </p:nvSpPr>
        <p:spPr>
          <a:xfrm>
            <a:off x="4674841" y="3802416"/>
            <a:ext cx="4214408" cy="492972"/>
          </a:xfrm>
        </p:spPr>
        <p:txBody>
          <a:bodyPr>
            <a:normAutofit/>
          </a:bodyPr>
          <a:lstStyle>
            <a:lvl1pPr marL="0" indent="0" algn="ctr">
              <a:buNone/>
              <a:defRPr sz="2100">
                <a:solidFill>
                  <a:srgbClr val="EDEAEC"/>
                </a:solidFill>
              </a:defRPr>
            </a:lvl1pPr>
            <a:lvl2pPr marL="342875" indent="0">
              <a:buNone/>
              <a:defRPr>
                <a:solidFill>
                  <a:srgbClr val="EDEAEC"/>
                </a:solidFill>
              </a:defRPr>
            </a:lvl2pPr>
            <a:lvl3pPr marL="685749" indent="0">
              <a:buNone/>
              <a:defRPr>
                <a:solidFill>
                  <a:srgbClr val="EDEAEC"/>
                </a:solidFill>
              </a:defRPr>
            </a:lvl3pPr>
            <a:lvl4pPr marL="1028624" indent="0">
              <a:buNone/>
              <a:defRPr>
                <a:solidFill>
                  <a:srgbClr val="EDEAEC"/>
                </a:solidFill>
              </a:defRPr>
            </a:lvl4pPr>
            <a:lvl5pPr marL="1371498" indent="0">
              <a:buNone/>
              <a:defRPr>
                <a:solidFill>
                  <a:srgbClr val="EDEAEC"/>
                </a:solidFill>
              </a:defRPr>
            </a:lvl5pPr>
          </a:lstStyle>
          <a:p>
            <a:pPr lvl="0"/>
            <a:r>
              <a:rPr lang="en-US"/>
              <a:t>Click to edit Master text styles</a:t>
            </a:r>
          </a:p>
        </p:txBody>
      </p:sp>
      <p:pic>
        <p:nvPicPr>
          <p:cNvPr id="30" name="Picture 29">
            <a:extLst>
              <a:ext uri="{FF2B5EF4-FFF2-40B4-BE49-F238E27FC236}">
                <a16:creationId xmlns:a16="http://schemas.microsoft.com/office/drawing/2014/main" id="{2F4C9BDD-4422-4220-A520-0D0F55B4F43E}"/>
              </a:ext>
            </a:extLst>
          </p:cNvPr>
          <p:cNvPicPr>
            <a:picLocks noChangeAspect="1"/>
          </p:cNvPicPr>
          <p:nvPr userDrawn="1"/>
        </p:nvPicPr>
        <p:blipFill>
          <a:blip r:embed="rId2" cstate="email">
            <a:extLst>
              <a:ext uri="{28A0092B-C50C-407E-A947-70E740481C1C}">
                <a14:useLocalDpi xmlns:a14="http://schemas.microsoft.com/office/drawing/2010/main" val="0"/>
              </a:ext>
            </a:extLst>
          </a:blip>
          <a:srcRect/>
          <a:stretch/>
        </p:blipFill>
        <p:spPr>
          <a:xfrm>
            <a:off x="146304" y="146304"/>
            <a:ext cx="903883" cy="868680"/>
          </a:xfrm>
          <a:prstGeom prst="rect">
            <a:avLst/>
          </a:prstGeom>
        </p:spPr>
      </p:pic>
      <p:sp>
        <p:nvSpPr>
          <p:cNvPr id="38" name="TextBox 37">
            <a:extLst>
              <a:ext uri="{FF2B5EF4-FFF2-40B4-BE49-F238E27FC236}">
                <a16:creationId xmlns:a16="http://schemas.microsoft.com/office/drawing/2014/main" id="{5046D382-37A8-4FC5-92D0-542CFE9CD298}"/>
              </a:ext>
            </a:extLst>
          </p:cNvPr>
          <p:cNvSpPr txBox="1"/>
          <p:nvPr userDrawn="1"/>
        </p:nvSpPr>
        <p:spPr>
          <a:xfrm>
            <a:off x="5988718" y="6409291"/>
            <a:ext cx="2901466" cy="276999"/>
          </a:xfrm>
          <a:prstGeom prst="rect">
            <a:avLst/>
          </a:prstGeom>
          <a:noFill/>
        </p:spPr>
        <p:txBody>
          <a:bodyPr wrap="square" rtlCol="0">
            <a:spAutoFit/>
          </a:bodyPr>
          <a:lstStyle/>
          <a:p>
            <a:pPr algn="ctr"/>
            <a:r>
              <a:rPr lang="en-US" sz="1200">
                <a:solidFill>
                  <a:srgbClr val="021221"/>
                </a:solidFill>
                <a:latin typeface="+mj-lt"/>
              </a:rPr>
              <a:t>Applied Agility, Dedication, and Ingenuity</a:t>
            </a:r>
          </a:p>
        </p:txBody>
      </p:sp>
      <p:sp>
        <p:nvSpPr>
          <p:cNvPr id="39" name="TextBox 38">
            <a:extLst>
              <a:ext uri="{FF2B5EF4-FFF2-40B4-BE49-F238E27FC236}">
                <a16:creationId xmlns:a16="http://schemas.microsoft.com/office/drawing/2014/main" id="{BD5516AE-449D-4C51-A703-3ECFE74BA064}"/>
              </a:ext>
            </a:extLst>
          </p:cNvPr>
          <p:cNvSpPr txBox="1"/>
          <p:nvPr userDrawn="1"/>
        </p:nvSpPr>
        <p:spPr>
          <a:xfrm>
            <a:off x="244937" y="6316958"/>
            <a:ext cx="2846841" cy="461665"/>
          </a:xfrm>
          <a:prstGeom prst="rect">
            <a:avLst/>
          </a:prstGeom>
          <a:noFill/>
        </p:spPr>
        <p:txBody>
          <a:bodyPr wrap="square" rtlCol="0" anchor="ctr">
            <a:spAutoFit/>
          </a:bodyPr>
          <a:lstStyle/>
          <a:p>
            <a:pPr algn="ctr"/>
            <a:r>
              <a:rPr lang="en-US" sz="1200">
                <a:solidFill>
                  <a:srgbClr val="021221"/>
                </a:solidFill>
                <a:latin typeface="+mj-lt"/>
              </a:rPr>
              <a:t>Small Business Innovation Research (SBIR)</a:t>
            </a:r>
          </a:p>
          <a:p>
            <a:pPr algn="ctr"/>
            <a:r>
              <a:rPr lang="en-US" sz="1200">
                <a:solidFill>
                  <a:srgbClr val="021221"/>
                </a:solidFill>
                <a:latin typeface="+mj-lt"/>
              </a:rPr>
              <a:t>Small Business Technology Transfer (STTR) </a:t>
            </a:r>
          </a:p>
        </p:txBody>
      </p:sp>
    </p:spTree>
    <p:extLst>
      <p:ext uri="{BB962C8B-B14F-4D97-AF65-F5344CB8AC3E}">
        <p14:creationId xmlns:p14="http://schemas.microsoft.com/office/powerpoint/2010/main" val="197729976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Quad_A_02">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D3D7E8EA-BD8C-44E5-9E54-43FA70DC67A9}"/>
              </a:ext>
            </a:extLst>
          </p:cNvPr>
          <p:cNvSpPr/>
          <p:nvPr userDrawn="1"/>
        </p:nvSpPr>
        <p:spPr>
          <a:xfrm>
            <a:off x="-2" y="0"/>
            <a:ext cx="9143996" cy="6858000"/>
          </a:xfrm>
          <a:prstGeom prst="rect">
            <a:avLst/>
          </a:prstGeom>
          <a:solidFill>
            <a:srgbClr val="EDEA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42" name="Rectangle 41">
            <a:extLst>
              <a:ext uri="{FF2B5EF4-FFF2-40B4-BE49-F238E27FC236}">
                <a16:creationId xmlns:a16="http://schemas.microsoft.com/office/drawing/2014/main" id="{112FC871-BDFF-4144-B175-CBCCA4F6D9D5}"/>
              </a:ext>
            </a:extLst>
          </p:cNvPr>
          <p:cNvSpPr/>
          <p:nvPr userDrawn="1"/>
        </p:nvSpPr>
        <p:spPr>
          <a:xfrm>
            <a:off x="4675611" y="1319923"/>
            <a:ext cx="4219216" cy="2227836"/>
          </a:xfrm>
          <a:prstGeom prst="rect">
            <a:avLst/>
          </a:prstGeom>
          <a:solidFill>
            <a:srgbClr val="0212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43" name="Rectangle 42">
            <a:extLst>
              <a:ext uri="{FF2B5EF4-FFF2-40B4-BE49-F238E27FC236}">
                <a16:creationId xmlns:a16="http://schemas.microsoft.com/office/drawing/2014/main" id="{19EBB5D9-F4CE-4B44-A2FE-D510337F2CBB}"/>
              </a:ext>
            </a:extLst>
          </p:cNvPr>
          <p:cNvSpPr/>
          <p:nvPr userDrawn="1"/>
        </p:nvSpPr>
        <p:spPr>
          <a:xfrm>
            <a:off x="4675611" y="3802416"/>
            <a:ext cx="4219216" cy="2227836"/>
          </a:xfrm>
          <a:prstGeom prst="rect">
            <a:avLst/>
          </a:prstGeom>
          <a:solidFill>
            <a:srgbClr val="0212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6" name="Rectangle 15">
            <a:extLst>
              <a:ext uri="{FF2B5EF4-FFF2-40B4-BE49-F238E27FC236}">
                <a16:creationId xmlns:a16="http://schemas.microsoft.com/office/drawing/2014/main" id="{8075F3A5-B89A-4767-B1AE-116258A000CD}"/>
              </a:ext>
            </a:extLst>
          </p:cNvPr>
          <p:cNvSpPr/>
          <p:nvPr userDrawn="1"/>
        </p:nvSpPr>
        <p:spPr>
          <a:xfrm>
            <a:off x="247611" y="1319923"/>
            <a:ext cx="4219216" cy="2227836"/>
          </a:xfrm>
          <a:prstGeom prst="rect">
            <a:avLst/>
          </a:prstGeom>
          <a:solidFill>
            <a:srgbClr val="0212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8" name="Rectangle 17">
            <a:extLst>
              <a:ext uri="{FF2B5EF4-FFF2-40B4-BE49-F238E27FC236}">
                <a16:creationId xmlns:a16="http://schemas.microsoft.com/office/drawing/2014/main" id="{FB3C02EA-2F5A-4F09-B633-2C39E0F5D5D6}"/>
              </a:ext>
            </a:extLst>
          </p:cNvPr>
          <p:cNvSpPr/>
          <p:nvPr userDrawn="1"/>
        </p:nvSpPr>
        <p:spPr>
          <a:xfrm>
            <a:off x="247611" y="3802416"/>
            <a:ext cx="4219216" cy="2227836"/>
          </a:xfrm>
          <a:prstGeom prst="rect">
            <a:avLst/>
          </a:prstGeom>
          <a:solidFill>
            <a:srgbClr val="0212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3" name="Content Placeholder 2">
            <a:extLst>
              <a:ext uri="{FF2B5EF4-FFF2-40B4-BE49-F238E27FC236}">
                <a16:creationId xmlns:a16="http://schemas.microsoft.com/office/drawing/2014/main" id="{5731CC45-9728-4D06-9F1B-6FD279C1CE2B}"/>
              </a:ext>
            </a:extLst>
          </p:cNvPr>
          <p:cNvSpPr>
            <a:spLocks noGrp="1"/>
          </p:cNvSpPr>
          <p:nvPr>
            <p:ph idx="1"/>
          </p:nvPr>
        </p:nvSpPr>
        <p:spPr>
          <a:xfrm>
            <a:off x="240102" y="1829033"/>
            <a:ext cx="4216907" cy="1726192"/>
          </a:xfrm>
        </p:spPr>
        <p:txBody>
          <a:bodyPr>
            <a:normAutofit/>
          </a:bodyPr>
          <a:lstStyle>
            <a:lvl1pPr>
              <a:defRPr sz="1350">
                <a:solidFill>
                  <a:srgbClr val="EDEAEC"/>
                </a:solidFill>
              </a:defRPr>
            </a:lvl1pPr>
            <a:lvl2pPr>
              <a:defRPr sz="1200">
                <a:solidFill>
                  <a:srgbClr val="EDEAEC"/>
                </a:solidFill>
              </a:defRPr>
            </a:lvl2pPr>
            <a:lvl3pPr>
              <a:defRPr sz="1050">
                <a:solidFill>
                  <a:srgbClr val="EDEAEC"/>
                </a:solidFill>
              </a:defRPr>
            </a:lvl3pPr>
            <a:lvl4pPr>
              <a:defRPr sz="900">
                <a:solidFill>
                  <a:srgbClr val="EDEAEC"/>
                </a:solidFill>
              </a:defRPr>
            </a:lvl4pPr>
            <a:lvl5pPr>
              <a:defRPr sz="900">
                <a:solidFill>
                  <a:srgbClr val="EDEAEC"/>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4FAA4CF4-7080-4DB4-8349-CC5886F8A887}"/>
              </a:ext>
            </a:extLst>
          </p:cNvPr>
          <p:cNvSpPr>
            <a:spLocks noGrp="1"/>
          </p:cNvSpPr>
          <p:nvPr>
            <p:ph type="ftr" sz="quarter" idx="11"/>
          </p:nvPr>
        </p:nvSpPr>
        <p:spPr/>
        <p:txBody>
          <a:bodyPr/>
          <a:lstStyle>
            <a:lvl1pPr>
              <a:defRPr>
                <a:solidFill>
                  <a:srgbClr val="021221"/>
                </a:solidFill>
              </a:defRPr>
            </a:lvl1pPr>
          </a:lstStyle>
          <a:p>
            <a:r>
              <a:rPr lang="en-US"/>
              <a:t>Distribution Statement X</a:t>
            </a:r>
          </a:p>
        </p:txBody>
      </p:sp>
      <p:sp>
        <p:nvSpPr>
          <p:cNvPr id="6" name="Slide Number Placeholder 5">
            <a:extLst>
              <a:ext uri="{FF2B5EF4-FFF2-40B4-BE49-F238E27FC236}">
                <a16:creationId xmlns:a16="http://schemas.microsoft.com/office/drawing/2014/main" id="{052194C4-8DA6-4122-A375-513E83603C6D}"/>
              </a:ext>
            </a:extLst>
          </p:cNvPr>
          <p:cNvSpPr>
            <a:spLocks noGrp="1"/>
          </p:cNvSpPr>
          <p:nvPr>
            <p:ph type="sldNum" sz="quarter" idx="12"/>
          </p:nvPr>
        </p:nvSpPr>
        <p:spPr/>
        <p:txBody>
          <a:bodyPr/>
          <a:lstStyle/>
          <a:p>
            <a:fld id="{A7DC75CF-7D68-4A0C-850D-6E33D1D84A08}" type="slidenum">
              <a:rPr lang="en-US" smtClean="0"/>
              <a:t>‹#›</a:t>
            </a:fld>
            <a:endParaRPr lang="en-US"/>
          </a:p>
        </p:txBody>
      </p:sp>
      <p:sp>
        <p:nvSpPr>
          <p:cNvPr id="8" name="Text Placeholder 7">
            <a:extLst>
              <a:ext uri="{FF2B5EF4-FFF2-40B4-BE49-F238E27FC236}">
                <a16:creationId xmlns:a16="http://schemas.microsoft.com/office/drawing/2014/main" id="{4865F963-4FAE-4EA3-B3E4-531D20A8AE59}"/>
              </a:ext>
            </a:extLst>
          </p:cNvPr>
          <p:cNvSpPr>
            <a:spLocks noGrp="1"/>
          </p:cNvSpPr>
          <p:nvPr>
            <p:ph type="body" sz="quarter" idx="16"/>
          </p:nvPr>
        </p:nvSpPr>
        <p:spPr>
          <a:xfrm>
            <a:off x="246274" y="1317597"/>
            <a:ext cx="4218829" cy="501644"/>
          </a:xfrm>
        </p:spPr>
        <p:txBody>
          <a:bodyPr>
            <a:normAutofit/>
          </a:bodyPr>
          <a:lstStyle>
            <a:lvl1pPr marL="0" indent="0" algn="ctr">
              <a:buNone/>
              <a:defRPr sz="2100">
                <a:solidFill>
                  <a:srgbClr val="EDEAEC"/>
                </a:solidFill>
              </a:defRPr>
            </a:lvl1pPr>
            <a:lvl2pPr marL="342875" indent="0">
              <a:buNone/>
              <a:defRPr>
                <a:solidFill>
                  <a:srgbClr val="EDEAEC"/>
                </a:solidFill>
              </a:defRPr>
            </a:lvl2pPr>
            <a:lvl3pPr marL="685749" indent="0">
              <a:buNone/>
              <a:defRPr>
                <a:solidFill>
                  <a:srgbClr val="EDEAEC"/>
                </a:solidFill>
              </a:defRPr>
            </a:lvl3pPr>
            <a:lvl4pPr marL="1028624" indent="0">
              <a:buNone/>
              <a:defRPr>
                <a:solidFill>
                  <a:srgbClr val="EDEAEC"/>
                </a:solidFill>
              </a:defRPr>
            </a:lvl4pPr>
            <a:lvl5pPr marL="1371498" indent="0">
              <a:buNone/>
              <a:defRPr>
                <a:solidFill>
                  <a:srgbClr val="EDEAEC"/>
                </a:solidFill>
              </a:defRPr>
            </a:lvl5pPr>
          </a:lstStyle>
          <a:p>
            <a:pPr lvl="0"/>
            <a:r>
              <a:rPr lang="en-US"/>
              <a:t>Click to edit Master text styles</a:t>
            </a:r>
          </a:p>
        </p:txBody>
      </p:sp>
      <p:sp>
        <p:nvSpPr>
          <p:cNvPr id="44" name="Content Placeholder 2">
            <a:extLst>
              <a:ext uri="{FF2B5EF4-FFF2-40B4-BE49-F238E27FC236}">
                <a16:creationId xmlns:a16="http://schemas.microsoft.com/office/drawing/2014/main" id="{3880ED54-58A1-42F3-8C1B-62DC7ED0819F}"/>
              </a:ext>
            </a:extLst>
          </p:cNvPr>
          <p:cNvSpPr>
            <a:spLocks noGrp="1"/>
          </p:cNvSpPr>
          <p:nvPr>
            <p:ph idx="17"/>
          </p:nvPr>
        </p:nvSpPr>
        <p:spPr>
          <a:xfrm>
            <a:off x="4686192" y="1819241"/>
            <a:ext cx="4214408" cy="1726192"/>
          </a:xfrm>
        </p:spPr>
        <p:txBody>
          <a:bodyPr>
            <a:normAutofit/>
          </a:bodyPr>
          <a:lstStyle>
            <a:lvl1pPr>
              <a:defRPr sz="1350">
                <a:solidFill>
                  <a:srgbClr val="EDEAEC"/>
                </a:solidFill>
              </a:defRPr>
            </a:lvl1pPr>
            <a:lvl2pPr>
              <a:defRPr sz="1200">
                <a:solidFill>
                  <a:srgbClr val="EDEAEC"/>
                </a:solidFill>
              </a:defRPr>
            </a:lvl2pPr>
            <a:lvl3pPr>
              <a:defRPr sz="1050">
                <a:solidFill>
                  <a:srgbClr val="EDEAEC"/>
                </a:solidFill>
              </a:defRPr>
            </a:lvl3pPr>
            <a:lvl4pPr>
              <a:defRPr sz="900">
                <a:solidFill>
                  <a:srgbClr val="EDEAEC"/>
                </a:solidFill>
              </a:defRPr>
            </a:lvl4pPr>
            <a:lvl5pPr>
              <a:defRPr sz="900">
                <a:solidFill>
                  <a:srgbClr val="EDEAEC"/>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5" name="Text Placeholder 7">
            <a:extLst>
              <a:ext uri="{FF2B5EF4-FFF2-40B4-BE49-F238E27FC236}">
                <a16:creationId xmlns:a16="http://schemas.microsoft.com/office/drawing/2014/main" id="{4E707711-D37F-49FC-B528-C8FE72EFDB6F}"/>
              </a:ext>
            </a:extLst>
          </p:cNvPr>
          <p:cNvSpPr>
            <a:spLocks noGrp="1"/>
          </p:cNvSpPr>
          <p:nvPr>
            <p:ph type="body" sz="quarter" idx="18"/>
          </p:nvPr>
        </p:nvSpPr>
        <p:spPr>
          <a:xfrm>
            <a:off x="4675618" y="1317597"/>
            <a:ext cx="4213637" cy="501644"/>
          </a:xfrm>
        </p:spPr>
        <p:txBody>
          <a:bodyPr>
            <a:normAutofit/>
          </a:bodyPr>
          <a:lstStyle>
            <a:lvl1pPr marL="0" indent="0" algn="ctr">
              <a:buNone/>
              <a:defRPr sz="2100">
                <a:solidFill>
                  <a:srgbClr val="EDEAEC"/>
                </a:solidFill>
              </a:defRPr>
            </a:lvl1pPr>
            <a:lvl2pPr marL="342875" indent="0">
              <a:buNone/>
              <a:defRPr>
                <a:solidFill>
                  <a:srgbClr val="EDEAEC"/>
                </a:solidFill>
              </a:defRPr>
            </a:lvl2pPr>
            <a:lvl3pPr marL="685749" indent="0">
              <a:buNone/>
              <a:defRPr>
                <a:solidFill>
                  <a:srgbClr val="EDEAEC"/>
                </a:solidFill>
              </a:defRPr>
            </a:lvl3pPr>
            <a:lvl4pPr marL="1028624" indent="0">
              <a:buNone/>
              <a:defRPr>
                <a:solidFill>
                  <a:srgbClr val="EDEAEC"/>
                </a:solidFill>
              </a:defRPr>
            </a:lvl4pPr>
            <a:lvl5pPr marL="1371498" indent="0">
              <a:buNone/>
              <a:defRPr>
                <a:solidFill>
                  <a:srgbClr val="EDEAEC"/>
                </a:solidFill>
              </a:defRPr>
            </a:lvl5pPr>
          </a:lstStyle>
          <a:p>
            <a:pPr lvl="0"/>
            <a:r>
              <a:rPr lang="en-US"/>
              <a:t>Click to edit Master text styles</a:t>
            </a:r>
          </a:p>
        </p:txBody>
      </p:sp>
      <p:sp>
        <p:nvSpPr>
          <p:cNvPr id="46" name="Content Placeholder 2">
            <a:extLst>
              <a:ext uri="{FF2B5EF4-FFF2-40B4-BE49-F238E27FC236}">
                <a16:creationId xmlns:a16="http://schemas.microsoft.com/office/drawing/2014/main" id="{9C2C832C-A73A-45BA-BB77-E483DEE862A8}"/>
              </a:ext>
            </a:extLst>
          </p:cNvPr>
          <p:cNvSpPr>
            <a:spLocks noGrp="1"/>
          </p:cNvSpPr>
          <p:nvPr>
            <p:ph idx="19"/>
          </p:nvPr>
        </p:nvSpPr>
        <p:spPr>
          <a:xfrm>
            <a:off x="246273" y="4290744"/>
            <a:ext cx="4216907" cy="1726192"/>
          </a:xfrm>
        </p:spPr>
        <p:txBody>
          <a:bodyPr>
            <a:normAutofit/>
          </a:bodyPr>
          <a:lstStyle>
            <a:lvl1pPr>
              <a:defRPr sz="1350">
                <a:solidFill>
                  <a:srgbClr val="EDEAEC"/>
                </a:solidFill>
              </a:defRPr>
            </a:lvl1pPr>
            <a:lvl2pPr>
              <a:defRPr sz="1200">
                <a:solidFill>
                  <a:srgbClr val="EDEAEC"/>
                </a:solidFill>
              </a:defRPr>
            </a:lvl2pPr>
            <a:lvl3pPr>
              <a:defRPr sz="1050">
                <a:solidFill>
                  <a:srgbClr val="EDEAEC"/>
                </a:solidFill>
              </a:defRPr>
            </a:lvl3pPr>
            <a:lvl4pPr>
              <a:defRPr sz="900">
                <a:solidFill>
                  <a:srgbClr val="EDEAEC"/>
                </a:solidFill>
              </a:defRPr>
            </a:lvl4pPr>
            <a:lvl5pPr>
              <a:defRPr sz="900">
                <a:solidFill>
                  <a:srgbClr val="EDEAEC"/>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7" name="Text Placeholder 7">
            <a:extLst>
              <a:ext uri="{FF2B5EF4-FFF2-40B4-BE49-F238E27FC236}">
                <a16:creationId xmlns:a16="http://schemas.microsoft.com/office/drawing/2014/main" id="{DB48CB16-EFAF-4CCE-9742-A2E1F1FB88F6}"/>
              </a:ext>
            </a:extLst>
          </p:cNvPr>
          <p:cNvSpPr>
            <a:spLocks noGrp="1"/>
          </p:cNvSpPr>
          <p:nvPr>
            <p:ph type="body" sz="quarter" idx="20"/>
          </p:nvPr>
        </p:nvSpPr>
        <p:spPr>
          <a:xfrm>
            <a:off x="246274" y="3801198"/>
            <a:ext cx="4218829" cy="494190"/>
          </a:xfrm>
        </p:spPr>
        <p:txBody>
          <a:bodyPr>
            <a:normAutofit/>
          </a:bodyPr>
          <a:lstStyle>
            <a:lvl1pPr marL="0" indent="0" algn="ctr">
              <a:buNone/>
              <a:defRPr sz="2100">
                <a:solidFill>
                  <a:srgbClr val="EDEAEC"/>
                </a:solidFill>
              </a:defRPr>
            </a:lvl1pPr>
            <a:lvl2pPr marL="342875" indent="0">
              <a:buNone/>
              <a:defRPr>
                <a:solidFill>
                  <a:srgbClr val="EDEAEC"/>
                </a:solidFill>
              </a:defRPr>
            </a:lvl2pPr>
            <a:lvl3pPr marL="685749" indent="0">
              <a:buNone/>
              <a:defRPr>
                <a:solidFill>
                  <a:srgbClr val="EDEAEC"/>
                </a:solidFill>
              </a:defRPr>
            </a:lvl3pPr>
            <a:lvl4pPr marL="1028624" indent="0">
              <a:buNone/>
              <a:defRPr>
                <a:solidFill>
                  <a:srgbClr val="EDEAEC"/>
                </a:solidFill>
              </a:defRPr>
            </a:lvl4pPr>
            <a:lvl5pPr marL="1371498" indent="0">
              <a:buNone/>
              <a:defRPr>
                <a:solidFill>
                  <a:srgbClr val="EDEAEC"/>
                </a:solidFill>
              </a:defRPr>
            </a:lvl5pPr>
          </a:lstStyle>
          <a:p>
            <a:pPr lvl="0"/>
            <a:r>
              <a:rPr lang="en-US"/>
              <a:t>Click to edit Master text styles</a:t>
            </a:r>
          </a:p>
        </p:txBody>
      </p:sp>
      <p:sp>
        <p:nvSpPr>
          <p:cNvPr id="48" name="Content Placeholder 2">
            <a:extLst>
              <a:ext uri="{FF2B5EF4-FFF2-40B4-BE49-F238E27FC236}">
                <a16:creationId xmlns:a16="http://schemas.microsoft.com/office/drawing/2014/main" id="{0A4F68E8-4AD6-41F5-B0AE-42BC0C594F0B}"/>
              </a:ext>
            </a:extLst>
          </p:cNvPr>
          <p:cNvSpPr>
            <a:spLocks noGrp="1"/>
          </p:cNvSpPr>
          <p:nvPr>
            <p:ph idx="21"/>
          </p:nvPr>
        </p:nvSpPr>
        <p:spPr>
          <a:xfrm>
            <a:off x="4681981" y="4290744"/>
            <a:ext cx="4214408" cy="1726192"/>
          </a:xfrm>
        </p:spPr>
        <p:txBody>
          <a:bodyPr>
            <a:normAutofit/>
          </a:bodyPr>
          <a:lstStyle>
            <a:lvl1pPr>
              <a:defRPr sz="1350">
                <a:solidFill>
                  <a:srgbClr val="EDEAEC"/>
                </a:solidFill>
              </a:defRPr>
            </a:lvl1pPr>
            <a:lvl2pPr>
              <a:defRPr sz="1200">
                <a:solidFill>
                  <a:srgbClr val="EDEAEC"/>
                </a:solidFill>
              </a:defRPr>
            </a:lvl2pPr>
            <a:lvl3pPr>
              <a:defRPr sz="1050">
                <a:solidFill>
                  <a:srgbClr val="EDEAEC"/>
                </a:solidFill>
              </a:defRPr>
            </a:lvl3pPr>
            <a:lvl4pPr>
              <a:defRPr sz="900">
                <a:solidFill>
                  <a:srgbClr val="EDEAEC"/>
                </a:solidFill>
              </a:defRPr>
            </a:lvl4pPr>
            <a:lvl5pPr>
              <a:defRPr sz="900">
                <a:solidFill>
                  <a:srgbClr val="EDEAEC"/>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9" name="Text Placeholder 7">
            <a:extLst>
              <a:ext uri="{FF2B5EF4-FFF2-40B4-BE49-F238E27FC236}">
                <a16:creationId xmlns:a16="http://schemas.microsoft.com/office/drawing/2014/main" id="{11561A80-3969-4652-8DFC-46B4B0BC5E45}"/>
              </a:ext>
            </a:extLst>
          </p:cNvPr>
          <p:cNvSpPr>
            <a:spLocks noGrp="1"/>
          </p:cNvSpPr>
          <p:nvPr>
            <p:ph type="body" sz="quarter" idx="22"/>
          </p:nvPr>
        </p:nvSpPr>
        <p:spPr>
          <a:xfrm>
            <a:off x="4674841" y="3802416"/>
            <a:ext cx="4214408" cy="492972"/>
          </a:xfrm>
        </p:spPr>
        <p:txBody>
          <a:bodyPr>
            <a:normAutofit/>
          </a:bodyPr>
          <a:lstStyle>
            <a:lvl1pPr marL="0" indent="0" algn="ctr">
              <a:buNone/>
              <a:defRPr sz="2100">
                <a:solidFill>
                  <a:srgbClr val="EDEAEC"/>
                </a:solidFill>
              </a:defRPr>
            </a:lvl1pPr>
            <a:lvl2pPr marL="342875" indent="0">
              <a:buNone/>
              <a:defRPr>
                <a:solidFill>
                  <a:srgbClr val="EDEAEC"/>
                </a:solidFill>
              </a:defRPr>
            </a:lvl2pPr>
            <a:lvl3pPr marL="685749" indent="0">
              <a:buNone/>
              <a:defRPr>
                <a:solidFill>
                  <a:srgbClr val="EDEAEC"/>
                </a:solidFill>
              </a:defRPr>
            </a:lvl3pPr>
            <a:lvl4pPr marL="1028624" indent="0">
              <a:buNone/>
              <a:defRPr>
                <a:solidFill>
                  <a:srgbClr val="EDEAEC"/>
                </a:solidFill>
              </a:defRPr>
            </a:lvl4pPr>
            <a:lvl5pPr marL="1371498" indent="0">
              <a:buNone/>
              <a:defRPr>
                <a:solidFill>
                  <a:srgbClr val="EDEAEC"/>
                </a:solidFill>
              </a:defRPr>
            </a:lvl5pPr>
          </a:lstStyle>
          <a:p>
            <a:pPr lvl="0"/>
            <a:r>
              <a:rPr lang="en-US"/>
              <a:t>Click to edit Master text styles</a:t>
            </a:r>
          </a:p>
        </p:txBody>
      </p:sp>
      <p:pic>
        <p:nvPicPr>
          <p:cNvPr id="25" name="Picture 24">
            <a:extLst>
              <a:ext uri="{FF2B5EF4-FFF2-40B4-BE49-F238E27FC236}">
                <a16:creationId xmlns:a16="http://schemas.microsoft.com/office/drawing/2014/main" id="{F5755276-8F70-4F8D-89E7-779C2876BF3F}"/>
              </a:ext>
            </a:extLst>
          </p:cNvPr>
          <p:cNvPicPr>
            <a:picLocks noChangeAspect="1"/>
          </p:cNvPicPr>
          <p:nvPr userDrawn="1"/>
        </p:nvPicPr>
        <p:blipFill>
          <a:blip r:embed="rId2" cstate="email">
            <a:extLst>
              <a:ext uri="{28A0092B-C50C-407E-A947-70E740481C1C}">
                <a14:useLocalDpi xmlns:a14="http://schemas.microsoft.com/office/drawing/2010/main" val="0"/>
              </a:ext>
            </a:extLst>
          </a:blip>
          <a:srcRect/>
          <a:stretch/>
        </p:blipFill>
        <p:spPr>
          <a:xfrm>
            <a:off x="146304" y="146304"/>
            <a:ext cx="903883" cy="868680"/>
          </a:xfrm>
          <a:prstGeom prst="rect">
            <a:avLst/>
          </a:prstGeom>
        </p:spPr>
      </p:pic>
      <p:sp>
        <p:nvSpPr>
          <p:cNvPr id="32" name="TextBox 31">
            <a:extLst>
              <a:ext uri="{FF2B5EF4-FFF2-40B4-BE49-F238E27FC236}">
                <a16:creationId xmlns:a16="http://schemas.microsoft.com/office/drawing/2014/main" id="{9B0F1C06-D83D-4C8A-B080-4845014B27A8}"/>
              </a:ext>
            </a:extLst>
          </p:cNvPr>
          <p:cNvSpPr txBox="1"/>
          <p:nvPr userDrawn="1"/>
        </p:nvSpPr>
        <p:spPr>
          <a:xfrm>
            <a:off x="5988718" y="6409291"/>
            <a:ext cx="2901466" cy="276999"/>
          </a:xfrm>
          <a:prstGeom prst="rect">
            <a:avLst/>
          </a:prstGeom>
          <a:noFill/>
        </p:spPr>
        <p:txBody>
          <a:bodyPr wrap="square" rtlCol="0">
            <a:spAutoFit/>
          </a:bodyPr>
          <a:lstStyle/>
          <a:p>
            <a:pPr algn="ctr"/>
            <a:r>
              <a:rPr lang="en-US" sz="1200">
                <a:solidFill>
                  <a:srgbClr val="021221"/>
                </a:solidFill>
                <a:latin typeface="+mj-lt"/>
              </a:rPr>
              <a:t>Applied Agility, Dedication, and Ingenuity</a:t>
            </a:r>
          </a:p>
        </p:txBody>
      </p:sp>
      <p:sp>
        <p:nvSpPr>
          <p:cNvPr id="33" name="TextBox 32">
            <a:extLst>
              <a:ext uri="{FF2B5EF4-FFF2-40B4-BE49-F238E27FC236}">
                <a16:creationId xmlns:a16="http://schemas.microsoft.com/office/drawing/2014/main" id="{406BD437-3E28-46A7-9108-73B9D547FFEE}"/>
              </a:ext>
            </a:extLst>
          </p:cNvPr>
          <p:cNvSpPr txBox="1"/>
          <p:nvPr userDrawn="1"/>
        </p:nvSpPr>
        <p:spPr>
          <a:xfrm>
            <a:off x="244937" y="6316958"/>
            <a:ext cx="2846841" cy="461665"/>
          </a:xfrm>
          <a:prstGeom prst="rect">
            <a:avLst/>
          </a:prstGeom>
          <a:noFill/>
        </p:spPr>
        <p:txBody>
          <a:bodyPr wrap="square" rtlCol="0" anchor="ctr">
            <a:spAutoFit/>
          </a:bodyPr>
          <a:lstStyle/>
          <a:p>
            <a:pPr algn="ctr"/>
            <a:r>
              <a:rPr lang="en-US" sz="1200">
                <a:solidFill>
                  <a:srgbClr val="021221"/>
                </a:solidFill>
                <a:latin typeface="+mj-lt"/>
              </a:rPr>
              <a:t>Small Business Innovation Research (SBIR)</a:t>
            </a:r>
          </a:p>
          <a:p>
            <a:pPr algn="ctr"/>
            <a:r>
              <a:rPr lang="en-US" sz="1200">
                <a:solidFill>
                  <a:srgbClr val="021221"/>
                </a:solidFill>
                <a:latin typeface="+mj-lt"/>
              </a:rPr>
              <a:t>Small Business Technology Transfer (STTR) </a:t>
            </a:r>
          </a:p>
        </p:txBody>
      </p:sp>
      <p:sp>
        <p:nvSpPr>
          <p:cNvPr id="35" name="Title 1">
            <a:extLst>
              <a:ext uri="{FF2B5EF4-FFF2-40B4-BE49-F238E27FC236}">
                <a16:creationId xmlns:a16="http://schemas.microsoft.com/office/drawing/2014/main" id="{C989231F-2B12-4EE4-B109-4C7128F399E0}"/>
              </a:ext>
            </a:extLst>
          </p:cNvPr>
          <p:cNvSpPr>
            <a:spLocks noGrp="1"/>
          </p:cNvSpPr>
          <p:nvPr>
            <p:ph type="title"/>
          </p:nvPr>
        </p:nvSpPr>
        <p:spPr>
          <a:xfrm>
            <a:off x="1578483" y="193398"/>
            <a:ext cx="5987034" cy="768096"/>
          </a:xfrm>
        </p:spPr>
        <p:txBody>
          <a:bodyPr>
            <a:noAutofit/>
          </a:bodyPr>
          <a:lstStyle>
            <a:lvl1pPr algn="ctr">
              <a:defRPr sz="3600" b="1"/>
            </a:lvl1pPr>
          </a:lstStyle>
          <a:p>
            <a:r>
              <a:rPr lang="en-US"/>
              <a:t>Click to edit Master title style</a:t>
            </a:r>
          </a:p>
        </p:txBody>
      </p:sp>
    </p:spTree>
    <p:extLst>
      <p:ext uri="{BB962C8B-B14F-4D97-AF65-F5344CB8AC3E}">
        <p14:creationId xmlns:p14="http://schemas.microsoft.com/office/powerpoint/2010/main" val="3145922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Quad_B_01">
    <p:spTree>
      <p:nvGrpSpPr>
        <p:cNvPr id="1" name=""/>
        <p:cNvGrpSpPr/>
        <p:nvPr/>
      </p:nvGrpSpPr>
      <p:grpSpPr>
        <a:xfrm>
          <a:off x="0" y="0"/>
          <a:ext cx="0" cy="0"/>
          <a:chOff x="0" y="0"/>
          <a:chExt cx="0" cy="0"/>
        </a:xfrm>
      </p:grpSpPr>
      <p:pic>
        <p:nvPicPr>
          <p:cNvPr id="41" name="Picture 40">
            <a:extLst>
              <a:ext uri="{FF2B5EF4-FFF2-40B4-BE49-F238E27FC236}">
                <a16:creationId xmlns:a16="http://schemas.microsoft.com/office/drawing/2014/main" id="{656138A6-0D17-4C20-8C29-37A4863E4CCD}"/>
              </a:ext>
            </a:extLst>
          </p:cNvPr>
          <p:cNvPicPr>
            <a:picLocks noChangeAspect="1"/>
          </p:cNvPicPr>
          <p:nvPr userDrawn="1"/>
        </p:nvPicPr>
        <p:blipFill>
          <a:blip r:embed="rId2" cstate="email">
            <a:extLst>
              <a:ext uri="{28A0092B-C50C-407E-A947-70E740481C1C}">
                <a14:useLocalDpi xmlns:a14="http://schemas.microsoft.com/office/drawing/2010/main" val="0"/>
              </a:ext>
            </a:extLst>
          </a:blip>
          <a:srcRect/>
          <a:stretch/>
        </p:blipFill>
        <p:spPr>
          <a:xfrm>
            <a:off x="2" y="0"/>
            <a:ext cx="9143997" cy="6858000"/>
          </a:xfrm>
          <a:prstGeom prst="rect">
            <a:avLst/>
          </a:prstGeom>
        </p:spPr>
      </p:pic>
      <p:sp>
        <p:nvSpPr>
          <p:cNvPr id="5" name="Footer Placeholder 4">
            <a:extLst>
              <a:ext uri="{FF2B5EF4-FFF2-40B4-BE49-F238E27FC236}">
                <a16:creationId xmlns:a16="http://schemas.microsoft.com/office/drawing/2014/main" id="{4FAA4CF4-7080-4DB4-8349-CC5886F8A887}"/>
              </a:ext>
            </a:extLst>
          </p:cNvPr>
          <p:cNvSpPr>
            <a:spLocks noGrp="1"/>
          </p:cNvSpPr>
          <p:nvPr>
            <p:ph type="ftr" sz="quarter" idx="11"/>
          </p:nvPr>
        </p:nvSpPr>
        <p:spPr/>
        <p:txBody>
          <a:bodyPr/>
          <a:lstStyle>
            <a:lvl1pPr>
              <a:defRPr>
                <a:solidFill>
                  <a:srgbClr val="EDEAEC"/>
                </a:solidFill>
              </a:defRPr>
            </a:lvl1pPr>
          </a:lstStyle>
          <a:p>
            <a:r>
              <a:rPr lang="en-US"/>
              <a:t>Distribution Statement X</a:t>
            </a:r>
          </a:p>
        </p:txBody>
      </p:sp>
      <p:sp>
        <p:nvSpPr>
          <p:cNvPr id="6" name="Slide Number Placeholder 5">
            <a:extLst>
              <a:ext uri="{FF2B5EF4-FFF2-40B4-BE49-F238E27FC236}">
                <a16:creationId xmlns:a16="http://schemas.microsoft.com/office/drawing/2014/main" id="{052194C4-8DA6-4122-A375-513E83603C6D}"/>
              </a:ext>
            </a:extLst>
          </p:cNvPr>
          <p:cNvSpPr>
            <a:spLocks noGrp="1"/>
          </p:cNvSpPr>
          <p:nvPr>
            <p:ph type="sldNum" sz="quarter" idx="12"/>
          </p:nvPr>
        </p:nvSpPr>
        <p:spPr/>
        <p:txBody>
          <a:bodyPr/>
          <a:lstStyle/>
          <a:p>
            <a:fld id="{A7DC75CF-7D68-4A0C-850D-6E33D1D84A08}" type="slidenum">
              <a:rPr lang="en-US" smtClean="0"/>
              <a:t>‹#›</a:t>
            </a:fld>
            <a:endParaRPr lang="en-US"/>
          </a:p>
        </p:txBody>
      </p:sp>
      <p:sp>
        <p:nvSpPr>
          <p:cNvPr id="37" name="Rectangle 36">
            <a:extLst>
              <a:ext uri="{FF2B5EF4-FFF2-40B4-BE49-F238E27FC236}">
                <a16:creationId xmlns:a16="http://schemas.microsoft.com/office/drawing/2014/main" id="{E4AD3970-8E10-4B29-9E9A-0B630C61B6F7}"/>
              </a:ext>
            </a:extLst>
          </p:cNvPr>
          <p:cNvSpPr/>
          <p:nvPr userDrawn="1"/>
        </p:nvSpPr>
        <p:spPr>
          <a:xfrm>
            <a:off x="4675611" y="1319923"/>
            <a:ext cx="4219216" cy="2227836"/>
          </a:xfrm>
          <a:prstGeom prst="rect">
            <a:avLst/>
          </a:prstGeom>
          <a:solidFill>
            <a:srgbClr val="EDEA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42" name="Rectangle 41">
            <a:extLst>
              <a:ext uri="{FF2B5EF4-FFF2-40B4-BE49-F238E27FC236}">
                <a16:creationId xmlns:a16="http://schemas.microsoft.com/office/drawing/2014/main" id="{EC0E5398-FB1E-4805-8919-B1BC9F84E5E9}"/>
              </a:ext>
            </a:extLst>
          </p:cNvPr>
          <p:cNvSpPr/>
          <p:nvPr userDrawn="1"/>
        </p:nvSpPr>
        <p:spPr>
          <a:xfrm>
            <a:off x="4675611" y="3802416"/>
            <a:ext cx="4219216" cy="2227836"/>
          </a:xfrm>
          <a:prstGeom prst="rect">
            <a:avLst/>
          </a:prstGeom>
          <a:solidFill>
            <a:srgbClr val="EDEA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43" name="Rectangle 42">
            <a:extLst>
              <a:ext uri="{FF2B5EF4-FFF2-40B4-BE49-F238E27FC236}">
                <a16:creationId xmlns:a16="http://schemas.microsoft.com/office/drawing/2014/main" id="{866FBCB0-D6C9-4BA6-8226-A376181F6394}"/>
              </a:ext>
            </a:extLst>
          </p:cNvPr>
          <p:cNvSpPr/>
          <p:nvPr userDrawn="1"/>
        </p:nvSpPr>
        <p:spPr>
          <a:xfrm>
            <a:off x="247611" y="1319923"/>
            <a:ext cx="4219216" cy="2227836"/>
          </a:xfrm>
          <a:prstGeom prst="rect">
            <a:avLst/>
          </a:prstGeom>
          <a:solidFill>
            <a:srgbClr val="EDEA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44" name="Rectangle 43">
            <a:extLst>
              <a:ext uri="{FF2B5EF4-FFF2-40B4-BE49-F238E27FC236}">
                <a16:creationId xmlns:a16="http://schemas.microsoft.com/office/drawing/2014/main" id="{2C10CC8F-D3DF-4DE1-BB63-EADB41446259}"/>
              </a:ext>
            </a:extLst>
          </p:cNvPr>
          <p:cNvSpPr/>
          <p:nvPr userDrawn="1"/>
        </p:nvSpPr>
        <p:spPr>
          <a:xfrm>
            <a:off x="247611" y="3802416"/>
            <a:ext cx="4219216" cy="2227836"/>
          </a:xfrm>
          <a:prstGeom prst="rect">
            <a:avLst/>
          </a:prstGeom>
          <a:solidFill>
            <a:srgbClr val="EDEA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49" name="Content Placeholder 2">
            <a:extLst>
              <a:ext uri="{FF2B5EF4-FFF2-40B4-BE49-F238E27FC236}">
                <a16:creationId xmlns:a16="http://schemas.microsoft.com/office/drawing/2014/main" id="{FA95E27C-F6C8-4005-9C9E-F011E398DED7}"/>
              </a:ext>
            </a:extLst>
          </p:cNvPr>
          <p:cNvSpPr>
            <a:spLocks noGrp="1"/>
          </p:cNvSpPr>
          <p:nvPr>
            <p:ph idx="1"/>
          </p:nvPr>
        </p:nvSpPr>
        <p:spPr>
          <a:xfrm>
            <a:off x="229118" y="1820072"/>
            <a:ext cx="4216907" cy="1726192"/>
          </a:xfrm>
        </p:spPr>
        <p:txBody>
          <a:bodyPr>
            <a:normAutofit/>
          </a:bodyPr>
          <a:lstStyle>
            <a:lvl1pPr>
              <a:defRPr sz="1350">
                <a:solidFill>
                  <a:srgbClr val="021221"/>
                </a:solidFill>
              </a:defRPr>
            </a:lvl1pPr>
            <a:lvl2pPr>
              <a:defRPr sz="1200">
                <a:solidFill>
                  <a:srgbClr val="021221"/>
                </a:solidFill>
              </a:defRPr>
            </a:lvl2pPr>
            <a:lvl3pPr>
              <a:defRPr sz="1050">
                <a:solidFill>
                  <a:srgbClr val="021221"/>
                </a:solidFill>
              </a:defRPr>
            </a:lvl3pPr>
            <a:lvl4pPr>
              <a:defRPr sz="900">
                <a:solidFill>
                  <a:srgbClr val="021221"/>
                </a:solidFill>
              </a:defRPr>
            </a:lvl4pPr>
            <a:lvl5pPr>
              <a:defRPr sz="900">
                <a:solidFill>
                  <a:srgbClr val="02122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0" name="Text Placeholder 7">
            <a:extLst>
              <a:ext uri="{FF2B5EF4-FFF2-40B4-BE49-F238E27FC236}">
                <a16:creationId xmlns:a16="http://schemas.microsoft.com/office/drawing/2014/main" id="{E8EDED02-5F29-46FD-ACEC-7BD6128F7D84}"/>
              </a:ext>
            </a:extLst>
          </p:cNvPr>
          <p:cNvSpPr>
            <a:spLocks noGrp="1"/>
          </p:cNvSpPr>
          <p:nvPr>
            <p:ph type="body" sz="quarter" idx="16"/>
          </p:nvPr>
        </p:nvSpPr>
        <p:spPr>
          <a:xfrm>
            <a:off x="246274" y="1317597"/>
            <a:ext cx="4218829" cy="501644"/>
          </a:xfrm>
        </p:spPr>
        <p:txBody>
          <a:bodyPr>
            <a:normAutofit/>
          </a:bodyPr>
          <a:lstStyle>
            <a:lvl1pPr marL="0" indent="0" algn="ctr">
              <a:buNone/>
              <a:defRPr sz="2100">
                <a:solidFill>
                  <a:srgbClr val="021221"/>
                </a:solidFill>
              </a:defRPr>
            </a:lvl1pPr>
            <a:lvl2pPr marL="342875" indent="0">
              <a:buNone/>
              <a:defRPr>
                <a:solidFill>
                  <a:srgbClr val="EDEAEC"/>
                </a:solidFill>
              </a:defRPr>
            </a:lvl2pPr>
            <a:lvl3pPr marL="685749" indent="0">
              <a:buNone/>
              <a:defRPr>
                <a:solidFill>
                  <a:srgbClr val="EDEAEC"/>
                </a:solidFill>
              </a:defRPr>
            </a:lvl3pPr>
            <a:lvl4pPr marL="1028624" indent="0">
              <a:buNone/>
              <a:defRPr>
                <a:solidFill>
                  <a:srgbClr val="EDEAEC"/>
                </a:solidFill>
              </a:defRPr>
            </a:lvl4pPr>
            <a:lvl5pPr marL="1371498" indent="0">
              <a:buNone/>
              <a:defRPr>
                <a:solidFill>
                  <a:srgbClr val="EDEAEC"/>
                </a:solidFill>
              </a:defRPr>
            </a:lvl5pPr>
          </a:lstStyle>
          <a:p>
            <a:pPr lvl="0"/>
            <a:r>
              <a:rPr lang="en-US"/>
              <a:t>Click to edit Master text styles</a:t>
            </a:r>
          </a:p>
        </p:txBody>
      </p:sp>
      <p:sp>
        <p:nvSpPr>
          <p:cNvPr id="51" name="Content Placeholder 2">
            <a:extLst>
              <a:ext uri="{FF2B5EF4-FFF2-40B4-BE49-F238E27FC236}">
                <a16:creationId xmlns:a16="http://schemas.microsoft.com/office/drawing/2014/main" id="{0159EAD4-C216-44E7-9941-B4EF9ACF3D55}"/>
              </a:ext>
            </a:extLst>
          </p:cNvPr>
          <p:cNvSpPr>
            <a:spLocks noGrp="1"/>
          </p:cNvSpPr>
          <p:nvPr>
            <p:ph idx="17"/>
          </p:nvPr>
        </p:nvSpPr>
        <p:spPr>
          <a:xfrm>
            <a:off x="4677342" y="1803004"/>
            <a:ext cx="4214408" cy="1726192"/>
          </a:xfrm>
        </p:spPr>
        <p:txBody>
          <a:bodyPr>
            <a:normAutofit/>
          </a:bodyPr>
          <a:lstStyle>
            <a:lvl1pPr>
              <a:defRPr sz="1350">
                <a:solidFill>
                  <a:srgbClr val="021221"/>
                </a:solidFill>
              </a:defRPr>
            </a:lvl1pPr>
            <a:lvl2pPr>
              <a:defRPr sz="1200">
                <a:solidFill>
                  <a:srgbClr val="021221"/>
                </a:solidFill>
              </a:defRPr>
            </a:lvl2pPr>
            <a:lvl3pPr>
              <a:defRPr sz="1050">
                <a:solidFill>
                  <a:srgbClr val="021221"/>
                </a:solidFill>
              </a:defRPr>
            </a:lvl3pPr>
            <a:lvl4pPr>
              <a:defRPr sz="900">
                <a:solidFill>
                  <a:srgbClr val="021221"/>
                </a:solidFill>
              </a:defRPr>
            </a:lvl4pPr>
            <a:lvl5pPr>
              <a:defRPr sz="900">
                <a:solidFill>
                  <a:srgbClr val="02122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2" name="Text Placeholder 7">
            <a:extLst>
              <a:ext uri="{FF2B5EF4-FFF2-40B4-BE49-F238E27FC236}">
                <a16:creationId xmlns:a16="http://schemas.microsoft.com/office/drawing/2014/main" id="{00AFC720-1E9F-4482-8F82-279CB7242F1B}"/>
              </a:ext>
            </a:extLst>
          </p:cNvPr>
          <p:cNvSpPr>
            <a:spLocks noGrp="1"/>
          </p:cNvSpPr>
          <p:nvPr>
            <p:ph type="body" sz="quarter" idx="18"/>
          </p:nvPr>
        </p:nvSpPr>
        <p:spPr>
          <a:xfrm>
            <a:off x="4675618" y="1317597"/>
            <a:ext cx="4213637" cy="501644"/>
          </a:xfrm>
        </p:spPr>
        <p:txBody>
          <a:bodyPr>
            <a:normAutofit/>
          </a:bodyPr>
          <a:lstStyle>
            <a:lvl1pPr marL="0" indent="0" algn="ctr">
              <a:buNone/>
              <a:defRPr sz="2100">
                <a:solidFill>
                  <a:srgbClr val="021221"/>
                </a:solidFill>
              </a:defRPr>
            </a:lvl1pPr>
            <a:lvl2pPr marL="342875" indent="0">
              <a:buNone/>
              <a:defRPr>
                <a:solidFill>
                  <a:srgbClr val="EDEAEC"/>
                </a:solidFill>
              </a:defRPr>
            </a:lvl2pPr>
            <a:lvl3pPr marL="685749" indent="0">
              <a:buNone/>
              <a:defRPr>
                <a:solidFill>
                  <a:srgbClr val="EDEAEC"/>
                </a:solidFill>
              </a:defRPr>
            </a:lvl3pPr>
            <a:lvl4pPr marL="1028624" indent="0">
              <a:buNone/>
              <a:defRPr>
                <a:solidFill>
                  <a:srgbClr val="EDEAEC"/>
                </a:solidFill>
              </a:defRPr>
            </a:lvl4pPr>
            <a:lvl5pPr marL="1371498" indent="0">
              <a:buNone/>
              <a:defRPr>
                <a:solidFill>
                  <a:srgbClr val="EDEAEC"/>
                </a:solidFill>
              </a:defRPr>
            </a:lvl5pPr>
          </a:lstStyle>
          <a:p>
            <a:pPr lvl="0"/>
            <a:r>
              <a:rPr lang="en-US"/>
              <a:t>Click to edit Master text styles</a:t>
            </a:r>
          </a:p>
        </p:txBody>
      </p:sp>
      <p:sp>
        <p:nvSpPr>
          <p:cNvPr id="53" name="Content Placeholder 2">
            <a:extLst>
              <a:ext uri="{FF2B5EF4-FFF2-40B4-BE49-F238E27FC236}">
                <a16:creationId xmlns:a16="http://schemas.microsoft.com/office/drawing/2014/main" id="{8D04AEAF-13E3-407E-B810-04B263C885F2}"/>
              </a:ext>
            </a:extLst>
          </p:cNvPr>
          <p:cNvSpPr>
            <a:spLocks noGrp="1"/>
          </p:cNvSpPr>
          <p:nvPr>
            <p:ph idx="19"/>
          </p:nvPr>
        </p:nvSpPr>
        <p:spPr>
          <a:xfrm>
            <a:off x="246273" y="4297714"/>
            <a:ext cx="4216907" cy="1726192"/>
          </a:xfrm>
        </p:spPr>
        <p:txBody>
          <a:bodyPr>
            <a:normAutofit/>
          </a:bodyPr>
          <a:lstStyle>
            <a:lvl1pPr>
              <a:defRPr sz="1350">
                <a:solidFill>
                  <a:srgbClr val="021221"/>
                </a:solidFill>
              </a:defRPr>
            </a:lvl1pPr>
            <a:lvl2pPr>
              <a:defRPr sz="1200">
                <a:solidFill>
                  <a:srgbClr val="021221"/>
                </a:solidFill>
              </a:defRPr>
            </a:lvl2pPr>
            <a:lvl3pPr>
              <a:defRPr sz="1050">
                <a:solidFill>
                  <a:srgbClr val="021221"/>
                </a:solidFill>
              </a:defRPr>
            </a:lvl3pPr>
            <a:lvl4pPr>
              <a:defRPr sz="900">
                <a:solidFill>
                  <a:srgbClr val="021221"/>
                </a:solidFill>
              </a:defRPr>
            </a:lvl4pPr>
            <a:lvl5pPr>
              <a:defRPr sz="900">
                <a:solidFill>
                  <a:srgbClr val="02122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4" name="Text Placeholder 7">
            <a:extLst>
              <a:ext uri="{FF2B5EF4-FFF2-40B4-BE49-F238E27FC236}">
                <a16:creationId xmlns:a16="http://schemas.microsoft.com/office/drawing/2014/main" id="{F54463FC-67F4-420E-BB9D-29356A46C36F}"/>
              </a:ext>
            </a:extLst>
          </p:cNvPr>
          <p:cNvSpPr>
            <a:spLocks noGrp="1"/>
          </p:cNvSpPr>
          <p:nvPr>
            <p:ph type="body" sz="quarter" idx="20"/>
          </p:nvPr>
        </p:nvSpPr>
        <p:spPr>
          <a:xfrm>
            <a:off x="246274" y="3801198"/>
            <a:ext cx="4218829" cy="494190"/>
          </a:xfrm>
        </p:spPr>
        <p:txBody>
          <a:bodyPr>
            <a:normAutofit/>
          </a:bodyPr>
          <a:lstStyle>
            <a:lvl1pPr marL="0" indent="0" algn="ctr">
              <a:buNone/>
              <a:defRPr sz="2100">
                <a:solidFill>
                  <a:srgbClr val="021221"/>
                </a:solidFill>
              </a:defRPr>
            </a:lvl1pPr>
            <a:lvl2pPr marL="342875" indent="0">
              <a:buNone/>
              <a:defRPr>
                <a:solidFill>
                  <a:srgbClr val="EDEAEC"/>
                </a:solidFill>
              </a:defRPr>
            </a:lvl2pPr>
            <a:lvl3pPr marL="685749" indent="0">
              <a:buNone/>
              <a:defRPr>
                <a:solidFill>
                  <a:srgbClr val="EDEAEC"/>
                </a:solidFill>
              </a:defRPr>
            </a:lvl3pPr>
            <a:lvl4pPr marL="1028624" indent="0">
              <a:buNone/>
              <a:defRPr>
                <a:solidFill>
                  <a:srgbClr val="EDEAEC"/>
                </a:solidFill>
              </a:defRPr>
            </a:lvl4pPr>
            <a:lvl5pPr marL="1371498" indent="0">
              <a:buNone/>
              <a:defRPr>
                <a:solidFill>
                  <a:srgbClr val="EDEAEC"/>
                </a:solidFill>
              </a:defRPr>
            </a:lvl5pPr>
          </a:lstStyle>
          <a:p>
            <a:pPr lvl="0"/>
            <a:r>
              <a:rPr lang="en-US"/>
              <a:t>Click to edit Master text styles</a:t>
            </a:r>
          </a:p>
        </p:txBody>
      </p:sp>
      <p:sp>
        <p:nvSpPr>
          <p:cNvPr id="55" name="Content Placeholder 2">
            <a:extLst>
              <a:ext uri="{FF2B5EF4-FFF2-40B4-BE49-F238E27FC236}">
                <a16:creationId xmlns:a16="http://schemas.microsoft.com/office/drawing/2014/main" id="{AE9B865D-7A3F-4D1D-8235-B19087810385}"/>
              </a:ext>
            </a:extLst>
          </p:cNvPr>
          <p:cNvSpPr>
            <a:spLocks noGrp="1"/>
          </p:cNvSpPr>
          <p:nvPr>
            <p:ph idx="21"/>
          </p:nvPr>
        </p:nvSpPr>
        <p:spPr>
          <a:xfrm>
            <a:off x="4686548" y="4297714"/>
            <a:ext cx="4214408" cy="1726192"/>
          </a:xfrm>
        </p:spPr>
        <p:txBody>
          <a:bodyPr>
            <a:normAutofit/>
          </a:bodyPr>
          <a:lstStyle>
            <a:lvl1pPr>
              <a:defRPr sz="1350">
                <a:solidFill>
                  <a:srgbClr val="021221"/>
                </a:solidFill>
              </a:defRPr>
            </a:lvl1pPr>
            <a:lvl2pPr>
              <a:defRPr sz="1200">
                <a:solidFill>
                  <a:srgbClr val="021221"/>
                </a:solidFill>
              </a:defRPr>
            </a:lvl2pPr>
            <a:lvl3pPr>
              <a:defRPr sz="1050">
                <a:solidFill>
                  <a:srgbClr val="021221"/>
                </a:solidFill>
              </a:defRPr>
            </a:lvl3pPr>
            <a:lvl4pPr>
              <a:defRPr sz="900">
                <a:solidFill>
                  <a:srgbClr val="021221"/>
                </a:solidFill>
              </a:defRPr>
            </a:lvl4pPr>
            <a:lvl5pPr>
              <a:defRPr sz="900">
                <a:solidFill>
                  <a:srgbClr val="02122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6" name="Text Placeholder 7">
            <a:extLst>
              <a:ext uri="{FF2B5EF4-FFF2-40B4-BE49-F238E27FC236}">
                <a16:creationId xmlns:a16="http://schemas.microsoft.com/office/drawing/2014/main" id="{F7528C0A-8187-4C1E-A1E8-94990DAF932E}"/>
              </a:ext>
            </a:extLst>
          </p:cNvPr>
          <p:cNvSpPr>
            <a:spLocks noGrp="1"/>
          </p:cNvSpPr>
          <p:nvPr>
            <p:ph type="body" sz="quarter" idx="22"/>
          </p:nvPr>
        </p:nvSpPr>
        <p:spPr>
          <a:xfrm>
            <a:off x="4674841" y="3802416"/>
            <a:ext cx="4214408" cy="492972"/>
          </a:xfrm>
        </p:spPr>
        <p:txBody>
          <a:bodyPr>
            <a:normAutofit/>
          </a:bodyPr>
          <a:lstStyle>
            <a:lvl1pPr marL="0" indent="0" algn="ctr">
              <a:buNone/>
              <a:defRPr sz="2100">
                <a:solidFill>
                  <a:srgbClr val="021221"/>
                </a:solidFill>
              </a:defRPr>
            </a:lvl1pPr>
            <a:lvl2pPr marL="342875" indent="0">
              <a:buNone/>
              <a:defRPr>
                <a:solidFill>
                  <a:srgbClr val="EDEAEC"/>
                </a:solidFill>
              </a:defRPr>
            </a:lvl2pPr>
            <a:lvl3pPr marL="685749" indent="0">
              <a:buNone/>
              <a:defRPr>
                <a:solidFill>
                  <a:srgbClr val="EDEAEC"/>
                </a:solidFill>
              </a:defRPr>
            </a:lvl3pPr>
            <a:lvl4pPr marL="1028624" indent="0">
              <a:buNone/>
              <a:defRPr>
                <a:solidFill>
                  <a:srgbClr val="EDEAEC"/>
                </a:solidFill>
              </a:defRPr>
            </a:lvl4pPr>
            <a:lvl5pPr marL="1371498" indent="0">
              <a:buNone/>
              <a:defRPr>
                <a:solidFill>
                  <a:srgbClr val="EDEAEC"/>
                </a:solidFill>
              </a:defRPr>
            </a:lvl5pPr>
          </a:lstStyle>
          <a:p>
            <a:pPr lvl="0"/>
            <a:r>
              <a:rPr lang="en-US"/>
              <a:t>Click to edit Master text styles</a:t>
            </a:r>
          </a:p>
        </p:txBody>
      </p:sp>
      <p:pic>
        <p:nvPicPr>
          <p:cNvPr id="27" name="Picture 26">
            <a:extLst>
              <a:ext uri="{FF2B5EF4-FFF2-40B4-BE49-F238E27FC236}">
                <a16:creationId xmlns:a16="http://schemas.microsoft.com/office/drawing/2014/main" id="{AF2FC202-ACF1-4AA8-A958-85F407EEB4F5}"/>
              </a:ext>
            </a:extLst>
          </p:cNvPr>
          <p:cNvPicPr>
            <a:picLocks noChangeAspect="1"/>
          </p:cNvPicPr>
          <p:nvPr userDrawn="1"/>
        </p:nvPicPr>
        <p:blipFill>
          <a:blip r:embed="rId3" cstate="email">
            <a:extLst>
              <a:ext uri="{28A0092B-C50C-407E-A947-70E740481C1C}">
                <a14:useLocalDpi xmlns:a14="http://schemas.microsoft.com/office/drawing/2010/main" val="0"/>
              </a:ext>
            </a:extLst>
          </a:blip>
          <a:srcRect/>
          <a:stretch/>
        </p:blipFill>
        <p:spPr>
          <a:xfrm>
            <a:off x="146304" y="146304"/>
            <a:ext cx="903883" cy="868680"/>
          </a:xfrm>
          <a:prstGeom prst="rect">
            <a:avLst/>
          </a:prstGeom>
        </p:spPr>
      </p:pic>
      <p:sp>
        <p:nvSpPr>
          <p:cNvPr id="32" name="TextBox 31">
            <a:extLst>
              <a:ext uri="{FF2B5EF4-FFF2-40B4-BE49-F238E27FC236}">
                <a16:creationId xmlns:a16="http://schemas.microsoft.com/office/drawing/2014/main" id="{5FB1BE66-51BF-4385-B753-DE772D2DC7BE}"/>
              </a:ext>
            </a:extLst>
          </p:cNvPr>
          <p:cNvSpPr txBox="1"/>
          <p:nvPr userDrawn="1"/>
        </p:nvSpPr>
        <p:spPr>
          <a:xfrm>
            <a:off x="2919046" y="6181348"/>
            <a:ext cx="3305908" cy="276999"/>
          </a:xfrm>
          <a:prstGeom prst="rect">
            <a:avLst/>
          </a:prstGeom>
          <a:noFill/>
        </p:spPr>
        <p:txBody>
          <a:bodyPr wrap="square" rtlCol="0">
            <a:spAutoFit/>
          </a:bodyPr>
          <a:lstStyle/>
          <a:p>
            <a:pPr algn="ctr"/>
            <a:r>
              <a:rPr lang="en-US" sz="1200" b="1">
                <a:solidFill>
                  <a:srgbClr val="06A950"/>
                </a:solidFill>
              </a:rPr>
              <a:t>UNCLASSIFIED</a:t>
            </a:r>
          </a:p>
        </p:txBody>
      </p:sp>
      <p:sp>
        <p:nvSpPr>
          <p:cNvPr id="33" name="TextBox 32">
            <a:extLst>
              <a:ext uri="{FF2B5EF4-FFF2-40B4-BE49-F238E27FC236}">
                <a16:creationId xmlns:a16="http://schemas.microsoft.com/office/drawing/2014/main" id="{C86CD319-DA7B-43F0-A805-48322C7B76D2}"/>
              </a:ext>
            </a:extLst>
          </p:cNvPr>
          <p:cNvSpPr txBox="1"/>
          <p:nvPr userDrawn="1"/>
        </p:nvSpPr>
        <p:spPr>
          <a:xfrm>
            <a:off x="2919046" y="4"/>
            <a:ext cx="3305908" cy="276999"/>
          </a:xfrm>
          <a:prstGeom prst="rect">
            <a:avLst/>
          </a:prstGeom>
          <a:noFill/>
        </p:spPr>
        <p:txBody>
          <a:bodyPr wrap="square" rtlCol="0">
            <a:spAutoFit/>
          </a:bodyPr>
          <a:lstStyle/>
          <a:p>
            <a:pPr algn="ctr"/>
            <a:r>
              <a:rPr lang="en-US" sz="1200" b="1">
                <a:solidFill>
                  <a:srgbClr val="06A950"/>
                </a:solidFill>
              </a:rPr>
              <a:t>UNCLASSIFIED</a:t>
            </a:r>
          </a:p>
        </p:txBody>
      </p:sp>
      <p:sp>
        <p:nvSpPr>
          <p:cNvPr id="34" name="TextBox 33">
            <a:extLst>
              <a:ext uri="{FF2B5EF4-FFF2-40B4-BE49-F238E27FC236}">
                <a16:creationId xmlns:a16="http://schemas.microsoft.com/office/drawing/2014/main" id="{9EF55639-0FFD-4934-B457-BF93879AC438}"/>
              </a:ext>
            </a:extLst>
          </p:cNvPr>
          <p:cNvSpPr txBox="1"/>
          <p:nvPr userDrawn="1"/>
        </p:nvSpPr>
        <p:spPr>
          <a:xfrm>
            <a:off x="5988718" y="6409291"/>
            <a:ext cx="2901466" cy="276999"/>
          </a:xfrm>
          <a:prstGeom prst="rect">
            <a:avLst/>
          </a:prstGeom>
          <a:noFill/>
        </p:spPr>
        <p:txBody>
          <a:bodyPr wrap="square" rtlCol="0">
            <a:spAutoFit/>
          </a:bodyPr>
          <a:lstStyle/>
          <a:p>
            <a:pPr algn="ctr"/>
            <a:r>
              <a:rPr lang="en-US" sz="1200">
                <a:solidFill>
                  <a:srgbClr val="EDEAEC"/>
                </a:solidFill>
                <a:latin typeface="+mj-lt"/>
              </a:rPr>
              <a:t>Applied Agility, Dedication, and Ingenuity</a:t>
            </a:r>
          </a:p>
        </p:txBody>
      </p:sp>
      <p:sp>
        <p:nvSpPr>
          <p:cNvPr id="35" name="TextBox 34">
            <a:extLst>
              <a:ext uri="{FF2B5EF4-FFF2-40B4-BE49-F238E27FC236}">
                <a16:creationId xmlns:a16="http://schemas.microsoft.com/office/drawing/2014/main" id="{1F59387B-306F-4BC9-8398-8E719D34C144}"/>
              </a:ext>
            </a:extLst>
          </p:cNvPr>
          <p:cNvSpPr txBox="1"/>
          <p:nvPr userDrawn="1"/>
        </p:nvSpPr>
        <p:spPr>
          <a:xfrm>
            <a:off x="244937" y="6316958"/>
            <a:ext cx="2846841" cy="461665"/>
          </a:xfrm>
          <a:prstGeom prst="rect">
            <a:avLst/>
          </a:prstGeom>
          <a:noFill/>
        </p:spPr>
        <p:txBody>
          <a:bodyPr wrap="square" rtlCol="0" anchor="ctr">
            <a:spAutoFit/>
          </a:bodyPr>
          <a:lstStyle/>
          <a:p>
            <a:pPr algn="ctr"/>
            <a:r>
              <a:rPr lang="en-US" sz="1200">
                <a:solidFill>
                  <a:srgbClr val="EDEAEC"/>
                </a:solidFill>
                <a:latin typeface="+mj-lt"/>
              </a:rPr>
              <a:t>Small Business Innovation Research (SBIR)</a:t>
            </a:r>
          </a:p>
          <a:p>
            <a:pPr marL="0" marR="0" lvl="0" indent="0" algn="ctr" defTabSz="457200" rtl="0" eaLnBrk="1" fontAlgn="auto" latinLnBrk="0" hangingPunct="1">
              <a:lnSpc>
                <a:spcPct val="100000"/>
              </a:lnSpc>
              <a:spcBef>
                <a:spcPts val="0"/>
              </a:spcBef>
              <a:spcAft>
                <a:spcPts val="0"/>
              </a:spcAft>
              <a:buClrTx/>
              <a:buSzTx/>
              <a:buFontTx/>
              <a:buNone/>
              <a:tabLst/>
              <a:defRPr/>
            </a:pPr>
            <a:r>
              <a:rPr lang="en-US" sz="1200">
                <a:solidFill>
                  <a:srgbClr val="EDEAEC"/>
                </a:solidFill>
                <a:latin typeface="+mj-lt"/>
              </a:rPr>
              <a:t>Small Business Technology Transfer (STTR) </a:t>
            </a:r>
          </a:p>
        </p:txBody>
      </p:sp>
      <p:sp>
        <p:nvSpPr>
          <p:cNvPr id="36" name="Title 1">
            <a:extLst>
              <a:ext uri="{FF2B5EF4-FFF2-40B4-BE49-F238E27FC236}">
                <a16:creationId xmlns:a16="http://schemas.microsoft.com/office/drawing/2014/main" id="{9BE2286A-1FFC-4284-B3B3-6142CF3DCFFC}"/>
              </a:ext>
            </a:extLst>
          </p:cNvPr>
          <p:cNvSpPr>
            <a:spLocks noGrp="1"/>
          </p:cNvSpPr>
          <p:nvPr>
            <p:ph type="title"/>
          </p:nvPr>
        </p:nvSpPr>
        <p:spPr>
          <a:xfrm>
            <a:off x="1578483" y="193398"/>
            <a:ext cx="5987034" cy="768096"/>
          </a:xfrm>
        </p:spPr>
        <p:txBody>
          <a:bodyPr>
            <a:noAutofit/>
          </a:bodyPr>
          <a:lstStyle>
            <a:lvl1pPr algn="ctr">
              <a:defRPr sz="3600" b="1">
                <a:solidFill>
                  <a:srgbClr val="EDEAEC"/>
                </a:solidFill>
              </a:defRPr>
            </a:lvl1pPr>
          </a:lstStyle>
          <a:p>
            <a:r>
              <a:rPr lang="en-US"/>
              <a:t>Click to edit Master title style</a:t>
            </a:r>
          </a:p>
        </p:txBody>
      </p:sp>
    </p:spTree>
    <p:extLst>
      <p:ext uri="{BB962C8B-B14F-4D97-AF65-F5344CB8AC3E}">
        <p14:creationId xmlns:p14="http://schemas.microsoft.com/office/powerpoint/2010/main" val="151795612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_Quad_B_02">
    <p:spTree>
      <p:nvGrpSpPr>
        <p:cNvPr id="1" name=""/>
        <p:cNvGrpSpPr/>
        <p:nvPr/>
      </p:nvGrpSpPr>
      <p:grpSpPr>
        <a:xfrm>
          <a:off x="0" y="0"/>
          <a:ext cx="0" cy="0"/>
          <a:chOff x="0" y="0"/>
          <a:chExt cx="0" cy="0"/>
        </a:xfrm>
      </p:grpSpPr>
      <p:pic>
        <p:nvPicPr>
          <p:cNvPr id="26" name="Picture 25">
            <a:extLst>
              <a:ext uri="{FF2B5EF4-FFF2-40B4-BE49-F238E27FC236}">
                <a16:creationId xmlns:a16="http://schemas.microsoft.com/office/drawing/2014/main" id="{BD1AE06F-5746-43B4-864E-AC62ED1C9602}"/>
              </a:ext>
            </a:extLst>
          </p:cNvPr>
          <p:cNvPicPr>
            <a:picLocks noChangeAspect="1"/>
          </p:cNvPicPr>
          <p:nvPr userDrawn="1"/>
        </p:nvPicPr>
        <p:blipFill>
          <a:blip r:embed="rId2" cstate="email">
            <a:extLst>
              <a:ext uri="{28A0092B-C50C-407E-A947-70E740481C1C}">
                <a14:useLocalDpi xmlns:a14="http://schemas.microsoft.com/office/drawing/2010/main" val="0"/>
              </a:ext>
            </a:extLst>
          </a:blip>
          <a:srcRect/>
          <a:stretch/>
        </p:blipFill>
        <p:spPr>
          <a:xfrm>
            <a:off x="2" y="0"/>
            <a:ext cx="9143997" cy="6858000"/>
          </a:xfrm>
          <a:prstGeom prst="rect">
            <a:avLst/>
          </a:prstGeom>
        </p:spPr>
      </p:pic>
      <p:sp>
        <p:nvSpPr>
          <p:cNvPr id="5" name="Footer Placeholder 4">
            <a:extLst>
              <a:ext uri="{FF2B5EF4-FFF2-40B4-BE49-F238E27FC236}">
                <a16:creationId xmlns:a16="http://schemas.microsoft.com/office/drawing/2014/main" id="{4FAA4CF4-7080-4DB4-8349-CC5886F8A887}"/>
              </a:ext>
            </a:extLst>
          </p:cNvPr>
          <p:cNvSpPr>
            <a:spLocks noGrp="1"/>
          </p:cNvSpPr>
          <p:nvPr>
            <p:ph type="ftr" sz="quarter" idx="11"/>
          </p:nvPr>
        </p:nvSpPr>
        <p:spPr/>
        <p:txBody>
          <a:bodyPr/>
          <a:lstStyle>
            <a:lvl1pPr>
              <a:defRPr>
                <a:solidFill>
                  <a:srgbClr val="EDEAEC"/>
                </a:solidFill>
              </a:defRPr>
            </a:lvl1pPr>
          </a:lstStyle>
          <a:p>
            <a:r>
              <a:rPr lang="en-US"/>
              <a:t>Distribution Statement X</a:t>
            </a:r>
          </a:p>
        </p:txBody>
      </p:sp>
      <p:sp>
        <p:nvSpPr>
          <p:cNvPr id="6" name="Slide Number Placeholder 5">
            <a:extLst>
              <a:ext uri="{FF2B5EF4-FFF2-40B4-BE49-F238E27FC236}">
                <a16:creationId xmlns:a16="http://schemas.microsoft.com/office/drawing/2014/main" id="{052194C4-8DA6-4122-A375-513E83603C6D}"/>
              </a:ext>
            </a:extLst>
          </p:cNvPr>
          <p:cNvSpPr>
            <a:spLocks noGrp="1"/>
          </p:cNvSpPr>
          <p:nvPr>
            <p:ph type="sldNum" sz="quarter" idx="12"/>
          </p:nvPr>
        </p:nvSpPr>
        <p:spPr/>
        <p:txBody>
          <a:bodyPr/>
          <a:lstStyle/>
          <a:p>
            <a:fld id="{A7DC75CF-7D68-4A0C-850D-6E33D1D84A08}" type="slidenum">
              <a:rPr lang="en-US" smtClean="0"/>
              <a:t>‹#›</a:t>
            </a:fld>
            <a:endParaRPr lang="en-US"/>
          </a:p>
        </p:txBody>
      </p:sp>
      <p:sp>
        <p:nvSpPr>
          <p:cNvPr id="37" name="Rectangle 36">
            <a:extLst>
              <a:ext uri="{FF2B5EF4-FFF2-40B4-BE49-F238E27FC236}">
                <a16:creationId xmlns:a16="http://schemas.microsoft.com/office/drawing/2014/main" id="{E4AD3970-8E10-4B29-9E9A-0B630C61B6F7}"/>
              </a:ext>
            </a:extLst>
          </p:cNvPr>
          <p:cNvSpPr/>
          <p:nvPr userDrawn="1"/>
        </p:nvSpPr>
        <p:spPr>
          <a:xfrm>
            <a:off x="4675611" y="1319923"/>
            <a:ext cx="4219216" cy="2227836"/>
          </a:xfrm>
          <a:prstGeom prst="rect">
            <a:avLst/>
          </a:prstGeom>
          <a:solidFill>
            <a:srgbClr val="EDEA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42" name="Rectangle 41">
            <a:extLst>
              <a:ext uri="{FF2B5EF4-FFF2-40B4-BE49-F238E27FC236}">
                <a16:creationId xmlns:a16="http://schemas.microsoft.com/office/drawing/2014/main" id="{EC0E5398-FB1E-4805-8919-B1BC9F84E5E9}"/>
              </a:ext>
            </a:extLst>
          </p:cNvPr>
          <p:cNvSpPr/>
          <p:nvPr userDrawn="1"/>
        </p:nvSpPr>
        <p:spPr>
          <a:xfrm>
            <a:off x="4675611" y="3802416"/>
            <a:ext cx="4219216" cy="2227836"/>
          </a:xfrm>
          <a:prstGeom prst="rect">
            <a:avLst/>
          </a:prstGeom>
          <a:solidFill>
            <a:srgbClr val="EDEA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43" name="Rectangle 42">
            <a:extLst>
              <a:ext uri="{FF2B5EF4-FFF2-40B4-BE49-F238E27FC236}">
                <a16:creationId xmlns:a16="http://schemas.microsoft.com/office/drawing/2014/main" id="{866FBCB0-D6C9-4BA6-8226-A376181F6394}"/>
              </a:ext>
            </a:extLst>
          </p:cNvPr>
          <p:cNvSpPr/>
          <p:nvPr userDrawn="1"/>
        </p:nvSpPr>
        <p:spPr>
          <a:xfrm>
            <a:off x="247611" y="1319923"/>
            <a:ext cx="4219216" cy="2227836"/>
          </a:xfrm>
          <a:prstGeom prst="rect">
            <a:avLst/>
          </a:prstGeom>
          <a:solidFill>
            <a:srgbClr val="EDEA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44" name="Rectangle 43">
            <a:extLst>
              <a:ext uri="{FF2B5EF4-FFF2-40B4-BE49-F238E27FC236}">
                <a16:creationId xmlns:a16="http://schemas.microsoft.com/office/drawing/2014/main" id="{2C10CC8F-D3DF-4DE1-BB63-EADB41446259}"/>
              </a:ext>
            </a:extLst>
          </p:cNvPr>
          <p:cNvSpPr/>
          <p:nvPr userDrawn="1"/>
        </p:nvSpPr>
        <p:spPr>
          <a:xfrm>
            <a:off x="247611" y="3802416"/>
            <a:ext cx="4219216" cy="2227836"/>
          </a:xfrm>
          <a:prstGeom prst="rect">
            <a:avLst/>
          </a:prstGeom>
          <a:solidFill>
            <a:srgbClr val="EDEA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49" name="Content Placeholder 2">
            <a:extLst>
              <a:ext uri="{FF2B5EF4-FFF2-40B4-BE49-F238E27FC236}">
                <a16:creationId xmlns:a16="http://schemas.microsoft.com/office/drawing/2014/main" id="{FA95E27C-F6C8-4005-9C9E-F011E398DED7}"/>
              </a:ext>
            </a:extLst>
          </p:cNvPr>
          <p:cNvSpPr>
            <a:spLocks noGrp="1"/>
          </p:cNvSpPr>
          <p:nvPr>
            <p:ph idx="1"/>
          </p:nvPr>
        </p:nvSpPr>
        <p:spPr>
          <a:xfrm>
            <a:off x="248028" y="1835326"/>
            <a:ext cx="4216907" cy="1726192"/>
          </a:xfrm>
        </p:spPr>
        <p:txBody>
          <a:bodyPr>
            <a:normAutofit/>
          </a:bodyPr>
          <a:lstStyle>
            <a:lvl1pPr>
              <a:defRPr sz="1350">
                <a:solidFill>
                  <a:srgbClr val="021221"/>
                </a:solidFill>
              </a:defRPr>
            </a:lvl1pPr>
            <a:lvl2pPr>
              <a:defRPr sz="1200">
                <a:solidFill>
                  <a:srgbClr val="021221"/>
                </a:solidFill>
              </a:defRPr>
            </a:lvl2pPr>
            <a:lvl3pPr>
              <a:defRPr sz="1050">
                <a:solidFill>
                  <a:srgbClr val="021221"/>
                </a:solidFill>
              </a:defRPr>
            </a:lvl3pPr>
            <a:lvl4pPr>
              <a:defRPr sz="900">
                <a:solidFill>
                  <a:srgbClr val="021221"/>
                </a:solidFill>
              </a:defRPr>
            </a:lvl4pPr>
            <a:lvl5pPr>
              <a:defRPr sz="900">
                <a:solidFill>
                  <a:srgbClr val="02122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0" name="Text Placeholder 7">
            <a:extLst>
              <a:ext uri="{FF2B5EF4-FFF2-40B4-BE49-F238E27FC236}">
                <a16:creationId xmlns:a16="http://schemas.microsoft.com/office/drawing/2014/main" id="{E8EDED02-5F29-46FD-ACEC-7BD6128F7D84}"/>
              </a:ext>
            </a:extLst>
          </p:cNvPr>
          <p:cNvSpPr>
            <a:spLocks noGrp="1"/>
          </p:cNvSpPr>
          <p:nvPr>
            <p:ph type="body" sz="quarter" idx="16"/>
          </p:nvPr>
        </p:nvSpPr>
        <p:spPr>
          <a:xfrm>
            <a:off x="246274" y="1317597"/>
            <a:ext cx="4218829" cy="501644"/>
          </a:xfrm>
        </p:spPr>
        <p:txBody>
          <a:bodyPr>
            <a:normAutofit/>
          </a:bodyPr>
          <a:lstStyle>
            <a:lvl1pPr marL="0" indent="0" algn="ctr">
              <a:buNone/>
              <a:defRPr sz="2100">
                <a:solidFill>
                  <a:srgbClr val="021221"/>
                </a:solidFill>
              </a:defRPr>
            </a:lvl1pPr>
            <a:lvl2pPr marL="342875" indent="0">
              <a:buNone/>
              <a:defRPr>
                <a:solidFill>
                  <a:srgbClr val="EDEAEC"/>
                </a:solidFill>
              </a:defRPr>
            </a:lvl2pPr>
            <a:lvl3pPr marL="685749" indent="0">
              <a:buNone/>
              <a:defRPr>
                <a:solidFill>
                  <a:srgbClr val="EDEAEC"/>
                </a:solidFill>
              </a:defRPr>
            </a:lvl3pPr>
            <a:lvl4pPr marL="1028624" indent="0">
              <a:buNone/>
              <a:defRPr>
                <a:solidFill>
                  <a:srgbClr val="EDEAEC"/>
                </a:solidFill>
              </a:defRPr>
            </a:lvl4pPr>
            <a:lvl5pPr marL="1371498" indent="0">
              <a:buNone/>
              <a:defRPr>
                <a:solidFill>
                  <a:srgbClr val="EDEAEC"/>
                </a:solidFill>
              </a:defRPr>
            </a:lvl5pPr>
          </a:lstStyle>
          <a:p>
            <a:pPr lvl="0"/>
            <a:r>
              <a:rPr lang="en-US"/>
              <a:t>Click to edit Master text styles</a:t>
            </a:r>
          </a:p>
        </p:txBody>
      </p:sp>
      <p:sp>
        <p:nvSpPr>
          <p:cNvPr id="51" name="Content Placeholder 2">
            <a:extLst>
              <a:ext uri="{FF2B5EF4-FFF2-40B4-BE49-F238E27FC236}">
                <a16:creationId xmlns:a16="http://schemas.microsoft.com/office/drawing/2014/main" id="{0159EAD4-C216-44E7-9941-B4EF9ACF3D55}"/>
              </a:ext>
            </a:extLst>
          </p:cNvPr>
          <p:cNvSpPr>
            <a:spLocks noGrp="1"/>
          </p:cNvSpPr>
          <p:nvPr>
            <p:ph idx="17"/>
          </p:nvPr>
        </p:nvSpPr>
        <p:spPr>
          <a:xfrm>
            <a:off x="4683205" y="1822730"/>
            <a:ext cx="4214408" cy="1726192"/>
          </a:xfrm>
        </p:spPr>
        <p:txBody>
          <a:bodyPr>
            <a:normAutofit/>
          </a:bodyPr>
          <a:lstStyle>
            <a:lvl1pPr>
              <a:defRPr sz="1350">
                <a:solidFill>
                  <a:srgbClr val="021221"/>
                </a:solidFill>
              </a:defRPr>
            </a:lvl1pPr>
            <a:lvl2pPr>
              <a:defRPr sz="1200">
                <a:solidFill>
                  <a:srgbClr val="021221"/>
                </a:solidFill>
              </a:defRPr>
            </a:lvl2pPr>
            <a:lvl3pPr>
              <a:defRPr sz="1050">
                <a:solidFill>
                  <a:srgbClr val="021221"/>
                </a:solidFill>
              </a:defRPr>
            </a:lvl3pPr>
            <a:lvl4pPr>
              <a:defRPr sz="900">
                <a:solidFill>
                  <a:srgbClr val="021221"/>
                </a:solidFill>
              </a:defRPr>
            </a:lvl4pPr>
            <a:lvl5pPr>
              <a:defRPr sz="900">
                <a:solidFill>
                  <a:srgbClr val="02122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2" name="Text Placeholder 7">
            <a:extLst>
              <a:ext uri="{FF2B5EF4-FFF2-40B4-BE49-F238E27FC236}">
                <a16:creationId xmlns:a16="http://schemas.microsoft.com/office/drawing/2014/main" id="{00AFC720-1E9F-4482-8F82-279CB7242F1B}"/>
              </a:ext>
            </a:extLst>
          </p:cNvPr>
          <p:cNvSpPr>
            <a:spLocks noGrp="1"/>
          </p:cNvSpPr>
          <p:nvPr>
            <p:ph type="body" sz="quarter" idx="18"/>
          </p:nvPr>
        </p:nvSpPr>
        <p:spPr>
          <a:xfrm>
            <a:off x="4675618" y="1317597"/>
            <a:ext cx="4213637" cy="501644"/>
          </a:xfrm>
        </p:spPr>
        <p:txBody>
          <a:bodyPr>
            <a:normAutofit/>
          </a:bodyPr>
          <a:lstStyle>
            <a:lvl1pPr marL="0" indent="0" algn="ctr">
              <a:buNone/>
              <a:defRPr sz="2100">
                <a:solidFill>
                  <a:srgbClr val="021221"/>
                </a:solidFill>
              </a:defRPr>
            </a:lvl1pPr>
            <a:lvl2pPr marL="342875" indent="0">
              <a:buNone/>
              <a:defRPr>
                <a:solidFill>
                  <a:srgbClr val="EDEAEC"/>
                </a:solidFill>
              </a:defRPr>
            </a:lvl2pPr>
            <a:lvl3pPr marL="685749" indent="0">
              <a:buNone/>
              <a:defRPr>
                <a:solidFill>
                  <a:srgbClr val="EDEAEC"/>
                </a:solidFill>
              </a:defRPr>
            </a:lvl3pPr>
            <a:lvl4pPr marL="1028624" indent="0">
              <a:buNone/>
              <a:defRPr>
                <a:solidFill>
                  <a:srgbClr val="EDEAEC"/>
                </a:solidFill>
              </a:defRPr>
            </a:lvl4pPr>
            <a:lvl5pPr marL="1371498" indent="0">
              <a:buNone/>
              <a:defRPr>
                <a:solidFill>
                  <a:srgbClr val="EDEAEC"/>
                </a:solidFill>
              </a:defRPr>
            </a:lvl5pPr>
          </a:lstStyle>
          <a:p>
            <a:pPr lvl="0"/>
            <a:r>
              <a:rPr lang="en-US"/>
              <a:t>Click to edit Master text styles</a:t>
            </a:r>
          </a:p>
        </p:txBody>
      </p:sp>
      <p:sp>
        <p:nvSpPr>
          <p:cNvPr id="53" name="Content Placeholder 2">
            <a:extLst>
              <a:ext uri="{FF2B5EF4-FFF2-40B4-BE49-F238E27FC236}">
                <a16:creationId xmlns:a16="http://schemas.microsoft.com/office/drawing/2014/main" id="{8D04AEAF-13E3-407E-B810-04B263C885F2}"/>
              </a:ext>
            </a:extLst>
          </p:cNvPr>
          <p:cNvSpPr>
            <a:spLocks noGrp="1"/>
          </p:cNvSpPr>
          <p:nvPr>
            <p:ph idx="19"/>
          </p:nvPr>
        </p:nvSpPr>
        <p:spPr>
          <a:xfrm>
            <a:off x="246273" y="4287479"/>
            <a:ext cx="4216907" cy="1726192"/>
          </a:xfrm>
        </p:spPr>
        <p:txBody>
          <a:bodyPr>
            <a:normAutofit/>
          </a:bodyPr>
          <a:lstStyle>
            <a:lvl1pPr>
              <a:defRPr sz="1350">
                <a:solidFill>
                  <a:srgbClr val="021221"/>
                </a:solidFill>
              </a:defRPr>
            </a:lvl1pPr>
            <a:lvl2pPr>
              <a:defRPr sz="1200">
                <a:solidFill>
                  <a:srgbClr val="021221"/>
                </a:solidFill>
              </a:defRPr>
            </a:lvl2pPr>
            <a:lvl3pPr>
              <a:defRPr sz="1050">
                <a:solidFill>
                  <a:srgbClr val="021221"/>
                </a:solidFill>
              </a:defRPr>
            </a:lvl3pPr>
            <a:lvl4pPr>
              <a:defRPr sz="900">
                <a:solidFill>
                  <a:srgbClr val="021221"/>
                </a:solidFill>
              </a:defRPr>
            </a:lvl4pPr>
            <a:lvl5pPr>
              <a:defRPr sz="900">
                <a:solidFill>
                  <a:srgbClr val="02122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4" name="Text Placeholder 7">
            <a:extLst>
              <a:ext uri="{FF2B5EF4-FFF2-40B4-BE49-F238E27FC236}">
                <a16:creationId xmlns:a16="http://schemas.microsoft.com/office/drawing/2014/main" id="{F54463FC-67F4-420E-BB9D-29356A46C36F}"/>
              </a:ext>
            </a:extLst>
          </p:cNvPr>
          <p:cNvSpPr>
            <a:spLocks noGrp="1"/>
          </p:cNvSpPr>
          <p:nvPr>
            <p:ph type="body" sz="quarter" idx="20"/>
          </p:nvPr>
        </p:nvSpPr>
        <p:spPr>
          <a:xfrm>
            <a:off x="246274" y="3801198"/>
            <a:ext cx="4218829" cy="494190"/>
          </a:xfrm>
        </p:spPr>
        <p:txBody>
          <a:bodyPr>
            <a:normAutofit/>
          </a:bodyPr>
          <a:lstStyle>
            <a:lvl1pPr marL="0" indent="0" algn="ctr">
              <a:buNone/>
              <a:defRPr sz="2100">
                <a:solidFill>
                  <a:srgbClr val="021221"/>
                </a:solidFill>
              </a:defRPr>
            </a:lvl1pPr>
            <a:lvl2pPr marL="342875" indent="0">
              <a:buNone/>
              <a:defRPr>
                <a:solidFill>
                  <a:srgbClr val="EDEAEC"/>
                </a:solidFill>
              </a:defRPr>
            </a:lvl2pPr>
            <a:lvl3pPr marL="685749" indent="0">
              <a:buNone/>
              <a:defRPr>
                <a:solidFill>
                  <a:srgbClr val="EDEAEC"/>
                </a:solidFill>
              </a:defRPr>
            </a:lvl3pPr>
            <a:lvl4pPr marL="1028624" indent="0">
              <a:buNone/>
              <a:defRPr>
                <a:solidFill>
                  <a:srgbClr val="EDEAEC"/>
                </a:solidFill>
              </a:defRPr>
            </a:lvl4pPr>
            <a:lvl5pPr marL="1371498" indent="0">
              <a:buNone/>
              <a:defRPr>
                <a:solidFill>
                  <a:srgbClr val="EDEAEC"/>
                </a:solidFill>
              </a:defRPr>
            </a:lvl5pPr>
          </a:lstStyle>
          <a:p>
            <a:pPr lvl="0"/>
            <a:r>
              <a:rPr lang="en-US"/>
              <a:t>Click to edit Master text styles</a:t>
            </a:r>
          </a:p>
        </p:txBody>
      </p:sp>
      <p:sp>
        <p:nvSpPr>
          <p:cNvPr id="55" name="Content Placeholder 2">
            <a:extLst>
              <a:ext uri="{FF2B5EF4-FFF2-40B4-BE49-F238E27FC236}">
                <a16:creationId xmlns:a16="http://schemas.microsoft.com/office/drawing/2014/main" id="{AE9B865D-7A3F-4D1D-8235-B19087810385}"/>
              </a:ext>
            </a:extLst>
          </p:cNvPr>
          <p:cNvSpPr>
            <a:spLocks noGrp="1"/>
          </p:cNvSpPr>
          <p:nvPr>
            <p:ph idx="21"/>
          </p:nvPr>
        </p:nvSpPr>
        <p:spPr>
          <a:xfrm>
            <a:off x="4675618" y="4287479"/>
            <a:ext cx="4214408" cy="1726192"/>
          </a:xfrm>
        </p:spPr>
        <p:txBody>
          <a:bodyPr>
            <a:normAutofit/>
          </a:bodyPr>
          <a:lstStyle>
            <a:lvl1pPr>
              <a:defRPr sz="1350">
                <a:solidFill>
                  <a:srgbClr val="021221"/>
                </a:solidFill>
              </a:defRPr>
            </a:lvl1pPr>
            <a:lvl2pPr>
              <a:defRPr sz="1200">
                <a:solidFill>
                  <a:srgbClr val="021221"/>
                </a:solidFill>
              </a:defRPr>
            </a:lvl2pPr>
            <a:lvl3pPr>
              <a:defRPr sz="1050">
                <a:solidFill>
                  <a:srgbClr val="021221"/>
                </a:solidFill>
              </a:defRPr>
            </a:lvl3pPr>
            <a:lvl4pPr>
              <a:defRPr sz="900">
                <a:solidFill>
                  <a:srgbClr val="021221"/>
                </a:solidFill>
              </a:defRPr>
            </a:lvl4pPr>
            <a:lvl5pPr>
              <a:defRPr sz="900">
                <a:solidFill>
                  <a:srgbClr val="02122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6" name="Text Placeholder 7">
            <a:extLst>
              <a:ext uri="{FF2B5EF4-FFF2-40B4-BE49-F238E27FC236}">
                <a16:creationId xmlns:a16="http://schemas.microsoft.com/office/drawing/2014/main" id="{F7528C0A-8187-4C1E-A1E8-94990DAF932E}"/>
              </a:ext>
            </a:extLst>
          </p:cNvPr>
          <p:cNvSpPr>
            <a:spLocks noGrp="1"/>
          </p:cNvSpPr>
          <p:nvPr>
            <p:ph type="body" sz="quarter" idx="22"/>
          </p:nvPr>
        </p:nvSpPr>
        <p:spPr>
          <a:xfrm>
            <a:off x="4674841" y="3802416"/>
            <a:ext cx="4214408" cy="492972"/>
          </a:xfrm>
        </p:spPr>
        <p:txBody>
          <a:bodyPr>
            <a:normAutofit/>
          </a:bodyPr>
          <a:lstStyle>
            <a:lvl1pPr marL="0" indent="0" algn="ctr">
              <a:buNone/>
              <a:defRPr sz="2100">
                <a:solidFill>
                  <a:srgbClr val="021221"/>
                </a:solidFill>
              </a:defRPr>
            </a:lvl1pPr>
            <a:lvl2pPr marL="342875" indent="0">
              <a:buNone/>
              <a:defRPr>
                <a:solidFill>
                  <a:srgbClr val="EDEAEC"/>
                </a:solidFill>
              </a:defRPr>
            </a:lvl2pPr>
            <a:lvl3pPr marL="685749" indent="0">
              <a:buNone/>
              <a:defRPr>
                <a:solidFill>
                  <a:srgbClr val="EDEAEC"/>
                </a:solidFill>
              </a:defRPr>
            </a:lvl3pPr>
            <a:lvl4pPr marL="1028624" indent="0">
              <a:buNone/>
              <a:defRPr>
                <a:solidFill>
                  <a:srgbClr val="EDEAEC"/>
                </a:solidFill>
              </a:defRPr>
            </a:lvl4pPr>
            <a:lvl5pPr marL="1371498" indent="0">
              <a:buNone/>
              <a:defRPr>
                <a:solidFill>
                  <a:srgbClr val="EDEAEC"/>
                </a:solidFill>
              </a:defRPr>
            </a:lvl5pPr>
          </a:lstStyle>
          <a:p>
            <a:pPr lvl="0"/>
            <a:r>
              <a:rPr lang="en-US"/>
              <a:t>Click to edit Master text styles</a:t>
            </a:r>
          </a:p>
        </p:txBody>
      </p:sp>
      <p:pic>
        <p:nvPicPr>
          <p:cNvPr id="25" name="Picture 24">
            <a:extLst>
              <a:ext uri="{FF2B5EF4-FFF2-40B4-BE49-F238E27FC236}">
                <a16:creationId xmlns:a16="http://schemas.microsoft.com/office/drawing/2014/main" id="{EA18A1E8-2873-4946-9644-62C0112AFE27}"/>
              </a:ext>
            </a:extLst>
          </p:cNvPr>
          <p:cNvPicPr>
            <a:picLocks noChangeAspect="1"/>
          </p:cNvPicPr>
          <p:nvPr userDrawn="1"/>
        </p:nvPicPr>
        <p:blipFill>
          <a:blip r:embed="rId3" cstate="email">
            <a:extLst>
              <a:ext uri="{28A0092B-C50C-407E-A947-70E740481C1C}">
                <a14:useLocalDpi xmlns:a14="http://schemas.microsoft.com/office/drawing/2010/main" val="0"/>
              </a:ext>
            </a:extLst>
          </a:blip>
          <a:srcRect/>
          <a:stretch/>
        </p:blipFill>
        <p:spPr>
          <a:xfrm>
            <a:off x="146304" y="146304"/>
            <a:ext cx="903883" cy="868680"/>
          </a:xfrm>
          <a:prstGeom prst="rect">
            <a:avLst/>
          </a:prstGeom>
        </p:spPr>
      </p:pic>
      <p:sp>
        <p:nvSpPr>
          <p:cNvPr id="31" name="TextBox 30">
            <a:extLst>
              <a:ext uri="{FF2B5EF4-FFF2-40B4-BE49-F238E27FC236}">
                <a16:creationId xmlns:a16="http://schemas.microsoft.com/office/drawing/2014/main" id="{04FAD529-DBF7-422D-B885-3ECE65E41A62}"/>
              </a:ext>
            </a:extLst>
          </p:cNvPr>
          <p:cNvSpPr txBox="1"/>
          <p:nvPr userDrawn="1"/>
        </p:nvSpPr>
        <p:spPr>
          <a:xfrm>
            <a:off x="5988718" y="6409291"/>
            <a:ext cx="2901466" cy="276999"/>
          </a:xfrm>
          <a:prstGeom prst="rect">
            <a:avLst/>
          </a:prstGeom>
          <a:noFill/>
        </p:spPr>
        <p:txBody>
          <a:bodyPr wrap="square" rtlCol="0">
            <a:spAutoFit/>
          </a:bodyPr>
          <a:lstStyle/>
          <a:p>
            <a:pPr algn="ctr"/>
            <a:r>
              <a:rPr lang="en-US" sz="1200">
                <a:solidFill>
                  <a:srgbClr val="EDEAEC"/>
                </a:solidFill>
                <a:latin typeface="+mj-lt"/>
              </a:rPr>
              <a:t>Applied Agility, Dedication, and Ingenuity</a:t>
            </a:r>
          </a:p>
        </p:txBody>
      </p:sp>
      <p:sp>
        <p:nvSpPr>
          <p:cNvPr id="32" name="TextBox 31">
            <a:extLst>
              <a:ext uri="{FF2B5EF4-FFF2-40B4-BE49-F238E27FC236}">
                <a16:creationId xmlns:a16="http://schemas.microsoft.com/office/drawing/2014/main" id="{545A4D2F-C516-4567-9E88-EF658DC1004D}"/>
              </a:ext>
            </a:extLst>
          </p:cNvPr>
          <p:cNvSpPr txBox="1"/>
          <p:nvPr userDrawn="1"/>
        </p:nvSpPr>
        <p:spPr>
          <a:xfrm>
            <a:off x="244937" y="6316958"/>
            <a:ext cx="2846841" cy="461665"/>
          </a:xfrm>
          <a:prstGeom prst="rect">
            <a:avLst/>
          </a:prstGeom>
          <a:noFill/>
        </p:spPr>
        <p:txBody>
          <a:bodyPr wrap="square" rtlCol="0" anchor="ctr">
            <a:spAutoFit/>
          </a:bodyPr>
          <a:lstStyle/>
          <a:p>
            <a:pPr algn="ctr"/>
            <a:r>
              <a:rPr lang="en-US" sz="1200">
                <a:solidFill>
                  <a:srgbClr val="EDEAEC"/>
                </a:solidFill>
                <a:latin typeface="+mj-lt"/>
              </a:rPr>
              <a:t>Small Business Innovation Research (SBIR)</a:t>
            </a:r>
          </a:p>
          <a:p>
            <a:pPr marL="0" marR="0" lvl="0" indent="0" algn="ctr" defTabSz="457200" rtl="0" eaLnBrk="1" fontAlgn="auto" latinLnBrk="0" hangingPunct="1">
              <a:lnSpc>
                <a:spcPct val="100000"/>
              </a:lnSpc>
              <a:spcBef>
                <a:spcPts val="0"/>
              </a:spcBef>
              <a:spcAft>
                <a:spcPts val="0"/>
              </a:spcAft>
              <a:buClrTx/>
              <a:buSzTx/>
              <a:buFontTx/>
              <a:buNone/>
              <a:tabLst/>
              <a:defRPr/>
            </a:pPr>
            <a:r>
              <a:rPr lang="en-US" sz="1200">
                <a:solidFill>
                  <a:srgbClr val="EDEAEC"/>
                </a:solidFill>
                <a:latin typeface="+mj-lt"/>
              </a:rPr>
              <a:t>Small Business Technology Transfer (STTR) </a:t>
            </a:r>
          </a:p>
        </p:txBody>
      </p:sp>
      <p:sp>
        <p:nvSpPr>
          <p:cNvPr id="33" name="Title 1">
            <a:extLst>
              <a:ext uri="{FF2B5EF4-FFF2-40B4-BE49-F238E27FC236}">
                <a16:creationId xmlns:a16="http://schemas.microsoft.com/office/drawing/2014/main" id="{9ECEE2DC-A05F-4BD7-9D83-E3C14BA45A7A}"/>
              </a:ext>
            </a:extLst>
          </p:cNvPr>
          <p:cNvSpPr>
            <a:spLocks noGrp="1"/>
          </p:cNvSpPr>
          <p:nvPr>
            <p:ph type="title"/>
          </p:nvPr>
        </p:nvSpPr>
        <p:spPr>
          <a:xfrm>
            <a:off x="1578483" y="193398"/>
            <a:ext cx="5987034" cy="768096"/>
          </a:xfrm>
        </p:spPr>
        <p:txBody>
          <a:bodyPr>
            <a:noAutofit/>
          </a:bodyPr>
          <a:lstStyle>
            <a:lvl1pPr algn="ctr">
              <a:defRPr sz="3600" b="1">
                <a:solidFill>
                  <a:srgbClr val="EDEAEC"/>
                </a:solidFill>
              </a:defRPr>
            </a:lvl1pPr>
          </a:lstStyle>
          <a:p>
            <a:r>
              <a:rPr lang="en-US"/>
              <a:t>Click to edit Master title style</a:t>
            </a:r>
          </a:p>
        </p:txBody>
      </p:sp>
    </p:spTree>
    <p:extLst>
      <p:ext uri="{BB962C8B-B14F-4D97-AF65-F5344CB8AC3E}">
        <p14:creationId xmlns:p14="http://schemas.microsoft.com/office/powerpoint/2010/main" val="274527412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Content_A_01">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0122717C-5E4B-478B-83A3-5D9C2668654E}"/>
              </a:ext>
            </a:extLst>
          </p:cNvPr>
          <p:cNvSpPr/>
          <p:nvPr userDrawn="1"/>
        </p:nvSpPr>
        <p:spPr>
          <a:xfrm>
            <a:off x="0" y="0"/>
            <a:ext cx="9144000" cy="6858000"/>
          </a:xfrm>
          <a:prstGeom prst="rect">
            <a:avLst/>
          </a:prstGeom>
          <a:solidFill>
            <a:srgbClr val="EDEA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chemeClr val="bg1"/>
              </a:solidFill>
            </a:endParaRPr>
          </a:p>
        </p:txBody>
      </p:sp>
      <p:sp>
        <p:nvSpPr>
          <p:cNvPr id="15" name="Rectangle 14">
            <a:extLst>
              <a:ext uri="{FF2B5EF4-FFF2-40B4-BE49-F238E27FC236}">
                <a16:creationId xmlns:a16="http://schemas.microsoft.com/office/drawing/2014/main" id="{84EC035C-F0C7-4772-A068-0CAC8F477306}"/>
              </a:ext>
            </a:extLst>
          </p:cNvPr>
          <p:cNvSpPr/>
          <p:nvPr userDrawn="1"/>
        </p:nvSpPr>
        <p:spPr>
          <a:xfrm>
            <a:off x="2553608" y="1884572"/>
            <a:ext cx="34289" cy="3656386"/>
          </a:xfrm>
          <a:prstGeom prst="rect">
            <a:avLst/>
          </a:prstGeom>
          <a:solidFill>
            <a:srgbClr val="0212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5" name="Footer Placeholder 4">
            <a:extLst>
              <a:ext uri="{FF2B5EF4-FFF2-40B4-BE49-F238E27FC236}">
                <a16:creationId xmlns:a16="http://schemas.microsoft.com/office/drawing/2014/main" id="{F0A8F52D-2944-4B3F-B65F-84D809DBEA3B}"/>
              </a:ext>
            </a:extLst>
          </p:cNvPr>
          <p:cNvSpPr>
            <a:spLocks noGrp="1"/>
          </p:cNvSpPr>
          <p:nvPr>
            <p:ph type="ftr" sz="quarter" idx="11"/>
          </p:nvPr>
        </p:nvSpPr>
        <p:spPr/>
        <p:txBody>
          <a:bodyPr/>
          <a:lstStyle>
            <a:lvl1pPr>
              <a:defRPr>
                <a:solidFill>
                  <a:srgbClr val="021221"/>
                </a:solidFill>
              </a:defRPr>
            </a:lvl1pPr>
          </a:lstStyle>
          <a:p>
            <a:r>
              <a:rPr lang="en-US"/>
              <a:t>Distribution Statement X</a:t>
            </a:r>
          </a:p>
        </p:txBody>
      </p:sp>
      <p:sp>
        <p:nvSpPr>
          <p:cNvPr id="6" name="Slide Number Placeholder 5">
            <a:extLst>
              <a:ext uri="{FF2B5EF4-FFF2-40B4-BE49-F238E27FC236}">
                <a16:creationId xmlns:a16="http://schemas.microsoft.com/office/drawing/2014/main" id="{14D5C03E-8374-41CF-983D-50158A27E4F7}"/>
              </a:ext>
            </a:extLst>
          </p:cNvPr>
          <p:cNvSpPr>
            <a:spLocks noGrp="1"/>
          </p:cNvSpPr>
          <p:nvPr>
            <p:ph type="sldNum" sz="quarter" idx="12"/>
          </p:nvPr>
        </p:nvSpPr>
        <p:spPr/>
        <p:txBody>
          <a:bodyPr/>
          <a:lstStyle/>
          <a:p>
            <a:fld id="{A7DC75CF-7D68-4A0C-850D-6E33D1D84A08}" type="slidenum">
              <a:rPr lang="en-US" smtClean="0"/>
              <a:t>‹#›</a:t>
            </a:fld>
            <a:endParaRPr lang="en-US"/>
          </a:p>
        </p:txBody>
      </p:sp>
      <p:sp>
        <p:nvSpPr>
          <p:cNvPr id="18" name="Content Placeholder 2">
            <a:extLst>
              <a:ext uri="{FF2B5EF4-FFF2-40B4-BE49-F238E27FC236}">
                <a16:creationId xmlns:a16="http://schemas.microsoft.com/office/drawing/2014/main" id="{9B6A1D6B-FB5C-437D-9F16-39AAC45D31CF}"/>
              </a:ext>
            </a:extLst>
          </p:cNvPr>
          <p:cNvSpPr>
            <a:spLocks noGrp="1"/>
          </p:cNvSpPr>
          <p:nvPr>
            <p:ph idx="1"/>
          </p:nvPr>
        </p:nvSpPr>
        <p:spPr>
          <a:xfrm>
            <a:off x="2646012" y="1399548"/>
            <a:ext cx="6376068" cy="2451107"/>
          </a:xfrm>
        </p:spPr>
        <p:txBody>
          <a:bodyPr>
            <a:normAutofit/>
          </a:bodyPr>
          <a:lstStyle>
            <a:lvl1pPr>
              <a:defRPr sz="1800">
                <a:solidFill>
                  <a:srgbClr val="021221"/>
                </a:solidFill>
              </a:defRPr>
            </a:lvl1pPr>
            <a:lvl2pPr>
              <a:defRPr sz="1500">
                <a:solidFill>
                  <a:srgbClr val="021221"/>
                </a:solidFill>
              </a:defRPr>
            </a:lvl2pPr>
            <a:lvl3pPr>
              <a:defRPr sz="1350">
                <a:solidFill>
                  <a:srgbClr val="021221"/>
                </a:solidFill>
              </a:defRPr>
            </a:lvl3pPr>
            <a:lvl4pPr>
              <a:defRPr sz="1200">
                <a:solidFill>
                  <a:srgbClr val="021221"/>
                </a:solidFill>
              </a:defRPr>
            </a:lvl4pPr>
            <a:lvl5pPr>
              <a:defRPr sz="1200">
                <a:solidFill>
                  <a:srgbClr val="02122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9" name="Content Placeholder 2">
            <a:extLst>
              <a:ext uri="{FF2B5EF4-FFF2-40B4-BE49-F238E27FC236}">
                <a16:creationId xmlns:a16="http://schemas.microsoft.com/office/drawing/2014/main" id="{D4B44A03-C03F-4115-AC74-9DB2F8F4CB83}"/>
              </a:ext>
            </a:extLst>
          </p:cNvPr>
          <p:cNvSpPr>
            <a:spLocks noGrp="1"/>
          </p:cNvSpPr>
          <p:nvPr>
            <p:ph idx="13"/>
          </p:nvPr>
        </p:nvSpPr>
        <p:spPr>
          <a:xfrm>
            <a:off x="2646012" y="4050844"/>
            <a:ext cx="6376068" cy="1994940"/>
          </a:xfrm>
        </p:spPr>
        <p:txBody>
          <a:bodyPr>
            <a:noAutofit/>
          </a:bodyPr>
          <a:lstStyle>
            <a:lvl1pPr>
              <a:defRPr sz="1800">
                <a:solidFill>
                  <a:srgbClr val="021221"/>
                </a:solidFill>
              </a:defRPr>
            </a:lvl1pPr>
            <a:lvl2pPr>
              <a:defRPr sz="1500">
                <a:solidFill>
                  <a:srgbClr val="021221"/>
                </a:solidFill>
              </a:defRPr>
            </a:lvl2pPr>
            <a:lvl3pPr>
              <a:defRPr sz="1350">
                <a:solidFill>
                  <a:srgbClr val="021221"/>
                </a:solidFill>
              </a:defRPr>
            </a:lvl3pPr>
            <a:lvl4pPr>
              <a:defRPr sz="1200">
                <a:solidFill>
                  <a:srgbClr val="021221"/>
                </a:solidFill>
              </a:defRPr>
            </a:lvl4pPr>
            <a:lvl5pPr>
              <a:defRPr sz="1200">
                <a:solidFill>
                  <a:srgbClr val="02122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20" name="Picture 19" descr="Icon&#10;&#10;Description automatically generated">
            <a:extLst>
              <a:ext uri="{FF2B5EF4-FFF2-40B4-BE49-F238E27FC236}">
                <a16:creationId xmlns:a16="http://schemas.microsoft.com/office/drawing/2014/main" id="{4E4586CE-9428-4B51-A9C2-EC8709B6B67E}"/>
              </a:ext>
            </a:extLst>
          </p:cNvPr>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449427" y="3028069"/>
            <a:ext cx="1662399" cy="1819656"/>
          </a:xfrm>
          <a:prstGeom prst="rect">
            <a:avLst/>
          </a:prstGeom>
        </p:spPr>
      </p:pic>
      <p:pic>
        <p:nvPicPr>
          <p:cNvPr id="24" name="Picture 23">
            <a:extLst>
              <a:ext uri="{FF2B5EF4-FFF2-40B4-BE49-F238E27FC236}">
                <a16:creationId xmlns:a16="http://schemas.microsoft.com/office/drawing/2014/main" id="{73D41C4A-A922-4764-ABEA-B0909160B2F6}"/>
              </a:ext>
            </a:extLst>
          </p:cNvPr>
          <p:cNvPicPr>
            <a:picLocks noChangeAspect="1"/>
          </p:cNvPicPr>
          <p:nvPr userDrawn="1"/>
        </p:nvPicPr>
        <p:blipFill>
          <a:blip r:embed="rId3" cstate="email">
            <a:extLst>
              <a:ext uri="{28A0092B-C50C-407E-A947-70E740481C1C}">
                <a14:useLocalDpi xmlns:a14="http://schemas.microsoft.com/office/drawing/2010/main" val="0"/>
              </a:ext>
            </a:extLst>
          </a:blip>
          <a:srcRect/>
          <a:stretch/>
        </p:blipFill>
        <p:spPr>
          <a:xfrm>
            <a:off x="146304" y="146304"/>
            <a:ext cx="903883" cy="868680"/>
          </a:xfrm>
          <a:prstGeom prst="rect">
            <a:avLst/>
          </a:prstGeom>
        </p:spPr>
      </p:pic>
      <p:sp>
        <p:nvSpPr>
          <p:cNvPr id="22" name="TextBox 21">
            <a:extLst>
              <a:ext uri="{FF2B5EF4-FFF2-40B4-BE49-F238E27FC236}">
                <a16:creationId xmlns:a16="http://schemas.microsoft.com/office/drawing/2014/main" id="{1222DCD6-4567-4BDD-A8EC-CED575E6A1BA}"/>
              </a:ext>
            </a:extLst>
          </p:cNvPr>
          <p:cNvSpPr txBox="1"/>
          <p:nvPr userDrawn="1"/>
        </p:nvSpPr>
        <p:spPr>
          <a:xfrm>
            <a:off x="2919046" y="6181348"/>
            <a:ext cx="3305908" cy="276999"/>
          </a:xfrm>
          <a:prstGeom prst="rect">
            <a:avLst/>
          </a:prstGeom>
          <a:noFill/>
        </p:spPr>
        <p:txBody>
          <a:bodyPr wrap="square" rtlCol="0">
            <a:spAutoFit/>
          </a:bodyPr>
          <a:lstStyle/>
          <a:p>
            <a:pPr algn="ctr"/>
            <a:r>
              <a:rPr lang="en-US" sz="1200" b="1">
                <a:solidFill>
                  <a:srgbClr val="06A950"/>
                </a:solidFill>
              </a:rPr>
              <a:t>UNCLASSIFIED</a:t>
            </a:r>
          </a:p>
        </p:txBody>
      </p:sp>
      <p:sp>
        <p:nvSpPr>
          <p:cNvPr id="23" name="TextBox 22">
            <a:extLst>
              <a:ext uri="{FF2B5EF4-FFF2-40B4-BE49-F238E27FC236}">
                <a16:creationId xmlns:a16="http://schemas.microsoft.com/office/drawing/2014/main" id="{5E71963D-02F6-44B1-A801-970D2224E63A}"/>
              </a:ext>
            </a:extLst>
          </p:cNvPr>
          <p:cNvSpPr txBox="1"/>
          <p:nvPr userDrawn="1"/>
        </p:nvSpPr>
        <p:spPr>
          <a:xfrm>
            <a:off x="2919046" y="4"/>
            <a:ext cx="3305908" cy="276999"/>
          </a:xfrm>
          <a:prstGeom prst="rect">
            <a:avLst/>
          </a:prstGeom>
          <a:noFill/>
        </p:spPr>
        <p:txBody>
          <a:bodyPr wrap="square" rtlCol="0">
            <a:spAutoFit/>
          </a:bodyPr>
          <a:lstStyle/>
          <a:p>
            <a:pPr algn="ctr"/>
            <a:r>
              <a:rPr lang="en-US" sz="1200" b="1">
                <a:solidFill>
                  <a:srgbClr val="06A950"/>
                </a:solidFill>
              </a:rPr>
              <a:t>UNCLASSIFIED</a:t>
            </a:r>
          </a:p>
        </p:txBody>
      </p:sp>
      <p:sp>
        <p:nvSpPr>
          <p:cNvPr id="29" name="TextBox 28">
            <a:extLst>
              <a:ext uri="{FF2B5EF4-FFF2-40B4-BE49-F238E27FC236}">
                <a16:creationId xmlns:a16="http://schemas.microsoft.com/office/drawing/2014/main" id="{35EC41C5-E555-44D9-83E6-125C438444B7}"/>
              </a:ext>
            </a:extLst>
          </p:cNvPr>
          <p:cNvSpPr txBox="1"/>
          <p:nvPr userDrawn="1"/>
        </p:nvSpPr>
        <p:spPr>
          <a:xfrm>
            <a:off x="5988718" y="6409291"/>
            <a:ext cx="2901466" cy="276999"/>
          </a:xfrm>
          <a:prstGeom prst="rect">
            <a:avLst/>
          </a:prstGeom>
          <a:noFill/>
        </p:spPr>
        <p:txBody>
          <a:bodyPr wrap="square" rtlCol="0">
            <a:spAutoFit/>
          </a:bodyPr>
          <a:lstStyle/>
          <a:p>
            <a:pPr algn="ctr"/>
            <a:r>
              <a:rPr lang="en-US" sz="1200">
                <a:solidFill>
                  <a:srgbClr val="021221"/>
                </a:solidFill>
                <a:latin typeface="+mj-lt"/>
              </a:rPr>
              <a:t>Applied Agility, Dedication, and Ingenuity</a:t>
            </a:r>
          </a:p>
        </p:txBody>
      </p:sp>
      <p:sp>
        <p:nvSpPr>
          <p:cNvPr id="30" name="TextBox 29">
            <a:extLst>
              <a:ext uri="{FF2B5EF4-FFF2-40B4-BE49-F238E27FC236}">
                <a16:creationId xmlns:a16="http://schemas.microsoft.com/office/drawing/2014/main" id="{359CFCDA-EC6A-4566-8BB2-D5F462091094}"/>
              </a:ext>
            </a:extLst>
          </p:cNvPr>
          <p:cNvSpPr txBox="1"/>
          <p:nvPr userDrawn="1"/>
        </p:nvSpPr>
        <p:spPr>
          <a:xfrm>
            <a:off x="244937" y="6316958"/>
            <a:ext cx="2846841" cy="461665"/>
          </a:xfrm>
          <a:prstGeom prst="rect">
            <a:avLst/>
          </a:prstGeom>
          <a:noFill/>
        </p:spPr>
        <p:txBody>
          <a:bodyPr wrap="square" rtlCol="0" anchor="ctr">
            <a:spAutoFit/>
          </a:bodyPr>
          <a:lstStyle/>
          <a:p>
            <a:pPr algn="ctr"/>
            <a:r>
              <a:rPr lang="en-US" sz="1200">
                <a:solidFill>
                  <a:srgbClr val="021221"/>
                </a:solidFill>
                <a:latin typeface="+mj-lt"/>
              </a:rPr>
              <a:t>Small Business Innovation Research (SBIR)</a:t>
            </a:r>
          </a:p>
          <a:p>
            <a:pPr algn="ctr"/>
            <a:r>
              <a:rPr lang="en-US" sz="1200">
                <a:solidFill>
                  <a:srgbClr val="021221"/>
                </a:solidFill>
                <a:latin typeface="+mj-lt"/>
              </a:rPr>
              <a:t>Small Business Technology Transfer (STTR) </a:t>
            </a:r>
          </a:p>
        </p:txBody>
      </p:sp>
      <p:sp>
        <p:nvSpPr>
          <p:cNvPr id="32" name="Title 1">
            <a:extLst>
              <a:ext uri="{FF2B5EF4-FFF2-40B4-BE49-F238E27FC236}">
                <a16:creationId xmlns:a16="http://schemas.microsoft.com/office/drawing/2014/main" id="{23CCFDC8-4E19-498F-A7DF-D1CEDD3A22F5}"/>
              </a:ext>
            </a:extLst>
          </p:cNvPr>
          <p:cNvSpPr>
            <a:spLocks noGrp="1"/>
          </p:cNvSpPr>
          <p:nvPr>
            <p:ph type="title"/>
          </p:nvPr>
        </p:nvSpPr>
        <p:spPr>
          <a:xfrm>
            <a:off x="1578483" y="193398"/>
            <a:ext cx="5987034" cy="768096"/>
          </a:xfrm>
        </p:spPr>
        <p:txBody>
          <a:bodyPr>
            <a:noAutofit/>
          </a:bodyPr>
          <a:lstStyle>
            <a:lvl1pPr algn="ctr">
              <a:defRPr sz="3600" b="1"/>
            </a:lvl1pPr>
          </a:lstStyle>
          <a:p>
            <a:r>
              <a:rPr lang="en-US"/>
              <a:t>Click to edit Master title style</a:t>
            </a:r>
          </a:p>
        </p:txBody>
      </p:sp>
    </p:spTree>
    <p:extLst>
      <p:ext uri="{BB962C8B-B14F-4D97-AF65-F5344CB8AC3E}">
        <p14:creationId xmlns:p14="http://schemas.microsoft.com/office/powerpoint/2010/main" val="90483282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Content_A_02">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0122717C-5E4B-478B-83A3-5D9C2668654E}"/>
              </a:ext>
            </a:extLst>
          </p:cNvPr>
          <p:cNvSpPr/>
          <p:nvPr userDrawn="1"/>
        </p:nvSpPr>
        <p:spPr>
          <a:xfrm>
            <a:off x="0" y="0"/>
            <a:ext cx="9144000" cy="6858000"/>
          </a:xfrm>
          <a:prstGeom prst="rect">
            <a:avLst/>
          </a:prstGeom>
          <a:solidFill>
            <a:srgbClr val="EDEA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chemeClr val="bg1"/>
              </a:solidFill>
            </a:endParaRPr>
          </a:p>
        </p:txBody>
      </p:sp>
      <p:sp>
        <p:nvSpPr>
          <p:cNvPr id="15" name="Rectangle 14">
            <a:extLst>
              <a:ext uri="{FF2B5EF4-FFF2-40B4-BE49-F238E27FC236}">
                <a16:creationId xmlns:a16="http://schemas.microsoft.com/office/drawing/2014/main" id="{84EC035C-F0C7-4772-A068-0CAC8F477306}"/>
              </a:ext>
            </a:extLst>
          </p:cNvPr>
          <p:cNvSpPr/>
          <p:nvPr userDrawn="1"/>
        </p:nvSpPr>
        <p:spPr>
          <a:xfrm>
            <a:off x="2553608" y="1884572"/>
            <a:ext cx="34289" cy="3656386"/>
          </a:xfrm>
          <a:prstGeom prst="rect">
            <a:avLst/>
          </a:prstGeom>
          <a:solidFill>
            <a:srgbClr val="0212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5" name="Footer Placeholder 4">
            <a:extLst>
              <a:ext uri="{FF2B5EF4-FFF2-40B4-BE49-F238E27FC236}">
                <a16:creationId xmlns:a16="http://schemas.microsoft.com/office/drawing/2014/main" id="{F0A8F52D-2944-4B3F-B65F-84D809DBEA3B}"/>
              </a:ext>
            </a:extLst>
          </p:cNvPr>
          <p:cNvSpPr>
            <a:spLocks noGrp="1"/>
          </p:cNvSpPr>
          <p:nvPr>
            <p:ph type="ftr" sz="quarter" idx="11"/>
          </p:nvPr>
        </p:nvSpPr>
        <p:spPr/>
        <p:txBody>
          <a:bodyPr/>
          <a:lstStyle>
            <a:lvl1pPr>
              <a:defRPr>
                <a:solidFill>
                  <a:srgbClr val="021221"/>
                </a:solidFill>
              </a:defRPr>
            </a:lvl1pPr>
          </a:lstStyle>
          <a:p>
            <a:r>
              <a:rPr lang="en-US"/>
              <a:t>Distribution Statement X</a:t>
            </a:r>
          </a:p>
        </p:txBody>
      </p:sp>
      <p:sp>
        <p:nvSpPr>
          <p:cNvPr id="6" name="Slide Number Placeholder 5">
            <a:extLst>
              <a:ext uri="{FF2B5EF4-FFF2-40B4-BE49-F238E27FC236}">
                <a16:creationId xmlns:a16="http://schemas.microsoft.com/office/drawing/2014/main" id="{14D5C03E-8374-41CF-983D-50158A27E4F7}"/>
              </a:ext>
            </a:extLst>
          </p:cNvPr>
          <p:cNvSpPr>
            <a:spLocks noGrp="1"/>
          </p:cNvSpPr>
          <p:nvPr>
            <p:ph type="sldNum" sz="quarter" idx="12"/>
          </p:nvPr>
        </p:nvSpPr>
        <p:spPr/>
        <p:txBody>
          <a:bodyPr/>
          <a:lstStyle/>
          <a:p>
            <a:fld id="{A7DC75CF-7D68-4A0C-850D-6E33D1D84A08}" type="slidenum">
              <a:rPr lang="en-US" smtClean="0"/>
              <a:t>‹#›</a:t>
            </a:fld>
            <a:endParaRPr lang="en-US"/>
          </a:p>
        </p:txBody>
      </p:sp>
      <p:sp>
        <p:nvSpPr>
          <p:cNvPr id="18" name="Content Placeholder 2">
            <a:extLst>
              <a:ext uri="{FF2B5EF4-FFF2-40B4-BE49-F238E27FC236}">
                <a16:creationId xmlns:a16="http://schemas.microsoft.com/office/drawing/2014/main" id="{9B6A1D6B-FB5C-437D-9F16-39AAC45D31CF}"/>
              </a:ext>
            </a:extLst>
          </p:cNvPr>
          <p:cNvSpPr>
            <a:spLocks noGrp="1"/>
          </p:cNvSpPr>
          <p:nvPr>
            <p:ph idx="1"/>
          </p:nvPr>
        </p:nvSpPr>
        <p:spPr>
          <a:xfrm>
            <a:off x="2646012" y="1399548"/>
            <a:ext cx="6376068" cy="2451107"/>
          </a:xfrm>
        </p:spPr>
        <p:txBody>
          <a:bodyPr>
            <a:normAutofit/>
          </a:bodyPr>
          <a:lstStyle>
            <a:lvl1pPr>
              <a:defRPr sz="1800">
                <a:solidFill>
                  <a:srgbClr val="021221"/>
                </a:solidFill>
              </a:defRPr>
            </a:lvl1pPr>
            <a:lvl2pPr>
              <a:defRPr sz="1500">
                <a:solidFill>
                  <a:srgbClr val="021221"/>
                </a:solidFill>
              </a:defRPr>
            </a:lvl2pPr>
            <a:lvl3pPr>
              <a:defRPr sz="1350">
                <a:solidFill>
                  <a:srgbClr val="021221"/>
                </a:solidFill>
              </a:defRPr>
            </a:lvl3pPr>
            <a:lvl4pPr>
              <a:defRPr sz="1200">
                <a:solidFill>
                  <a:srgbClr val="021221"/>
                </a:solidFill>
              </a:defRPr>
            </a:lvl4pPr>
            <a:lvl5pPr>
              <a:defRPr sz="1200">
                <a:solidFill>
                  <a:srgbClr val="02122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9" name="Content Placeholder 2">
            <a:extLst>
              <a:ext uri="{FF2B5EF4-FFF2-40B4-BE49-F238E27FC236}">
                <a16:creationId xmlns:a16="http://schemas.microsoft.com/office/drawing/2014/main" id="{D4B44A03-C03F-4115-AC74-9DB2F8F4CB83}"/>
              </a:ext>
            </a:extLst>
          </p:cNvPr>
          <p:cNvSpPr>
            <a:spLocks noGrp="1"/>
          </p:cNvSpPr>
          <p:nvPr>
            <p:ph idx="13"/>
          </p:nvPr>
        </p:nvSpPr>
        <p:spPr>
          <a:xfrm>
            <a:off x="2646012" y="4050844"/>
            <a:ext cx="6376068" cy="1994940"/>
          </a:xfrm>
        </p:spPr>
        <p:txBody>
          <a:bodyPr>
            <a:normAutofit/>
          </a:bodyPr>
          <a:lstStyle>
            <a:lvl1pPr>
              <a:defRPr sz="1800">
                <a:solidFill>
                  <a:srgbClr val="021221"/>
                </a:solidFill>
              </a:defRPr>
            </a:lvl1pPr>
            <a:lvl2pPr>
              <a:defRPr sz="1500">
                <a:solidFill>
                  <a:srgbClr val="021221"/>
                </a:solidFill>
              </a:defRPr>
            </a:lvl2pPr>
            <a:lvl3pPr>
              <a:defRPr sz="1350">
                <a:solidFill>
                  <a:srgbClr val="021221"/>
                </a:solidFill>
              </a:defRPr>
            </a:lvl3pPr>
            <a:lvl4pPr>
              <a:defRPr sz="1200">
                <a:solidFill>
                  <a:srgbClr val="021221"/>
                </a:solidFill>
              </a:defRPr>
            </a:lvl4pPr>
            <a:lvl5pPr>
              <a:defRPr sz="1200">
                <a:solidFill>
                  <a:srgbClr val="02122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23" name="Picture 22" descr="Icon&#10;&#10;Description automatically generated">
            <a:extLst>
              <a:ext uri="{FF2B5EF4-FFF2-40B4-BE49-F238E27FC236}">
                <a16:creationId xmlns:a16="http://schemas.microsoft.com/office/drawing/2014/main" id="{B6D66B19-B005-4F2C-B861-CA1997AF9AFF}"/>
              </a:ext>
            </a:extLst>
          </p:cNvPr>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449427" y="3028069"/>
            <a:ext cx="1662399" cy="1819656"/>
          </a:xfrm>
          <a:prstGeom prst="rect">
            <a:avLst/>
          </a:prstGeom>
        </p:spPr>
      </p:pic>
      <p:pic>
        <p:nvPicPr>
          <p:cNvPr id="24" name="Picture 23">
            <a:extLst>
              <a:ext uri="{FF2B5EF4-FFF2-40B4-BE49-F238E27FC236}">
                <a16:creationId xmlns:a16="http://schemas.microsoft.com/office/drawing/2014/main" id="{2E821197-EC35-4D36-9FBB-679E3D910BFA}"/>
              </a:ext>
            </a:extLst>
          </p:cNvPr>
          <p:cNvPicPr>
            <a:picLocks noChangeAspect="1"/>
          </p:cNvPicPr>
          <p:nvPr userDrawn="1"/>
        </p:nvPicPr>
        <p:blipFill>
          <a:blip r:embed="rId3" cstate="email">
            <a:extLst>
              <a:ext uri="{28A0092B-C50C-407E-A947-70E740481C1C}">
                <a14:useLocalDpi xmlns:a14="http://schemas.microsoft.com/office/drawing/2010/main" val="0"/>
              </a:ext>
            </a:extLst>
          </a:blip>
          <a:srcRect/>
          <a:stretch/>
        </p:blipFill>
        <p:spPr>
          <a:xfrm>
            <a:off x="146304" y="146304"/>
            <a:ext cx="903883" cy="868680"/>
          </a:xfrm>
          <a:prstGeom prst="rect">
            <a:avLst/>
          </a:prstGeom>
        </p:spPr>
      </p:pic>
      <p:sp>
        <p:nvSpPr>
          <p:cNvPr id="17" name="TextBox 16">
            <a:extLst>
              <a:ext uri="{FF2B5EF4-FFF2-40B4-BE49-F238E27FC236}">
                <a16:creationId xmlns:a16="http://schemas.microsoft.com/office/drawing/2014/main" id="{36069ADB-3108-4AD3-A6E0-D98A34CA2886}"/>
              </a:ext>
            </a:extLst>
          </p:cNvPr>
          <p:cNvSpPr txBox="1"/>
          <p:nvPr userDrawn="1"/>
        </p:nvSpPr>
        <p:spPr>
          <a:xfrm>
            <a:off x="5988718" y="6409291"/>
            <a:ext cx="2901466" cy="276999"/>
          </a:xfrm>
          <a:prstGeom prst="rect">
            <a:avLst/>
          </a:prstGeom>
          <a:noFill/>
        </p:spPr>
        <p:txBody>
          <a:bodyPr wrap="square" rtlCol="0">
            <a:spAutoFit/>
          </a:bodyPr>
          <a:lstStyle/>
          <a:p>
            <a:pPr algn="ctr"/>
            <a:r>
              <a:rPr lang="en-US" sz="1200">
                <a:solidFill>
                  <a:srgbClr val="021221"/>
                </a:solidFill>
                <a:latin typeface="+mj-lt"/>
              </a:rPr>
              <a:t>Applied Agility, Dedication, and Ingenuity</a:t>
            </a:r>
          </a:p>
        </p:txBody>
      </p:sp>
      <p:sp>
        <p:nvSpPr>
          <p:cNvPr id="20" name="TextBox 19">
            <a:extLst>
              <a:ext uri="{FF2B5EF4-FFF2-40B4-BE49-F238E27FC236}">
                <a16:creationId xmlns:a16="http://schemas.microsoft.com/office/drawing/2014/main" id="{FB34DDCF-93C4-4FD0-93F9-1E3D9DBB0D8E}"/>
              </a:ext>
            </a:extLst>
          </p:cNvPr>
          <p:cNvSpPr txBox="1"/>
          <p:nvPr userDrawn="1"/>
        </p:nvSpPr>
        <p:spPr>
          <a:xfrm>
            <a:off x="244937" y="6316958"/>
            <a:ext cx="2846841" cy="461665"/>
          </a:xfrm>
          <a:prstGeom prst="rect">
            <a:avLst/>
          </a:prstGeom>
          <a:noFill/>
        </p:spPr>
        <p:txBody>
          <a:bodyPr wrap="square" rtlCol="0" anchor="ctr">
            <a:spAutoFit/>
          </a:bodyPr>
          <a:lstStyle/>
          <a:p>
            <a:pPr algn="ctr"/>
            <a:r>
              <a:rPr lang="en-US" sz="1200">
                <a:solidFill>
                  <a:srgbClr val="021221"/>
                </a:solidFill>
                <a:latin typeface="+mj-lt"/>
              </a:rPr>
              <a:t>Small Business Innovation Research (SBIR)</a:t>
            </a:r>
          </a:p>
          <a:p>
            <a:pPr algn="ctr"/>
            <a:r>
              <a:rPr lang="en-US" sz="1200">
                <a:solidFill>
                  <a:srgbClr val="021221"/>
                </a:solidFill>
                <a:latin typeface="+mj-lt"/>
              </a:rPr>
              <a:t>Small Business Technology Transfer (STTR) </a:t>
            </a:r>
          </a:p>
        </p:txBody>
      </p:sp>
      <p:sp>
        <p:nvSpPr>
          <p:cNvPr id="22" name="Title 1">
            <a:extLst>
              <a:ext uri="{FF2B5EF4-FFF2-40B4-BE49-F238E27FC236}">
                <a16:creationId xmlns:a16="http://schemas.microsoft.com/office/drawing/2014/main" id="{1331E543-2EF5-44B6-A49F-C3D7E08F0E1D}"/>
              </a:ext>
            </a:extLst>
          </p:cNvPr>
          <p:cNvSpPr>
            <a:spLocks noGrp="1"/>
          </p:cNvSpPr>
          <p:nvPr>
            <p:ph type="title"/>
          </p:nvPr>
        </p:nvSpPr>
        <p:spPr>
          <a:xfrm>
            <a:off x="1578483" y="193398"/>
            <a:ext cx="5987034" cy="768096"/>
          </a:xfrm>
        </p:spPr>
        <p:txBody>
          <a:bodyPr>
            <a:noAutofit/>
          </a:bodyPr>
          <a:lstStyle>
            <a:lvl1pPr algn="ctr">
              <a:defRPr sz="3600" b="1"/>
            </a:lvl1pPr>
          </a:lstStyle>
          <a:p>
            <a:r>
              <a:rPr lang="en-US"/>
              <a:t>Click to edit Master title style</a:t>
            </a:r>
          </a:p>
        </p:txBody>
      </p:sp>
    </p:spTree>
    <p:extLst>
      <p:ext uri="{BB962C8B-B14F-4D97-AF65-F5344CB8AC3E}">
        <p14:creationId xmlns:p14="http://schemas.microsoft.com/office/powerpoint/2010/main" val="42357738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Content_B_01">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F2BEA712-F1D6-4345-BCB8-30C88D507F0F}"/>
              </a:ext>
            </a:extLst>
          </p:cNvPr>
          <p:cNvSpPr/>
          <p:nvPr userDrawn="1"/>
        </p:nvSpPr>
        <p:spPr>
          <a:xfrm>
            <a:off x="0" y="0"/>
            <a:ext cx="9144000" cy="6857999"/>
          </a:xfrm>
          <a:prstGeom prst="rect">
            <a:avLst/>
          </a:prstGeom>
          <a:solidFill>
            <a:srgbClr val="EDEA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chemeClr val="bg1"/>
              </a:solidFill>
            </a:endParaRPr>
          </a:p>
        </p:txBody>
      </p:sp>
      <p:sp>
        <p:nvSpPr>
          <p:cNvPr id="21" name="Rectangle 20">
            <a:extLst>
              <a:ext uri="{FF2B5EF4-FFF2-40B4-BE49-F238E27FC236}">
                <a16:creationId xmlns:a16="http://schemas.microsoft.com/office/drawing/2014/main" id="{3C427857-8FA4-4BA9-B038-9D49C40A51C0}"/>
              </a:ext>
            </a:extLst>
          </p:cNvPr>
          <p:cNvSpPr/>
          <p:nvPr userDrawn="1"/>
        </p:nvSpPr>
        <p:spPr>
          <a:xfrm>
            <a:off x="-1" y="0"/>
            <a:ext cx="9144000" cy="1283124"/>
          </a:xfrm>
          <a:prstGeom prst="rect">
            <a:avLst/>
          </a:prstGeom>
          <a:solidFill>
            <a:srgbClr val="0212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7" name="Rectangle 6">
            <a:extLst>
              <a:ext uri="{FF2B5EF4-FFF2-40B4-BE49-F238E27FC236}">
                <a16:creationId xmlns:a16="http://schemas.microsoft.com/office/drawing/2014/main" id="{02C9517F-0E1E-40F9-B790-F5857276DBB4}"/>
              </a:ext>
            </a:extLst>
          </p:cNvPr>
          <p:cNvSpPr/>
          <p:nvPr userDrawn="1"/>
        </p:nvSpPr>
        <p:spPr>
          <a:xfrm>
            <a:off x="7" y="6065134"/>
            <a:ext cx="9143999" cy="792866"/>
          </a:xfrm>
          <a:prstGeom prst="rect">
            <a:avLst/>
          </a:prstGeom>
          <a:solidFill>
            <a:srgbClr val="0212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5" name="Footer Placeholder 4">
            <a:extLst>
              <a:ext uri="{FF2B5EF4-FFF2-40B4-BE49-F238E27FC236}">
                <a16:creationId xmlns:a16="http://schemas.microsoft.com/office/drawing/2014/main" id="{7B0980F9-AE50-40A4-BFEC-E4B3FEF3D0A1}"/>
              </a:ext>
            </a:extLst>
          </p:cNvPr>
          <p:cNvSpPr>
            <a:spLocks noGrp="1"/>
          </p:cNvSpPr>
          <p:nvPr>
            <p:ph type="ftr" sz="quarter" idx="11"/>
          </p:nvPr>
        </p:nvSpPr>
        <p:spPr/>
        <p:txBody>
          <a:bodyPr/>
          <a:lstStyle/>
          <a:p>
            <a:r>
              <a:rPr lang="en-US"/>
              <a:t>Distribution Statement X</a:t>
            </a:r>
          </a:p>
        </p:txBody>
      </p:sp>
      <p:sp>
        <p:nvSpPr>
          <p:cNvPr id="6" name="Slide Number Placeholder 5">
            <a:extLst>
              <a:ext uri="{FF2B5EF4-FFF2-40B4-BE49-F238E27FC236}">
                <a16:creationId xmlns:a16="http://schemas.microsoft.com/office/drawing/2014/main" id="{D9F09D43-F70B-4C89-91EF-D343E9FEF72A}"/>
              </a:ext>
            </a:extLst>
          </p:cNvPr>
          <p:cNvSpPr>
            <a:spLocks noGrp="1"/>
          </p:cNvSpPr>
          <p:nvPr>
            <p:ph type="sldNum" sz="quarter" idx="12"/>
          </p:nvPr>
        </p:nvSpPr>
        <p:spPr/>
        <p:txBody>
          <a:bodyPr/>
          <a:lstStyle/>
          <a:p>
            <a:fld id="{A7DC75CF-7D68-4A0C-850D-6E33D1D84A08}" type="slidenum">
              <a:rPr lang="en-US" smtClean="0"/>
              <a:t>‹#›</a:t>
            </a:fld>
            <a:endParaRPr lang="en-US"/>
          </a:p>
        </p:txBody>
      </p:sp>
      <p:sp>
        <p:nvSpPr>
          <p:cNvPr id="23" name="Content Placeholder 2">
            <a:extLst>
              <a:ext uri="{FF2B5EF4-FFF2-40B4-BE49-F238E27FC236}">
                <a16:creationId xmlns:a16="http://schemas.microsoft.com/office/drawing/2014/main" id="{DAD5727C-0052-4F06-A831-CB07C95C88BE}"/>
              </a:ext>
            </a:extLst>
          </p:cNvPr>
          <p:cNvSpPr>
            <a:spLocks noGrp="1"/>
          </p:cNvSpPr>
          <p:nvPr>
            <p:ph idx="1"/>
          </p:nvPr>
        </p:nvSpPr>
        <p:spPr>
          <a:xfrm>
            <a:off x="2228847" y="1312021"/>
            <a:ext cx="6889434" cy="2490068"/>
          </a:xfrm>
        </p:spPr>
        <p:txBody>
          <a:bodyPr>
            <a:normAutofit/>
          </a:bodyPr>
          <a:lstStyle>
            <a:lvl1pPr>
              <a:defRPr sz="1800">
                <a:solidFill>
                  <a:srgbClr val="021221"/>
                </a:solidFill>
              </a:defRPr>
            </a:lvl1pPr>
            <a:lvl2pPr>
              <a:defRPr sz="1500">
                <a:solidFill>
                  <a:srgbClr val="021221"/>
                </a:solidFill>
              </a:defRPr>
            </a:lvl2pPr>
            <a:lvl3pPr>
              <a:defRPr sz="1350">
                <a:solidFill>
                  <a:srgbClr val="021221"/>
                </a:solidFill>
              </a:defRPr>
            </a:lvl3pPr>
            <a:lvl4pPr>
              <a:defRPr sz="1200">
                <a:solidFill>
                  <a:srgbClr val="021221"/>
                </a:solidFill>
              </a:defRPr>
            </a:lvl4pPr>
            <a:lvl5pPr>
              <a:defRPr sz="1200">
                <a:solidFill>
                  <a:srgbClr val="02122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4" name="Content Placeholder 2">
            <a:extLst>
              <a:ext uri="{FF2B5EF4-FFF2-40B4-BE49-F238E27FC236}">
                <a16:creationId xmlns:a16="http://schemas.microsoft.com/office/drawing/2014/main" id="{C6A469A0-29AC-41E6-80A5-48565E4C0735}"/>
              </a:ext>
            </a:extLst>
          </p:cNvPr>
          <p:cNvSpPr>
            <a:spLocks noGrp="1"/>
          </p:cNvSpPr>
          <p:nvPr>
            <p:ph idx="13"/>
          </p:nvPr>
        </p:nvSpPr>
        <p:spPr>
          <a:xfrm>
            <a:off x="2228849" y="3875530"/>
            <a:ext cx="6889434" cy="2161116"/>
          </a:xfrm>
        </p:spPr>
        <p:txBody>
          <a:bodyPr>
            <a:normAutofit/>
          </a:bodyPr>
          <a:lstStyle>
            <a:lvl1pPr>
              <a:defRPr sz="1800">
                <a:solidFill>
                  <a:srgbClr val="021221"/>
                </a:solidFill>
              </a:defRPr>
            </a:lvl1pPr>
            <a:lvl2pPr>
              <a:defRPr sz="1500">
                <a:solidFill>
                  <a:srgbClr val="021221"/>
                </a:solidFill>
              </a:defRPr>
            </a:lvl2pPr>
            <a:lvl3pPr>
              <a:defRPr sz="1350">
                <a:solidFill>
                  <a:srgbClr val="021221"/>
                </a:solidFill>
              </a:defRPr>
            </a:lvl3pPr>
            <a:lvl4pPr>
              <a:defRPr sz="1200">
                <a:solidFill>
                  <a:srgbClr val="021221"/>
                </a:solidFill>
              </a:defRPr>
            </a:lvl4pPr>
            <a:lvl5pPr>
              <a:defRPr sz="1200">
                <a:solidFill>
                  <a:srgbClr val="02122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7" name="Content Placeholder 2">
            <a:extLst>
              <a:ext uri="{FF2B5EF4-FFF2-40B4-BE49-F238E27FC236}">
                <a16:creationId xmlns:a16="http://schemas.microsoft.com/office/drawing/2014/main" id="{916BF1A6-81E5-4859-8D1C-DE75BB33BBE8}"/>
              </a:ext>
            </a:extLst>
          </p:cNvPr>
          <p:cNvSpPr>
            <a:spLocks noGrp="1"/>
          </p:cNvSpPr>
          <p:nvPr>
            <p:ph idx="14"/>
          </p:nvPr>
        </p:nvSpPr>
        <p:spPr>
          <a:xfrm>
            <a:off x="110179" y="1312021"/>
            <a:ext cx="2004379" cy="2490068"/>
          </a:xfrm>
        </p:spPr>
        <p:txBody>
          <a:bodyPr>
            <a:normAutofit/>
          </a:bodyPr>
          <a:lstStyle>
            <a:lvl1pPr>
              <a:defRPr sz="1800">
                <a:solidFill>
                  <a:srgbClr val="021221"/>
                </a:solidFill>
              </a:defRPr>
            </a:lvl1pPr>
            <a:lvl2pPr>
              <a:defRPr sz="1500">
                <a:solidFill>
                  <a:srgbClr val="021221"/>
                </a:solidFill>
              </a:defRPr>
            </a:lvl2pPr>
            <a:lvl3pPr>
              <a:defRPr sz="1350">
                <a:solidFill>
                  <a:srgbClr val="021221"/>
                </a:solidFill>
              </a:defRPr>
            </a:lvl3pPr>
            <a:lvl4pPr>
              <a:defRPr sz="1200">
                <a:solidFill>
                  <a:srgbClr val="021221"/>
                </a:solidFill>
              </a:defRPr>
            </a:lvl4pPr>
            <a:lvl5pPr>
              <a:defRPr sz="1200">
                <a:solidFill>
                  <a:srgbClr val="021221"/>
                </a:solidFill>
              </a:defRPr>
            </a:lvl5pPr>
          </a:lstStyle>
          <a:p>
            <a:pPr lvl="0"/>
            <a:r>
              <a:rPr lang="en-US"/>
              <a:t>Click to edit Master text styles</a:t>
            </a:r>
          </a:p>
        </p:txBody>
      </p:sp>
      <p:sp>
        <p:nvSpPr>
          <p:cNvPr id="38" name="Content Placeholder 2">
            <a:extLst>
              <a:ext uri="{FF2B5EF4-FFF2-40B4-BE49-F238E27FC236}">
                <a16:creationId xmlns:a16="http://schemas.microsoft.com/office/drawing/2014/main" id="{B3945035-74B1-4B4E-B5CD-6738388BABB9}"/>
              </a:ext>
            </a:extLst>
          </p:cNvPr>
          <p:cNvSpPr>
            <a:spLocks noGrp="1"/>
          </p:cNvSpPr>
          <p:nvPr>
            <p:ph idx="15"/>
          </p:nvPr>
        </p:nvSpPr>
        <p:spPr>
          <a:xfrm>
            <a:off x="110180" y="3875530"/>
            <a:ext cx="2004379" cy="2161116"/>
          </a:xfrm>
        </p:spPr>
        <p:txBody>
          <a:bodyPr>
            <a:noAutofit/>
          </a:bodyPr>
          <a:lstStyle>
            <a:lvl1pPr>
              <a:defRPr sz="1800">
                <a:solidFill>
                  <a:srgbClr val="021221"/>
                </a:solidFill>
              </a:defRPr>
            </a:lvl1pPr>
            <a:lvl2pPr>
              <a:defRPr sz="1500">
                <a:solidFill>
                  <a:srgbClr val="021221"/>
                </a:solidFill>
              </a:defRPr>
            </a:lvl2pPr>
            <a:lvl3pPr>
              <a:defRPr sz="1350">
                <a:solidFill>
                  <a:srgbClr val="021221"/>
                </a:solidFill>
              </a:defRPr>
            </a:lvl3pPr>
            <a:lvl4pPr>
              <a:defRPr sz="1200">
                <a:solidFill>
                  <a:srgbClr val="021221"/>
                </a:solidFill>
              </a:defRPr>
            </a:lvl4pPr>
            <a:lvl5pPr>
              <a:defRPr sz="1200">
                <a:solidFill>
                  <a:srgbClr val="021221"/>
                </a:solidFill>
              </a:defRPr>
            </a:lvl5pPr>
          </a:lstStyle>
          <a:p>
            <a:pPr lvl="0"/>
            <a:r>
              <a:rPr lang="en-US"/>
              <a:t>Click to edit Master text styles</a:t>
            </a:r>
          </a:p>
        </p:txBody>
      </p:sp>
      <p:pic>
        <p:nvPicPr>
          <p:cNvPr id="20" name="Picture 19">
            <a:extLst>
              <a:ext uri="{FF2B5EF4-FFF2-40B4-BE49-F238E27FC236}">
                <a16:creationId xmlns:a16="http://schemas.microsoft.com/office/drawing/2014/main" id="{D0E4D374-23F6-4415-A794-FCF91EEE71CF}"/>
              </a:ext>
            </a:extLst>
          </p:cNvPr>
          <p:cNvPicPr>
            <a:picLocks noChangeAspect="1"/>
          </p:cNvPicPr>
          <p:nvPr userDrawn="1"/>
        </p:nvPicPr>
        <p:blipFill>
          <a:blip r:embed="rId2" cstate="email">
            <a:extLst>
              <a:ext uri="{28A0092B-C50C-407E-A947-70E740481C1C}">
                <a14:useLocalDpi xmlns:a14="http://schemas.microsoft.com/office/drawing/2010/main" val="0"/>
              </a:ext>
            </a:extLst>
          </a:blip>
          <a:srcRect/>
          <a:stretch/>
        </p:blipFill>
        <p:spPr>
          <a:xfrm>
            <a:off x="146304" y="146304"/>
            <a:ext cx="903883" cy="868680"/>
          </a:xfrm>
          <a:prstGeom prst="rect">
            <a:avLst/>
          </a:prstGeom>
        </p:spPr>
      </p:pic>
      <p:sp>
        <p:nvSpPr>
          <p:cNvPr id="25" name="TextBox 24">
            <a:extLst>
              <a:ext uri="{FF2B5EF4-FFF2-40B4-BE49-F238E27FC236}">
                <a16:creationId xmlns:a16="http://schemas.microsoft.com/office/drawing/2014/main" id="{5347F2D2-23FE-4D03-AF2E-E9190F3BA7E9}"/>
              </a:ext>
            </a:extLst>
          </p:cNvPr>
          <p:cNvSpPr txBox="1"/>
          <p:nvPr userDrawn="1"/>
        </p:nvSpPr>
        <p:spPr>
          <a:xfrm>
            <a:off x="2919046" y="6181348"/>
            <a:ext cx="3305908" cy="276999"/>
          </a:xfrm>
          <a:prstGeom prst="rect">
            <a:avLst/>
          </a:prstGeom>
          <a:noFill/>
        </p:spPr>
        <p:txBody>
          <a:bodyPr wrap="square" rtlCol="0">
            <a:spAutoFit/>
          </a:bodyPr>
          <a:lstStyle/>
          <a:p>
            <a:pPr algn="ctr"/>
            <a:r>
              <a:rPr lang="en-US" sz="1200" b="1">
                <a:solidFill>
                  <a:srgbClr val="06A950"/>
                </a:solidFill>
              </a:rPr>
              <a:t>UNCLASSIFIED</a:t>
            </a:r>
          </a:p>
        </p:txBody>
      </p:sp>
      <p:sp>
        <p:nvSpPr>
          <p:cNvPr id="26" name="TextBox 25">
            <a:extLst>
              <a:ext uri="{FF2B5EF4-FFF2-40B4-BE49-F238E27FC236}">
                <a16:creationId xmlns:a16="http://schemas.microsoft.com/office/drawing/2014/main" id="{966FA5F7-9B3F-4EB3-8C9A-F4600671BF96}"/>
              </a:ext>
            </a:extLst>
          </p:cNvPr>
          <p:cNvSpPr txBox="1"/>
          <p:nvPr userDrawn="1"/>
        </p:nvSpPr>
        <p:spPr>
          <a:xfrm>
            <a:off x="2919046" y="4"/>
            <a:ext cx="3305908" cy="276999"/>
          </a:xfrm>
          <a:prstGeom prst="rect">
            <a:avLst/>
          </a:prstGeom>
          <a:noFill/>
        </p:spPr>
        <p:txBody>
          <a:bodyPr wrap="square" rtlCol="0">
            <a:spAutoFit/>
          </a:bodyPr>
          <a:lstStyle/>
          <a:p>
            <a:pPr algn="ctr"/>
            <a:r>
              <a:rPr lang="en-US" sz="1200" b="1">
                <a:solidFill>
                  <a:srgbClr val="06A950"/>
                </a:solidFill>
              </a:rPr>
              <a:t>UNCLASSIFIED</a:t>
            </a:r>
          </a:p>
        </p:txBody>
      </p:sp>
      <p:sp>
        <p:nvSpPr>
          <p:cNvPr id="27" name="TextBox 26">
            <a:extLst>
              <a:ext uri="{FF2B5EF4-FFF2-40B4-BE49-F238E27FC236}">
                <a16:creationId xmlns:a16="http://schemas.microsoft.com/office/drawing/2014/main" id="{681299C5-1E87-4598-A8AD-604E4867C47E}"/>
              </a:ext>
            </a:extLst>
          </p:cNvPr>
          <p:cNvSpPr txBox="1"/>
          <p:nvPr userDrawn="1"/>
        </p:nvSpPr>
        <p:spPr>
          <a:xfrm>
            <a:off x="5988718" y="6409291"/>
            <a:ext cx="2901466" cy="276999"/>
          </a:xfrm>
          <a:prstGeom prst="rect">
            <a:avLst/>
          </a:prstGeom>
          <a:noFill/>
        </p:spPr>
        <p:txBody>
          <a:bodyPr wrap="square" rtlCol="0">
            <a:spAutoFit/>
          </a:bodyPr>
          <a:lstStyle/>
          <a:p>
            <a:pPr algn="ctr"/>
            <a:r>
              <a:rPr lang="en-US" sz="1200">
                <a:solidFill>
                  <a:srgbClr val="EDEAEC"/>
                </a:solidFill>
                <a:latin typeface="+mj-lt"/>
              </a:rPr>
              <a:t>Applied Agility, Dedication, and Ingenuity</a:t>
            </a:r>
          </a:p>
        </p:txBody>
      </p:sp>
      <p:sp>
        <p:nvSpPr>
          <p:cNvPr id="28" name="TextBox 27">
            <a:extLst>
              <a:ext uri="{FF2B5EF4-FFF2-40B4-BE49-F238E27FC236}">
                <a16:creationId xmlns:a16="http://schemas.microsoft.com/office/drawing/2014/main" id="{F5BA7854-10A2-4FF3-85A4-94A84912A22C}"/>
              </a:ext>
            </a:extLst>
          </p:cNvPr>
          <p:cNvSpPr txBox="1"/>
          <p:nvPr userDrawn="1"/>
        </p:nvSpPr>
        <p:spPr>
          <a:xfrm>
            <a:off x="244937" y="6316958"/>
            <a:ext cx="2846841" cy="461665"/>
          </a:xfrm>
          <a:prstGeom prst="rect">
            <a:avLst/>
          </a:prstGeom>
          <a:noFill/>
        </p:spPr>
        <p:txBody>
          <a:bodyPr wrap="square" rtlCol="0" anchor="ctr">
            <a:spAutoFit/>
          </a:bodyPr>
          <a:lstStyle/>
          <a:p>
            <a:pPr algn="ctr"/>
            <a:r>
              <a:rPr lang="en-US" sz="1200">
                <a:solidFill>
                  <a:srgbClr val="EDEAEC"/>
                </a:solidFill>
                <a:latin typeface="+mj-lt"/>
              </a:rPr>
              <a:t>Small Business Innovation Research (SBIR)</a:t>
            </a:r>
          </a:p>
          <a:p>
            <a:pPr marL="0" marR="0" lvl="0" indent="0" algn="ctr" defTabSz="457200" rtl="0" eaLnBrk="1" fontAlgn="auto" latinLnBrk="0" hangingPunct="1">
              <a:lnSpc>
                <a:spcPct val="100000"/>
              </a:lnSpc>
              <a:spcBef>
                <a:spcPts val="0"/>
              </a:spcBef>
              <a:spcAft>
                <a:spcPts val="0"/>
              </a:spcAft>
              <a:buClrTx/>
              <a:buSzTx/>
              <a:buFontTx/>
              <a:buNone/>
              <a:tabLst/>
              <a:defRPr/>
            </a:pPr>
            <a:r>
              <a:rPr lang="en-US" sz="1200">
                <a:solidFill>
                  <a:srgbClr val="EDEAEC"/>
                </a:solidFill>
                <a:latin typeface="+mj-lt"/>
              </a:rPr>
              <a:t>Small Business Technology Transfer (STTR) </a:t>
            </a:r>
          </a:p>
        </p:txBody>
      </p:sp>
      <p:sp>
        <p:nvSpPr>
          <p:cNvPr id="29" name="Title 1">
            <a:extLst>
              <a:ext uri="{FF2B5EF4-FFF2-40B4-BE49-F238E27FC236}">
                <a16:creationId xmlns:a16="http://schemas.microsoft.com/office/drawing/2014/main" id="{D442C84D-B16B-411B-9B0F-3D16DEFDF075}"/>
              </a:ext>
            </a:extLst>
          </p:cNvPr>
          <p:cNvSpPr>
            <a:spLocks noGrp="1"/>
          </p:cNvSpPr>
          <p:nvPr>
            <p:ph type="title"/>
          </p:nvPr>
        </p:nvSpPr>
        <p:spPr>
          <a:xfrm>
            <a:off x="1578483" y="193398"/>
            <a:ext cx="5987034" cy="768096"/>
          </a:xfrm>
        </p:spPr>
        <p:txBody>
          <a:bodyPr>
            <a:noAutofit/>
          </a:bodyPr>
          <a:lstStyle>
            <a:lvl1pPr algn="ctr">
              <a:defRPr sz="3600" b="1">
                <a:solidFill>
                  <a:srgbClr val="EDEAEC"/>
                </a:solidFill>
              </a:defRPr>
            </a:lvl1pPr>
          </a:lstStyle>
          <a:p>
            <a:r>
              <a:rPr lang="en-US"/>
              <a:t>Click to edit Master title style</a:t>
            </a:r>
          </a:p>
        </p:txBody>
      </p:sp>
    </p:spTree>
    <p:extLst>
      <p:ext uri="{BB962C8B-B14F-4D97-AF65-F5344CB8AC3E}">
        <p14:creationId xmlns:p14="http://schemas.microsoft.com/office/powerpoint/2010/main" val="335714694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3"/>
          </p:nvPr>
        </p:nvSpPr>
        <p:spPr>
          <a:xfrm>
            <a:off x="3026664" y="6365228"/>
            <a:ext cx="3090672" cy="365125"/>
          </a:xfrm>
          <a:prstGeom prst="rect">
            <a:avLst/>
          </a:prstGeom>
        </p:spPr>
        <p:txBody>
          <a:bodyPr vert="horz" lIns="91440" tIns="45720" rIns="91440" bIns="45720" rtlCol="0" anchor="ctr"/>
          <a:lstStyle>
            <a:lvl1pPr algn="ctr">
              <a:defRPr sz="1200">
                <a:solidFill>
                  <a:srgbClr val="EDEAEC"/>
                </a:solidFill>
              </a:defRPr>
            </a:lvl1pPr>
          </a:lstStyle>
          <a:p>
            <a:r>
              <a:rPr lang="en-US"/>
              <a:t>Distribution Statement X</a:t>
            </a:r>
          </a:p>
        </p:txBody>
      </p:sp>
      <p:sp>
        <p:nvSpPr>
          <p:cNvPr id="6" name="Slide Number Placeholder 5"/>
          <p:cNvSpPr>
            <a:spLocks noGrp="1"/>
          </p:cNvSpPr>
          <p:nvPr>
            <p:ph type="sldNum" sz="quarter" idx="4"/>
          </p:nvPr>
        </p:nvSpPr>
        <p:spPr>
          <a:xfrm>
            <a:off x="8232993" y="6364910"/>
            <a:ext cx="832104" cy="365760"/>
          </a:xfrm>
          <a:prstGeom prst="rect">
            <a:avLst/>
          </a:prstGeom>
        </p:spPr>
        <p:txBody>
          <a:bodyPr vert="horz" lIns="91440" tIns="45720" rIns="91440" bIns="45720" rtlCol="0" anchor="ctr"/>
          <a:lstStyle>
            <a:lvl1pPr algn="r">
              <a:defRPr sz="1200">
                <a:solidFill>
                  <a:schemeClr val="tx1">
                    <a:tint val="75000"/>
                  </a:schemeClr>
                </a:solidFill>
              </a:defRPr>
            </a:lvl1pPr>
          </a:lstStyle>
          <a:p>
            <a:fld id="{A7DC75CF-7D68-4A0C-850D-6E33D1D84A08}" type="slidenum">
              <a:rPr lang="en-US" smtClean="0"/>
              <a:pPr/>
              <a:t>‹#›</a:t>
            </a:fld>
            <a:endParaRPr lang="en-US"/>
          </a:p>
        </p:txBody>
      </p:sp>
    </p:spTree>
    <p:extLst>
      <p:ext uri="{BB962C8B-B14F-4D97-AF65-F5344CB8AC3E}">
        <p14:creationId xmlns:p14="http://schemas.microsoft.com/office/powerpoint/2010/main" val="3688944080"/>
      </p:ext>
    </p:extLst>
  </p:cSld>
  <p:clrMap bg1="lt1" tx1="dk1" bg2="lt2" tx2="dk2" accent1="accent1" accent2="accent2" accent3="accent3" accent4="accent4" accent5="accent5" accent6="accent6" hlink="hlink" folHlink="folHlink"/>
  <p:sldLayoutIdLst>
    <p:sldLayoutId id="2147483699" r:id="rId1"/>
    <p:sldLayoutId id="2147483700" r:id="rId2"/>
    <p:sldLayoutId id="2147483701" r:id="rId3"/>
    <p:sldLayoutId id="2147483702" r:id="rId4"/>
    <p:sldLayoutId id="2147483703" r:id="rId5"/>
    <p:sldLayoutId id="2147483704" r:id="rId6"/>
    <p:sldLayoutId id="2147483705" r:id="rId7"/>
    <p:sldLayoutId id="2147483706" r:id="rId8"/>
    <p:sldLayoutId id="2147483707" r:id="rId9"/>
    <p:sldLayoutId id="2147483708" r:id="rId10"/>
    <p:sldLayoutId id="2147483709" r:id="rId11"/>
    <p:sldLayoutId id="2147483710" r:id="rId12"/>
    <p:sldLayoutId id="2147483711" r:id="rId13"/>
    <p:sldLayoutId id="2147483712" r:id="rId14"/>
    <p:sldLayoutId id="2147483713" r:id="rId15"/>
    <p:sldLayoutId id="2147483714" r:id="rId16"/>
    <p:sldLayoutId id="2147483715" r:id="rId17"/>
    <p:sldLayoutId id="2147483716" r:id="rId18"/>
    <p:sldLayoutId id="2147483683" r:id="rId19"/>
    <p:sldLayoutId id="2147483717" r:id="rId20"/>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9.png"/><Relationship Id="rId7" Type="http://schemas.openxmlformats.org/officeDocument/2006/relationships/image" Target="../media/image13.png"/><Relationship Id="rId2" Type="http://schemas.openxmlformats.org/officeDocument/2006/relationships/image" Target="../media/image8.png"/><Relationship Id="rId1" Type="http://schemas.openxmlformats.org/officeDocument/2006/relationships/slideLayout" Target="../slideLayouts/slideLayout20.xml"/><Relationship Id="rId6" Type="http://schemas.openxmlformats.org/officeDocument/2006/relationships/image" Target="../media/image12.jpeg"/><Relationship Id="rId5" Type="http://schemas.openxmlformats.org/officeDocument/2006/relationships/image" Target="../media/image11.png"/><Relationship Id="rId10" Type="http://schemas.openxmlformats.org/officeDocument/2006/relationships/chart" Target="../charts/chart1.xml"/><Relationship Id="rId4" Type="http://schemas.openxmlformats.org/officeDocument/2006/relationships/image" Target="../media/image10.png"/><Relationship Id="rId9" Type="http://schemas.microsoft.com/office/2007/relationships/hdphoto" Target="../media/hdphoto1.wdp"/></Relationships>
</file>

<file path=ppt/slides/_rels/slide5.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3" Type="http://schemas.openxmlformats.org/officeDocument/2006/relationships/image" Target="../media/image16.jpeg"/><Relationship Id="rId7" Type="http://schemas.microsoft.com/office/2007/relationships/hdphoto" Target="../media/hdphoto3.wdp"/><Relationship Id="rId2" Type="http://schemas.openxmlformats.org/officeDocument/2006/relationships/notesSlide" Target="../notesSlides/notesSlide1.xml"/><Relationship Id="rId1" Type="http://schemas.openxmlformats.org/officeDocument/2006/relationships/slideLayout" Target="../slideLayouts/slideLayout9.xml"/><Relationship Id="rId6" Type="http://schemas.openxmlformats.org/officeDocument/2006/relationships/image" Target="../media/image18.png"/><Relationship Id="rId5" Type="http://schemas.microsoft.com/office/2007/relationships/hdphoto" Target="../media/hdphoto2.wdp"/><Relationship Id="rId4" Type="http://schemas.openxmlformats.org/officeDocument/2006/relationships/image" Target="../media/image17.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9.xml"/><Relationship Id="rId5" Type="http://schemas.openxmlformats.org/officeDocument/2006/relationships/hyperlink" Target="https://pixabay.com/es/illustrations/nodos-conexiones-red-part%C3%ADcula-1427176/" TargetMode="External"/><Relationship Id="rId4" Type="http://schemas.microsoft.com/office/2007/relationships/hdphoto" Target="../media/hdphoto4.wdp"/></Relationships>
</file>

<file path=ppt/slides/_rels/slide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xml"/><Relationship Id="rId1" Type="http://schemas.openxmlformats.org/officeDocument/2006/relationships/slideLayout" Target="../slideLayouts/slideLayout9.xml"/><Relationship Id="rId5" Type="http://schemas.openxmlformats.org/officeDocument/2006/relationships/image" Target="../media/image22.jpeg"/><Relationship Id="rId4" Type="http://schemas.microsoft.com/office/2007/relationships/hdphoto" Target="../media/hdphoto5.wdp"/></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553EDD-8F34-41C2-8BE0-670DF45E4FE5}"/>
              </a:ext>
            </a:extLst>
          </p:cNvPr>
          <p:cNvSpPr>
            <a:spLocks noGrp="1"/>
          </p:cNvSpPr>
          <p:nvPr>
            <p:ph type="ctrTitle"/>
          </p:nvPr>
        </p:nvSpPr>
        <p:spPr>
          <a:xfrm>
            <a:off x="1200752" y="1203836"/>
            <a:ext cx="6900834" cy="3859830"/>
          </a:xfrm>
        </p:spPr>
        <p:txBody>
          <a:bodyPr>
            <a:normAutofit/>
          </a:bodyPr>
          <a:lstStyle/>
          <a:p>
            <a:r>
              <a:rPr lang="en-US" sz="2800" b="1" dirty="0">
                <a:effectLst>
                  <a:outerShdw blurRad="38100" dist="38100" dir="2700000" algn="tl">
                    <a:srgbClr val="000000">
                      <a:alpha val="43137"/>
                    </a:srgbClr>
                  </a:outerShdw>
                </a:effectLst>
              </a:rPr>
              <a:t>Department of the Navy (DoN)</a:t>
            </a:r>
            <a:br>
              <a:rPr lang="en-US" sz="2800" b="1" dirty="0">
                <a:effectLst>
                  <a:outerShdw blurRad="38100" dist="38100" dir="2700000" algn="tl">
                    <a:srgbClr val="000000">
                      <a:alpha val="43137"/>
                    </a:srgbClr>
                  </a:outerShdw>
                </a:effectLst>
              </a:rPr>
            </a:br>
            <a:r>
              <a:rPr lang="en-US" sz="2800" b="1" dirty="0">
                <a:effectLst>
                  <a:outerShdw blurRad="38100" dist="38100" dir="2700000" algn="tl">
                    <a:srgbClr val="000000">
                      <a:alpha val="43137"/>
                    </a:srgbClr>
                  </a:outerShdw>
                </a:effectLst>
              </a:rPr>
              <a:t>Small Business Innovation Research (SBIR) </a:t>
            </a:r>
            <a:br>
              <a:rPr lang="en-US" sz="2800" b="1" dirty="0">
                <a:effectLst>
                  <a:outerShdw blurRad="38100" dist="38100" dir="2700000" algn="tl">
                    <a:srgbClr val="000000">
                      <a:alpha val="43137"/>
                    </a:srgbClr>
                  </a:outerShdw>
                </a:effectLst>
              </a:rPr>
            </a:br>
            <a:r>
              <a:rPr lang="en-US" sz="2800" b="1" dirty="0">
                <a:effectLst>
                  <a:outerShdw blurRad="38100" dist="38100" dir="2700000" algn="tl">
                    <a:srgbClr val="000000">
                      <a:alpha val="43137"/>
                    </a:srgbClr>
                  </a:outerShdw>
                </a:effectLst>
              </a:rPr>
              <a:t>Experimentation Cell (DoN-SEC) </a:t>
            </a:r>
            <a:br>
              <a:rPr lang="en-US" sz="2800" b="1" dirty="0">
                <a:effectLst>
                  <a:outerShdw blurRad="38100" dist="38100" dir="2700000" algn="tl">
                    <a:srgbClr val="000000">
                      <a:alpha val="43137"/>
                    </a:srgbClr>
                  </a:outerShdw>
                </a:effectLst>
                <a:cs typeface="Calibri Light"/>
              </a:rPr>
            </a:br>
            <a:br>
              <a:rPr lang="en-US" sz="2800" b="1" dirty="0">
                <a:effectLst>
                  <a:outerShdw blurRad="38100" dist="38100" dir="2700000" algn="tl">
                    <a:srgbClr val="000000">
                      <a:alpha val="43137"/>
                    </a:srgbClr>
                  </a:outerShdw>
                </a:effectLst>
                <a:cs typeface="Calibri Light"/>
              </a:rPr>
            </a:br>
            <a:br>
              <a:rPr lang="en-US" sz="2800" b="1" dirty="0">
                <a:effectLst>
                  <a:outerShdw blurRad="38100" dist="38100" dir="2700000" algn="tl">
                    <a:srgbClr val="000000">
                      <a:alpha val="43137"/>
                    </a:srgbClr>
                  </a:outerShdw>
                </a:effectLst>
                <a:cs typeface="Calibri Light"/>
              </a:rPr>
            </a:br>
            <a:br>
              <a:rPr lang="en-US" sz="3200" b="1" i="1" dirty="0">
                <a:effectLst>
                  <a:outerShdw blurRad="38100" dist="38100" dir="2700000" algn="tl">
                    <a:srgbClr val="000000">
                      <a:alpha val="43137"/>
                    </a:srgbClr>
                  </a:outerShdw>
                </a:effectLst>
                <a:cs typeface="Calibri Light"/>
              </a:rPr>
            </a:br>
            <a:r>
              <a:rPr lang="en-US" sz="3200" b="1" i="1" dirty="0">
                <a:effectLst>
                  <a:outerShdw blurRad="38100" dist="38100" dir="2700000" algn="tl">
                    <a:srgbClr val="000000">
                      <a:alpha val="43137"/>
                    </a:srgbClr>
                  </a:outerShdw>
                </a:effectLst>
                <a:cs typeface="Calibri Light"/>
              </a:rPr>
              <a:t>Introduction to SEC and </a:t>
            </a:r>
            <a:br>
              <a:rPr lang="en-US" sz="3200" b="1" i="1" dirty="0">
                <a:effectLst>
                  <a:outerShdw blurRad="38100" dist="38100" dir="2700000" algn="tl">
                    <a:srgbClr val="000000">
                      <a:alpha val="43137"/>
                    </a:srgbClr>
                  </a:outerShdw>
                </a:effectLst>
                <a:cs typeface="Calibri Light"/>
              </a:rPr>
            </a:br>
            <a:r>
              <a:rPr lang="en-US" sz="3200" b="1" i="1" dirty="0">
                <a:effectLst>
                  <a:outerShdw blurRad="38100" dist="38100" dir="2700000" algn="tl">
                    <a:srgbClr val="000000">
                      <a:alpha val="43137"/>
                    </a:srgbClr>
                  </a:outerShdw>
                </a:effectLst>
                <a:cs typeface="Calibri Light"/>
              </a:rPr>
              <a:t>Naval Experimentation</a:t>
            </a:r>
            <a:br>
              <a:rPr lang="en-US" sz="3200" b="1" dirty="0">
                <a:effectLst>
                  <a:outerShdw blurRad="38100" dist="38100" dir="2700000" algn="tl">
                    <a:srgbClr val="000000">
                      <a:alpha val="43137"/>
                    </a:srgbClr>
                  </a:outerShdw>
                </a:effectLst>
              </a:rPr>
            </a:br>
            <a:endParaRPr lang="en-US" sz="3200" b="1" i="1" dirty="0">
              <a:effectLst>
                <a:outerShdw blurRad="38100" dist="38100" dir="2700000" algn="tl">
                  <a:srgbClr val="000000">
                    <a:alpha val="43137"/>
                  </a:srgbClr>
                </a:outerShdw>
              </a:effectLst>
              <a:cs typeface="Calibri Light"/>
            </a:endParaRPr>
          </a:p>
        </p:txBody>
      </p:sp>
      <p:sp>
        <p:nvSpPr>
          <p:cNvPr id="3" name="Text Placeholder 2">
            <a:extLst>
              <a:ext uri="{FF2B5EF4-FFF2-40B4-BE49-F238E27FC236}">
                <a16:creationId xmlns:a16="http://schemas.microsoft.com/office/drawing/2014/main" id="{017974B7-5035-42D7-8B8A-936089B13F9D}"/>
              </a:ext>
            </a:extLst>
          </p:cNvPr>
          <p:cNvSpPr>
            <a:spLocks noGrp="1"/>
          </p:cNvSpPr>
          <p:nvPr>
            <p:ph type="body" idx="1"/>
          </p:nvPr>
        </p:nvSpPr>
        <p:spPr/>
        <p:txBody>
          <a:bodyPr/>
          <a:lstStyle/>
          <a:p>
            <a:r>
              <a:rPr lang="en-US">
                <a:solidFill>
                  <a:schemeClr val="bg1"/>
                </a:solidFill>
                <a:effectLst>
                  <a:outerShdw blurRad="38100" dist="38100" dir="2700000" algn="tl">
                    <a:srgbClr val="000000">
                      <a:alpha val="43137"/>
                    </a:srgbClr>
                  </a:outerShdw>
                </a:effectLst>
                <a:cs typeface="Times New Roman"/>
              </a:rPr>
              <a:t>September 2023</a:t>
            </a:r>
          </a:p>
        </p:txBody>
      </p:sp>
      <p:sp>
        <p:nvSpPr>
          <p:cNvPr id="4" name="Footer Placeholder 3">
            <a:extLst>
              <a:ext uri="{FF2B5EF4-FFF2-40B4-BE49-F238E27FC236}">
                <a16:creationId xmlns:a16="http://schemas.microsoft.com/office/drawing/2014/main" id="{8E0597B8-FCAF-4D79-9F39-988250BCA6DA}"/>
              </a:ext>
            </a:extLst>
          </p:cNvPr>
          <p:cNvSpPr>
            <a:spLocks noGrp="1"/>
          </p:cNvSpPr>
          <p:nvPr>
            <p:ph type="ftr" sz="quarter" idx="3"/>
          </p:nvPr>
        </p:nvSpPr>
        <p:spPr/>
        <p:txBody>
          <a:bodyPr/>
          <a:lstStyle/>
          <a:p>
            <a:r>
              <a:rPr lang="en-US"/>
              <a:t>Distribution Statement A</a:t>
            </a:r>
          </a:p>
        </p:txBody>
      </p:sp>
      <p:sp>
        <p:nvSpPr>
          <p:cNvPr id="5" name="Slide Number Placeholder 4">
            <a:extLst>
              <a:ext uri="{FF2B5EF4-FFF2-40B4-BE49-F238E27FC236}">
                <a16:creationId xmlns:a16="http://schemas.microsoft.com/office/drawing/2014/main" id="{50406CD4-6A2D-4588-AB2C-C26B5EFF0EB3}"/>
              </a:ext>
            </a:extLst>
          </p:cNvPr>
          <p:cNvSpPr>
            <a:spLocks noGrp="1"/>
          </p:cNvSpPr>
          <p:nvPr>
            <p:ph type="sldNum" sz="quarter" idx="4"/>
          </p:nvPr>
        </p:nvSpPr>
        <p:spPr/>
        <p:txBody>
          <a:bodyPr/>
          <a:lstStyle/>
          <a:p>
            <a:fld id="{A7DC75CF-7D68-4A0C-850D-6E33D1D84A08}" type="slidenum">
              <a:rPr lang="en-US" smtClean="0"/>
              <a:pPr/>
              <a:t>1</a:t>
            </a:fld>
            <a:endParaRPr lang="en-US"/>
          </a:p>
        </p:txBody>
      </p:sp>
    </p:spTree>
    <p:extLst>
      <p:ext uri="{BB962C8B-B14F-4D97-AF65-F5344CB8AC3E}">
        <p14:creationId xmlns:p14="http://schemas.microsoft.com/office/powerpoint/2010/main" val="125188999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61810C-A3B7-C3D6-A764-6B04593C9F43}"/>
              </a:ext>
            </a:extLst>
          </p:cNvPr>
          <p:cNvSpPr>
            <a:spLocks noGrp="1"/>
          </p:cNvSpPr>
          <p:nvPr>
            <p:ph type="ctrTitle"/>
          </p:nvPr>
        </p:nvSpPr>
        <p:spPr/>
        <p:txBody>
          <a:bodyPr/>
          <a:lstStyle/>
          <a:p>
            <a:r>
              <a:rPr lang="en-US"/>
              <a:t>Thank You</a:t>
            </a:r>
          </a:p>
        </p:txBody>
      </p:sp>
      <p:sp>
        <p:nvSpPr>
          <p:cNvPr id="3" name="Footer Placeholder 2">
            <a:extLst>
              <a:ext uri="{FF2B5EF4-FFF2-40B4-BE49-F238E27FC236}">
                <a16:creationId xmlns:a16="http://schemas.microsoft.com/office/drawing/2014/main" id="{B6238257-65AC-9126-47CE-BE7155DEFDDB}"/>
              </a:ext>
            </a:extLst>
          </p:cNvPr>
          <p:cNvSpPr>
            <a:spLocks noGrp="1"/>
          </p:cNvSpPr>
          <p:nvPr>
            <p:ph type="ftr" sz="quarter" idx="11"/>
          </p:nvPr>
        </p:nvSpPr>
        <p:spPr/>
        <p:txBody>
          <a:bodyPr/>
          <a:lstStyle/>
          <a:p>
            <a:r>
              <a:rPr lang="en-US"/>
              <a:t>Distribution Statement A</a:t>
            </a:r>
          </a:p>
        </p:txBody>
      </p:sp>
      <p:sp>
        <p:nvSpPr>
          <p:cNvPr id="4" name="Slide Number Placeholder 3">
            <a:extLst>
              <a:ext uri="{FF2B5EF4-FFF2-40B4-BE49-F238E27FC236}">
                <a16:creationId xmlns:a16="http://schemas.microsoft.com/office/drawing/2014/main" id="{637A69D3-91F0-E973-073C-52AA1191AFD5}"/>
              </a:ext>
            </a:extLst>
          </p:cNvPr>
          <p:cNvSpPr>
            <a:spLocks noGrp="1"/>
          </p:cNvSpPr>
          <p:nvPr>
            <p:ph type="sldNum" sz="quarter" idx="12"/>
          </p:nvPr>
        </p:nvSpPr>
        <p:spPr/>
        <p:txBody>
          <a:bodyPr/>
          <a:lstStyle/>
          <a:p>
            <a:fld id="{A7DC75CF-7D68-4A0C-850D-6E33D1D84A08}" type="slidenum">
              <a:rPr lang="en-US" smtClean="0"/>
              <a:t>10</a:t>
            </a:fld>
            <a:endParaRPr lang="en-US"/>
          </a:p>
        </p:txBody>
      </p:sp>
    </p:spTree>
    <p:extLst>
      <p:ext uri="{BB962C8B-B14F-4D97-AF65-F5344CB8AC3E}">
        <p14:creationId xmlns:p14="http://schemas.microsoft.com/office/powerpoint/2010/main" val="255984493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0C12242A-F9E6-488B-87D5-DDA05B6B3888}"/>
              </a:ext>
            </a:extLst>
          </p:cNvPr>
          <p:cNvSpPr>
            <a:spLocks noGrp="1"/>
          </p:cNvSpPr>
          <p:nvPr>
            <p:ph type="title"/>
          </p:nvPr>
        </p:nvSpPr>
        <p:spPr>
          <a:xfrm>
            <a:off x="390256" y="3593159"/>
            <a:ext cx="2468166" cy="2452687"/>
          </a:xfrm>
        </p:spPr>
        <p:txBody>
          <a:bodyPr vert="horz" lIns="91440" tIns="45720" rIns="91440" bIns="45720" rtlCol="0" anchor="ctr">
            <a:normAutofit/>
          </a:bodyPr>
          <a:lstStyle/>
          <a:p>
            <a:pPr algn="l"/>
            <a:r>
              <a:rPr lang="en-US" sz="3100">
                <a:solidFill>
                  <a:schemeClr val="tx1"/>
                </a:solidFill>
              </a:rPr>
              <a:t>About Us</a:t>
            </a:r>
          </a:p>
        </p:txBody>
      </p:sp>
      <p:pic>
        <p:nvPicPr>
          <p:cNvPr id="8" name="Content Placeholder 7">
            <a:extLst>
              <a:ext uri="{FF2B5EF4-FFF2-40B4-BE49-F238E27FC236}">
                <a16:creationId xmlns:a16="http://schemas.microsoft.com/office/drawing/2014/main" id="{F288F65F-D0AC-4692-8EB8-ABAB7ACC310E}"/>
              </a:ext>
            </a:extLst>
          </p:cNvPr>
          <p:cNvPicPr>
            <a:picLocks noGrp="1" noChangeAspect="1"/>
          </p:cNvPicPr>
          <p:nvPr>
            <p:ph idx="14"/>
          </p:nvPr>
        </p:nvPicPr>
        <p:blipFill rotWithShape="1">
          <a:blip r:embed="rId2">
            <a:extLst>
              <a:ext uri="{28A0092B-C50C-407E-A947-70E740481C1C}">
                <a14:useLocalDpi xmlns:a14="http://schemas.microsoft.com/office/drawing/2010/main" val="0"/>
              </a:ext>
            </a:extLst>
          </a:blip>
          <a:srcRect/>
          <a:stretch/>
        </p:blipFill>
        <p:spPr>
          <a:xfrm>
            <a:off x="20" y="-74941"/>
            <a:ext cx="9143980" cy="3710603"/>
          </a:xfrm>
          <a:custGeom>
            <a:avLst/>
            <a:gdLst/>
            <a:ahLst/>
            <a:cxnLst/>
            <a:rect l="l" t="t" r="r" b="b"/>
            <a:pathLst>
              <a:path w="12192000" h="3692092">
                <a:moveTo>
                  <a:pt x="0" y="0"/>
                </a:moveTo>
                <a:lnTo>
                  <a:pt x="12192000" y="0"/>
                </a:lnTo>
                <a:lnTo>
                  <a:pt x="12192000" y="3504824"/>
                </a:lnTo>
                <a:lnTo>
                  <a:pt x="12024691" y="3517794"/>
                </a:lnTo>
                <a:cubicBezTo>
                  <a:pt x="8077523" y="3783195"/>
                  <a:pt x="4094678" y="3026959"/>
                  <a:pt x="160485" y="3663863"/>
                </a:cubicBezTo>
                <a:lnTo>
                  <a:pt x="0" y="3692092"/>
                </a:lnTo>
                <a:close/>
              </a:path>
            </a:pathLst>
          </a:custGeom>
        </p:spPr>
      </p:pic>
      <p:sp>
        <p:nvSpPr>
          <p:cNvPr id="2" name="Content Placeholder 1">
            <a:extLst>
              <a:ext uri="{FF2B5EF4-FFF2-40B4-BE49-F238E27FC236}">
                <a16:creationId xmlns:a16="http://schemas.microsoft.com/office/drawing/2014/main" id="{3709B26C-9710-4D94-8937-ABC849300F3D}"/>
              </a:ext>
            </a:extLst>
          </p:cNvPr>
          <p:cNvSpPr>
            <a:spLocks noGrp="1"/>
          </p:cNvSpPr>
          <p:nvPr>
            <p:ph idx="1"/>
          </p:nvPr>
        </p:nvSpPr>
        <p:spPr>
          <a:xfrm>
            <a:off x="2379406" y="3752850"/>
            <a:ext cx="6696423" cy="2452687"/>
          </a:xfrm>
        </p:spPr>
        <p:txBody>
          <a:bodyPr vert="horz" lIns="91440" tIns="45720" rIns="91440" bIns="45720" rtlCol="0" anchor="ctr">
            <a:normAutofit/>
          </a:bodyPr>
          <a:lstStyle/>
          <a:p>
            <a:pPr marL="0" indent="0">
              <a:buNone/>
            </a:pPr>
            <a:r>
              <a:rPr lang="en-US" sz="1600">
                <a:solidFill>
                  <a:schemeClr val="tx1"/>
                </a:solidFill>
                <a:ea typeface="+mn-lt"/>
                <a:cs typeface="+mn-lt"/>
              </a:rPr>
              <a:t>We are a team that connects SBIR with the DoN experimentation community to deliver innovative solutions for the warfighter. </a:t>
            </a:r>
          </a:p>
          <a:p>
            <a:pPr marL="0" indent="0">
              <a:buNone/>
            </a:pPr>
            <a:r>
              <a:rPr lang="en-US" sz="1600">
                <a:solidFill>
                  <a:schemeClr val="tx1"/>
                </a:solidFill>
                <a:ea typeface="+mn-lt"/>
                <a:cs typeface="+mn-lt"/>
              </a:rPr>
              <a:t>Since establishment in 2020, our mission is to support the SBIR community by offering facilitation, mentoring, and training in all aspects of experimentation. </a:t>
            </a:r>
          </a:p>
          <a:p>
            <a:pPr marL="0" indent="0">
              <a:buNone/>
            </a:pPr>
            <a:r>
              <a:rPr lang="en-US" sz="1600">
                <a:solidFill>
                  <a:schemeClr val="tx1"/>
                </a:solidFill>
                <a:ea typeface="+mn-lt"/>
                <a:cs typeface="+mn-lt"/>
              </a:rPr>
              <a:t>We </a:t>
            </a:r>
            <a:r>
              <a:rPr lang="en-US" sz="1600">
                <a:ea typeface="+mn-lt"/>
                <a:cs typeface="+mn-lt"/>
              </a:rPr>
              <a:t>highlight the</a:t>
            </a:r>
            <a:r>
              <a:rPr lang="en-US" sz="1600" b="1">
                <a:solidFill>
                  <a:srgbClr val="FF0000"/>
                </a:solidFill>
                <a:ea typeface="+mn-lt"/>
                <a:cs typeface="+mn-lt"/>
              </a:rPr>
              <a:t> </a:t>
            </a:r>
            <a:r>
              <a:rPr lang="en-US" sz="1600" b="1">
                <a:solidFill>
                  <a:schemeClr val="accent1"/>
                </a:solidFill>
                <a:ea typeface="+mn-lt"/>
                <a:cs typeface="+mn-lt"/>
              </a:rPr>
              <a:t>benefits of using experimentation</a:t>
            </a:r>
            <a:r>
              <a:rPr lang="en-US" sz="1600" b="1">
                <a:solidFill>
                  <a:srgbClr val="FF0000"/>
                </a:solidFill>
                <a:ea typeface="+mn-lt"/>
                <a:cs typeface="+mn-lt"/>
              </a:rPr>
              <a:t> </a:t>
            </a:r>
            <a:r>
              <a:rPr lang="en-US" sz="1600">
                <a:ea typeface="+mn-lt"/>
                <a:cs typeface="+mn-lt"/>
              </a:rPr>
              <a:t>to explore and assess capabilities of emerging SBIR technologies.</a:t>
            </a:r>
            <a:endParaRPr lang="en-US">
              <a:ea typeface="+mn-lt"/>
              <a:cs typeface="+mn-lt"/>
            </a:endParaRPr>
          </a:p>
          <a:p>
            <a:endParaRPr lang="en-US" sz="1600">
              <a:solidFill>
                <a:schemeClr val="tx1"/>
              </a:solidFill>
            </a:endParaRPr>
          </a:p>
        </p:txBody>
      </p:sp>
      <p:sp>
        <p:nvSpPr>
          <p:cNvPr id="5" name="Footer Placeholder 1">
            <a:extLst>
              <a:ext uri="{FF2B5EF4-FFF2-40B4-BE49-F238E27FC236}">
                <a16:creationId xmlns:a16="http://schemas.microsoft.com/office/drawing/2014/main" id="{0D53715B-B894-458A-96C4-056496D57A0C}"/>
              </a:ext>
            </a:extLst>
          </p:cNvPr>
          <p:cNvSpPr>
            <a:spLocks noGrp="1"/>
          </p:cNvSpPr>
          <p:nvPr>
            <p:ph type="ftr" sz="quarter" idx="11"/>
          </p:nvPr>
        </p:nvSpPr>
        <p:spPr>
          <a:xfrm>
            <a:off x="3026664" y="6365228"/>
            <a:ext cx="3090672" cy="365125"/>
          </a:xfrm>
        </p:spPr>
        <p:txBody>
          <a:bodyPr/>
          <a:lstStyle/>
          <a:p>
            <a:r>
              <a:rPr lang="en-US"/>
              <a:t>Distribution Statement A</a:t>
            </a:r>
          </a:p>
        </p:txBody>
      </p:sp>
    </p:spTree>
    <p:extLst>
      <p:ext uri="{BB962C8B-B14F-4D97-AF65-F5344CB8AC3E}">
        <p14:creationId xmlns:p14="http://schemas.microsoft.com/office/powerpoint/2010/main" val="39601157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DF2D563D-52CC-4918-AA27-C78B9E075FDC}"/>
              </a:ext>
            </a:extLst>
          </p:cNvPr>
          <p:cNvSpPr>
            <a:spLocks noGrp="1"/>
          </p:cNvSpPr>
          <p:nvPr>
            <p:ph type="ftr" sz="quarter" idx="11"/>
          </p:nvPr>
        </p:nvSpPr>
        <p:spPr/>
        <p:txBody>
          <a:bodyPr/>
          <a:lstStyle/>
          <a:p>
            <a:r>
              <a:rPr lang="en-US"/>
              <a:t>Distribution Statement A</a:t>
            </a:r>
          </a:p>
        </p:txBody>
      </p:sp>
      <p:sp>
        <p:nvSpPr>
          <p:cNvPr id="3" name="Slide Number Placeholder 2">
            <a:extLst>
              <a:ext uri="{FF2B5EF4-FFF2-40B4-BE49-F238E27FC236}">
                <a16:creationId xmlns:a16="http://schemas.microsoft.com/office/drawing/2014/main" id="{FC5F4722-DAB1-4254-8D46-26C26D7DD6AA}"/>
              </a:ext>
            </a:extLst>
          </p:cNvPr>
          <p:cNvSpPr>
            <a:spLocks noGrp="1"/>
          </p:cNvSpPr>
          <p:nvPr>
            <p:ph type="sldNum" sz="quarter" idx="12"/>
          </p:nvPr>
        </p:nvSpPr>
        <p:spPr/>
        <p:txBody>
          <a:bodyPr/>
          <a:lstStyle/>
          <a:p>
            <a:fld id="{A7DC75CF-7D68-4A0C-850D-6E33D1D84A08}" type="slidenum">
              <a:rPr lang="en-US" smtClean="0"/>
              <a:t>3</a:t>
            </a:fld>
            <a:endParaRPr lang="en-US"/>
          </a:p>
        </p:txBody>
      </p:sp>
      <p:sp>
        <p:nvSpPr>
          <p:cNvPr id="5" name="Content Placeholder 4">
            <a:extLst>
              <a:ext uri="{FF2B5EF4-FFF2-40B4-BE49-F238E27FC236}">
                <a16:creationId xmlns:a16="http://schemas.microsoft.com/office/drawing/2014/main" id="{1EAF9DD0-0107-40E4-9E9F-B6B3EE076A7C}"/>
              </a:ext>
            </a:extLst>
          </p:cNvPr>
          <p:cNvSpPr>
            <a:spLocks noGrp="1"/>
          </p:cNvSpPr>
          <p:nvPr>
            <p:ph idx="1"/>
          </p:nvPr>
        </p:nvSpPr>
        <p:spPr>
          <a:xfrm>
            <a:off x="3121533" y="1503568"/>
            <a:ext cx="5931429" cy="3554189"/>
          </a:xfrm>
        </p:spPr>
        <p:txBody>
          <a:bodyPr vert="horz" lIns="91440" tIns="45720" rIns="91440" bIns="45720" rtlCol="0" anchor="t">
            <a:noAutofit/>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800" b="1" i="0" u="none" strike="noStrike" kern="1200" cap="none" spc="0" normalizeH="0" baseline="0" noProof="0" dirty="0">
                <a:ln>
                  <a:noFill/>
                </a:ln>
                <a:solidFill>
                  <a:srgbClr val="021221"/>
                </a:solidFill>
                <a:effectLst/>
                <a:uLnTx/>
                <a:uFillTx/>
                <a:latin typeface="Calibri" panose="020F0502020204030204"/>
                <a:ea typeface="+mn-ea"/>
                <a:cs typeface="Arial"/>
              </a:rPr>
              <a:t>Mission:</a:t>
            </a:r>
            <a:endParaRPr lang="en-US" sz="2800" b="0" i="0" u="none" strike="noStrike" kern="1200" cap="none" spc="0" normalizeH="0" baseline="0" noProof="0" dirty="0">
              <a:ln>
                <a:noFill/>
              </a:ln>
              <a:solidFill>
                <a:srgbClr val="021221"/>
              </a:solidFill>
              <a:effectLst/>
              <a:uLnTx/>
              <a:uFillTx/>
              <a:latin typeface="Calibri" panose="020F0502020204030204"/>
              <a:cs typeface="Arial"/>
            </a:endParaRPr>
          </a:p>
          <a:p>
            <a:r>
              <a:rPr lang="en-US" b="1" dirty="0">
                <a:cs typeface="Calibri"/>
              </a:rPr>
              <a:t>Empower </a:t>
            </a:r>
            <a:r>
              <a:rPr lang="en-US" dirty="0">
                <a:cs typeface="Calibri"/>
              </a:rPr>
              <a:t>the SBIR community to more effectively utilize experimentation benefits.</a:t>
            </a:r>
          </a:p>
          <a:p>
            <a:r>
              <a:rPr lang="en-US" b="1" dirty="0">
                <a:cs typeface="Calibri"/>
              </a:rPr>
              <a:t>Enhance</a:t>
            </a:r>
            <a:r>
              <a:rPr lang="en-US" dirty="0">
                <a:cs typeface="Calibri"/>
              </a:rPr>
              <a:t> SBIR Transitioning of technological innovations through effective and relevant experimentation efforts to solve warfighting problems and receive valuable feedback.</a:t>
            </a:r>
          </a:p>
          <a:p>
            <a:r>
              <a:rPr lang="en-US" b="1" dirty="0">
                <a:cs typeface="Calibri"/>
              </a:rPr>
              <a:t>Increase awareness </a:t>
            </a:r>
            <a:r>
              <a:rPr lang="en-US" dirty="0">
                <a:cs typeface="Calibri"/>
              </a:rPr>
              <a:t>of experimentation opportunities for the SBIR community.</a:t>
            </a:r>
          </a:p>
          <a:p>
            <a:r>
              <a:rPr lang="en-US" b="1" dirty="0">
                <a:cs typeface="Calibri"/>
              </a:rPr>
              <a:t>Simplify</a:t>
            </a:r>
            <a:r>
              <a:rPr lang="en-US" dirty="0">
                <a:cs typeface="Calibri"/>
              </a:rPr>
              <a:t> experimentation processes with informative guidebooks.</a:t>
            </a:r>
          </a:p>
        </p:txBody>
      </p:sp>
      <p:sp>
        <p:nvSpPr>
          <p:cNvPr id="6" name="Title 5">
            <a:extLst>
              <a:ext uri="{FF2B5EF4-FFF2-40B4-BE49-F238E27FC236}">
                <a16:creationId xmlns:a16="http://schemas.microsoft.com/office/drawing/2014/main" id="{908299DD-3115-4D00-996C-9D2BBA7FCE16}"/>
              </a:ext>
            </a:extLst>
          </p:cNvPr>
          <p:cNvSpPr>
            <a:spLocks noGrp="1"/>
          </p:cNvSpPr>
          <p:nvPr>
            <p:ph type="title"/>
          </p:nvPr>
        </p:nvSpPr>
        <p:spPr>
          <a:xfrm>
            <a:off x="1578483" y="267987"/>
            <a:ext cx="5987034" cy="768096"/>
          </a:xfrm>
        </p:spPr>
        <p:txBody>
          <a:bodyPr/>
          <a:lstStyle/>
          <a:p>
            <a:r>
              <a:rPr lang="en-US" b="0" dirty="0">
                <a:cs typeface="Calibri Light"/>
              </a:rPr>
              <a:t>About SEC</a:t>
            </a:r>
            <a:endParaRPr lang="en-US" b="0" dirty="0"/>
          </a:p>
        </p:txBody>
      </p:sp>
      <p:pic>
        <p:nvPicPr>
          <p:cNvPr id="9" name="Content Placeholder 8">
            <a:extLst>
              <a:ext uri="{FF2B5EF4-FFF2-40B4-BE49-F238E27FC236}">
                <a16:creationId xmlns:a16="http://schemas.microsoft.com/office/drawing/2014/main" id="{6A39A2F7-E6E4-42C9-A2B5-146229D6F71B}"/>
              </a:ext>
            </a:extLst>
          </p:cNvPr>
          <p:cNvPicPr>
            <a:picLocks noGrp="1" noChangeAspect="1"/>
          </p:cNvPicPr>
          <p:nvPr>
            <p:ph idx="15"/>
          </p:nvPr>
        </p:nvPicPr>
        <p:blipFill>
          <a:blip r:embed="rId2">
            <a:extLst>
              <a:ext uri="{28A0092B-C50C-407E-A947-70E740481C1C}">
                <a14:useLocalDpi xmlns:a14="http://schemas.microsoft.com/office/drawing/2010/main" val="0"/>
              </a:ext>
            </a:extLst>
          </a:blip>
          <a:stretch>
            <a:fillRect/>
          </a:stretch>
        </p:blipFill>
        <p:spPr>
          <a:xfrm>
            <a:off x="259271" y="1627735"/>
            <a:ext cx="2862262" cy="3554189"/>
          </a:xfrm>
          <a:ln>
            <a:noFill/>
          </a:ln>
          <a:effectLst>
            <a:outerShdw blurRad="225425" dist="50800" dir="5220000" algn="ctr">
              <a:srgbClr val="000000">
                <a:alpha val="33000"/>
              </a:srgbClr>
            </a:outerShdw>
          </a:effectLst>
          <a:scene3d>
            <a:camera prst="perspectiveFront" fov="3300000">
              <a:rot lat="486000" lon="19530000" rev="174000"/>
            </a:camera>
            <a:lightRig rig="harsh" dir="t">
              <a:rot lat="0" lon="0" rev="3000000"/>
            </a:lightRig>
          </a:scene3d>
          <a:sp3d extrusionH="254000" contourW="19050">
            <a:bevelT w="82550" h="44450"/>
            <a:bevelB w="82550" h="44450" prst="angle"/>
            <a:contourClr>
              <a:srgbClr val="FFFFFF"/>
            </a:contourClr>
          </a:sp3d>
        </p:spPr>
      </p:pic>
      <p:sp>
        <p:nvSpPr>
          <p:cNvPr id="8" name="Text Placeholder 6">
            <a:extLst>
              <a:ext uri="{FF2B5EF4-FFF2-40B4-BE49-F238E27FC236}">
                <a16:creationId xmlns:a16="http://schemas.microsoft.com/office/drawing/2014/main" id="{A5F4B1B3-26CC-1362-560D-B7576069C334}"/>
              </a:ext>
            </a:extLst>
          </p:cNvPr>
          <p:cNvSpPr txBox="1">
            <a:spLocks/>
          </p:cNvSpPr>
          <p:nvPr/>
        </p:nvSpPr>
        <p:spPr>
          <a:xfrm>
            <a:off x="414779" y="5458120"/>
            <a:ext cx="8408709" cy="488837"/>
          </a:xfrm>
          <a:prstGeom prst="rect">
            <a:avLst/>
          </a:prstGeom>
          <a:solidFill>
            <a:schemeClr val="accent1"/>
          </a:solidFill>
          <a:ln>
            <a:solidFill>
              <a:schemeClr val="tx1"/>
            </a:solidFill>
          </a:ln>
        </p:spPr>
        <p:txBody>
          <a:bodyPr vert="horz" lIns="91440" tIns="45720" rIns="91440" bIns="45720" rtlCol="0">
            <a:normAutofit fontScale="850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1800" kern="1200">
                <a:solidFill>
                  <a:srgbClr val="02122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500" kern="1200">
                <a:solidFill>
                  <a:srgbClr val="02122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350" kern="1200">
                <a:solidFill>
                  <a:srgbClr val="02122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200" kern="1200">
                <a:solidFill>
                  <a:srgbClr val="02122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200" kern="1200">
                <a:solidFill>
                  <a:srgbClr val="02122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60000"/>
              </a:lnSpc>
              <a:buNone/>
            </a:pPr>
            <a:r>
              <a:rPr lang="en-US" sz="2000" b="1">
                <a:solidFill>
                  <a:schemeClr val="bg1"/>
                </a:solidFill>
              </a:rPr>
              <a:t>Experimentation can provide Objective Quality Evidence (OQE) to support transition</a:t>
            </a:r>
          </a:p>
        </p:txBody>
      </p:sp>
    </p:spTree>
    <p:extLst>
      <p:ext uri="{BB962C8B-B14F-4D97-AF65-F5344CB8AC3E}">
        <p14:creationId xmlns:p14="http://schemas.microsoft.com/office/powerpoint/2010/main" val="318061658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a:extLst>
              <a:ext uri="{FF2B5EF4-FFF2-40B4-BE49-F238E27FC236}">
                <a16:creationId xmlns:a16="http://schemas.microsoft.com/office/drawing/2014/main" id="{F875B3B8-5D2F-43E1-B817-4EBEBE053E13}"/>
              </a:ext>
            </a:extLst>
          </p:cNvPr>
          <p:cNvSpPr>
            <a:spLocks noGrp="1"/>
          </p:cNvSpPr>
          <p:nvPr>
            <p:ph sz="half" idx="2"/>
          </p:nvPr>
        </p:nvSpPr>
        <p:spPr>
          <a:xfrm>
            <a:off x="226832" y="1417782"/>
            <a:ext cx="4152128" cy="3225338"/>
          </a:xfrm>
        </p:spPr>
        <p:txBody>
          <a:bodyPr vert="horz" lIns="68580" tIns="34291" rIns="68580" bIns="34291" rtlCol="0" anchor="t">
            <a:normAutofit/>
          </a:bodyPr>
          <a:lstStyle/>
          <a:p>
            <a:pPr marL="170815" indent="-170815"/>
            <a:r>
              <a:rPr lang="en-US" sz="1600" u="sng"/>
              <a:t>Performers Supported</a:t>
            </a:r>
            <a:endParaRPr lang="en-US"/>
          </a:p>
          <a:p>
            <a:pPr marL="628015" lvl="1" indent="-170815"/>
            <a:r>
              <a:rPr lang="en-US" sz="1400">
                <a:solidFill>
                  <a:srgbClr val="036E33"/>
                </a:solidFill>
                <a:effectLst>
                  <a:outerShdw blurRad="38100" dist="38100" dir="2700000" algn="tl">
                    <a:srgbClr val="000000">
                      <a:alpha val="43137"/>
                    </a:srgbClr>
                  </a:outerShdw>
                </a:effectLst>
                <a:latin typeface="Calibri"/>
                <a:ea typeface="Calibri" panose="020F0502020204030204" pitchFamily="34" charset="0"/>
                <a:cs typeface="Calibri"/>
              </a:rPr>
              <a:t>30+ </a:t>
            </a:r>
            <a:r>
              <a:rPr lang="en-US" sz="1400">
                <a:solidFill>
                  <a:schemeClr val="tx1"/>
                </a:solidFill>
                <a:latin typeface="Calibri"/>
                <a:ea typeface="Calibri" panose="020F0502020204030204" pitchFamily="34" charset="0"/>
                <a:cs typeface="Calibri"/>
              </a:rPr>
              <a:t>Actively working towards experimentation</a:t>
            </a:r>
          </a:p>
          <a:p>
            <a:pPr marL="628015" lvl="1" indent="-170815"/>
            <a:r>
              <a:rPr lang="en-US" sz="1400">
                <a:solidFill>
                  <a:srgbClr val="036E33"/>
                </a:solidFill>
                <a:effectLst>
                  <a:outerShdw blurRad="38100" dist="38100" dir="2700000" algn="tl">
                    <a:srgbClr val="000000">
                      <a:alpha val="43137"/>
                    </a:srgbClr>
                  </a:outerShdw>
                </a:effectLst>
                <a:latin typeface="Calibri"/>
                <a:ea typeface="Calibri" panose="020F0502020204030204" pitchFamily="34" charset="0"/>
                <a:cs typeface="Calibri"/>
              </a:rPr>
              <a:t>29</a:t>
            </a:r>
            <a:r>
              <a:rPr lang="en-US" sz="1400">
                <a:effectLst/>
                <a:latin typeface="Calibri"/>
                <a:ea typeface="Calibri" panose="020F0502020204030204" pitchFamily="34" charset="0"/>
                <a:cs typeface="Calibri"/>
              </a:rPr>
              <a:t> unique events including TCE-22, Alexander the Great, Archipelago Endeavor, ANTX CT, Trident Warrior 22, Camp Lejeune LOE, TOEE LOE 2/ACE 23.1, C4F LOE, and Trident Spectre</a:t>
            </a:r>
          </a:p>
          <a:p>
            <a:pPr marL="628015" lvl="1" indent="-170815"/>
            <a:r>
              <a:rPr lang="en-US" sz="1400">
                <a:solidFill>
                  <a:srgbClr val="036E33"/>
                </a:solidFill>
                <a:effectLst>
                  <a:outerShdw blurRad="38100" dist="38100" dir="2700000" algn="tl">
                    <a:srgbClr val="000000">
                      <a:alpha val="43137"/>
                    </a:srgbClr>
                  </a:outerShdw>
                </a:effectLst>
                <a:latin typeface="Calibri"/>
                <a:cs typeface="Calibri"/>
              </a:rPr>
              <a:t>8</a:t>
            </a:r>
            <a:r>
              <a:rPr lang="en-US" sz="1400">
                <a:solidFill>
                  <a:srgbClr val="036E33"/>
                </a:solidFill>
                <a:latin typeface="Calibri"/>
                <a:cs typeface="Calibri"/>
              </a:rPr>
              <a:t> </a:t>
            </a:r>
            <a:r>
              <a:rPr lang="en-US" sz="1400">
                <a:latin typeface="Calibri"/>
                <a:cs typeface="Calibri"/>
              </a:rPr>
              <a:t>SYSCOMs supported, with NAVAIR, ONR, NAVFAC, and MCSC most active</a:t>
            </a:r>
          </a:p>
          <a:p>
            <a:pPr marL="628015" lvl="1" indent="-170815"/>
            <a:r>
              <a:rPr lang="en-US" sz="1400">
                <a:latin typeface="Calibri"/>
                <a:cs typeface="Calibri"/>
              </a:rPr>
              <a:t>Note that some initiatives have multiple outcomes/experimentation opportunities </a:t>
            </a:r>
          </a:p>
          <a:p>
            <a:pPr marL="628015" lvl="1" indent="-170815"/>
            <a:r>
              <a:rPr lang="en-US" sz="1400">
                <a:latin typeface="Calibri"/>
                <a:cs typeface="Calibri"/>
              </a:rPr>
              <a:t>Performers considered as “Not a Fit” had no current need for DoN-SEC services</a:t>
            </a:r>
          </a:p>
          <a:p>
            <a:pPr marL="170815" indent="-170815"/>
            <a:endParaRPr lang="en-US" sz="1600">
              <a:cs typeface="Calibri" panose="020F0502020204030204"/>
            </a:endParaRPr>
          </a:p>
          <a:p>
            <a:pPr marL="685165" lvl="2" indent="0">
              <a:buNone/>
            </a:pPr>
            <a:endParaRPr lang="en-US" sz="1600">
              <a:solidFill>
                <a:srgbClr val="FF0000"/>
              </a:solidFill>
              <a:highlight>
                <a:srgbClr val="FFFF00"/>
              </a:highlight>
              <a:cs typeface="Calibri" panose="020F0502020204030204"/>
            </a:endParaRPr>
          </a:p>
          <a:p>
            <a:pPr marL="685165" lvl="2" indent="0">
              <a:buNone/>
            </a:pPr>
            <a:endParaRPr lang="en-US" sz="1400">
              <a:cs typeface="Calibri" panose="020F0502020204030204"/>
            </a:endParaRPr>
          </a:p>
          <a:p>
            <a:pPr marL="856615" lvl="2" indent="-170815"/>
            <a:endParaRPr lang="en-US" sz="1400">
              <a:cs typeface="Calibri" panose="020F0502020204030204"/>
            </a:endParaRPr>
          </a:p>
        </p:txBody>
      </p:sp>
      <p:sp>
        <p:nvSpPr>
          <p:cNvPr id="5" name="Title 4">
            <a:extLst>
              <a:ext uri="{FF2B5EF4-FFF2-40B4-BE49-F238E27FC236}">
                <a16:creationId xmlns:a16="http://schemas.microsoft.com/office/drawing/2014/main" id="{3A8818A8-2576-4B23-87F8-D87D18CF44BF}"/>
              </a:ext>
            </a:extLst>
          </p:cNvPr>
          <p:cNvSpPr>
            <a:spLocks noGrp="1"/>
          </p:cNvSpPr>
          <p:nvPr>
            <p:ph type="title"/>
          </p:nvPr>
        </p:nvSpPr>
        <p:spPr>
          <a:xfrm>
            <a:off x="1578483" y="327706"/>
            <a:ext cx="5987034" cy="768096"/>
          </a:xfrm>
        </p:spPr>
        <p:txBody>
          <a:bodyPr>
            <a:normAutofit/>
          </a:bodyPr>
          <a:lstStyle/>
          <a:p>
            <a:r>
              <a:rPr lang="en-US" sz="3600" b="0">
                <a:solidFill>
                  <a:schemeClr val="bg1"/>
                </a:solidFill>
                <a:latin typeface="Calibri Light" panose="020F0302020204030204" pitchFamily="34" charset="0"/>
                <a:ea typeface="Calibri Light" panose="020F0302020204030204" pitchFamily="34" charset="0"/>
                <a:cs typeface="Calibri Light" panose="020F0302020204030204" pitchFamily="34" charset="0"/>
              </a:rPr>
              <a:t>Current Status</a:t>
            </a:r>
            <a:endParaRPr lang="en-US" sz="3600" b="0">
              <a:solidFill>
                <a:srgbClr val="FF0000"/>
              </a:solidFill>
              <a:latin typeface="Calibri Light" panose="020F0302020204030204" pitchFamily="34" charset="0"/>
              <a:ea typeface="Calibri Light" panose="020F0302020204030204" pitchFamily="34" charset="0"/>
              <a:cs typeface="Calibri Light" panose="020F0302020204030204" pitchFamily="34" charset="0"/>
            </a:endParaRPr>
          </a:p>
        </p:txBody>
      </p:sp>
      <p:sp>
        <p:nvSpPr>
          <p:cNvPr id="2" name="Rectangle 1">
            <a:extLst>
              <a:ext uri="{FF2B5EF4-FFF2-40B4-BE49-F238E27FC236}">
                <a16:creationId xmlns:a16="http://schemas.microsoft.com/office/drawing/2014/main" id="{024C37EB-7821-2629-2C2C-8A31F0AA05CE}"/>
              </a:ext>
            </a:extLst>
          </p:cNvPr>
          <p:cNvSpPr/>
          <p:nvPr/>
        </p:nvSpPr>
        <p:spPr>
          <a:xfrm>
            <a:off x="680362" y="5902116"/>
            <a:ext cx="7965798" cy="325120"/>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b="1">
                <a:effectLst>
                  <a:outerShdw blurRad="38100" dist="38100" dir="2700000" algn="tl">
                    <a:srgbClr val="000000">
                      <a:alpha val="43137"/>
                    </a:srgbClr>
                  </a:outerShdw>
                </a:effectLst>
              </a:rPr>
              <a:t>Over 222 Initiatives Engaged Since Inception in 2020</a:t>
            </a:r>
          </a:p>
        </p:txBody>
      </p:sp>
      <p:sp>
        <p:nvSpPr>
          <p:cNvPr id="9" name="Oval 8">
            <a:extLst>
              <a:ext uri="{FF2B5EF4-FFF2-40B4-BE49-F238E27FC236}">
                <a16:creationId xmlns:a16="http://schemas.microsoft.com/office/drawing/2014/main" id="{18B6CF66-BFB3-767D-D013-87D075F734BC}"/>
              </a:ext>
            </a:extLst>
          </p:cNvPr>
          <p:cNvSpPr/>
          <p:nvPr/>
        </p:nvSpPr>
        <p:spPr>
          <a:xfrm>
            <a:off x="7897027" y="4793488"/>
            <a:ext cx="666950" cy="670560"/>
          </a:xfrm>
          <a:prstGeom prst="ellipse">
            <a:avLst/>
          </a:prstGeom>
          <a:solidFill>
            <a:schemeClr val="tx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F4DC9BB1-C339-2A70-4409-182651614CA8}"/>
              </a:ext>
            </a:extLst>
          </p:cNvPr>
          <p:cNvSpPr/>
          <p:nvPr/>
        </p:nvSpPr>
        <p:spPr>
          <a:xfrm>
            <a:off x="429572" y="4793488"/>
            <a:ext cx="666950" cy="670560"/>
          </a:xfrm>
          <a:prstGeom prst="ellipse">
            <a:avLst/>
          </a:prstGeom>
          <a:solidFill>
            <a:schemeClr val="accent6"/>
          </a:solidFill>
          <a:ln>
            <a:solidFill>
              <a:srgbClr val="02122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29F280BD-E41D-F766-A10F-130E9CF00F1C}"/>
              </a:ext>
            </a:extLst>
          </p:cNvPr>
          <p:cNvSpPr/>
          <p:nvPr/>
        </p:nvSpPr>
        <p:spPr>
          <a:xfrm>
            <a:off x="1606768" y="4793488"/>
            <a:ext cx="666950" cy="670560"/>
          </a:xfrm>
          <a:prstGeom prst="ellipse">
            <a:avLst/>
          </a:prstGeom>
          <a:solidFill>
            <a:schemeClr val="accent5"/>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3BA8A959-7A78-790F-8E10-BC463BC31891}"/>
              </a:ext>
            </a:extLst>
          </p:cNvPr>
          <p:cNvSpPr/>
          <p:nvPr/>
        </p:nvSpPr>
        <p:spPr>
          <a:xfrm>
            <a:off x="6565165" y="4793488"/>
            <a:ext cx="666950" cy="670560"/>
          </a:xfrm>
          <a:prstGeom prst="ellipse">
            <a:avLst/>
          </a:prstGeom>
          <a:solidFill>
            <a:schemeClr val="accent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A01DBB77-8316-B3F6-D4A6-684886C0A550}"/>
              </a:ext>
            </a:extLst>
          </p:cNvPr>
          <p:cNvSpPr/>
          <p:nvPr/>
        </p:nvSpPr>
        <p:spPr>
          <a:xfrm>
            <a:off x="3961160" y="4793488"/>
            <a:ext cx="666950" cy="670560"/>
          </a:xfrm>
          <a:prstGeom prst="ellipse">
            <a:avLst/>
          </a:prstGeom>
          <a:solidFill>
            <a:schemeClr val="accent3"/>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F8B9BF2C-4E1D-240C-3643-E20D5FF4CD34}"/>
              </a:ext>
            </a:extLst>
          </p:cNvPr>
          <p:cNvSpPr txBox="1"/>
          <p:nvPr/>
        </p:nvSpPr>
        <p:spPr>
          <a:xfrm>
            <a:off x="175563" y="5113250"/>
            <a:ext cx="1182372" cy="670560"/>
          </a:xfrm>
          <a:prstGeom prst="rect">
            <a:avLst/>
          </a:prstGeom>
          <a:noFill/>
        </p:spPr>
        <p:txBody>
          <a:bodyPr wrap="square" rtlCol="0">
            <a:prstTxWarp prst="textArchDown">
              <a:avLst>
                <a:gd name="adj" fmla="val 2267014"/>
              </a:avLst>
            </a:prstTxWarp>
            <a:spAutoFit/>
          </a:bodyPr>
          <a:lstStyle/>
          <a:p>
            <a:r>
              <a:rPr lang="en-US"/>
              <a:t>42 performers</a:t>
            </a:r>
          </a:p>
        </p:txBody>
      </p:sp>
      <p:sp>
        <p:nvSpPr>
          <p:cNvPr id="15" name="TextBox 14">
            <a:extLst>
              <a:ext uri="{FF2B5EF4-FFF2-40B4-BE49-F238E27FC236}">
                <a16:creationId xmlns:a16="http://schemas.microsoft.com/office/drawing/2014/main" id="{EBF3B793-F8EF-77D9-A7D2-C562CE01F236}"/>
              </a:ext>
            </a:extLst>
          </p:cNvPr>
          <p:cNvSpPr txBox="1"/>
          <p:nvPr/>
        </p:nvSpPr>
        <p:spPr>
          <a:xfrm>
            <a:off x="2584990" y="5091638"/>
            <a:ext cx="1182372" cy="670560"/>
          </a:xfrm>
          <a:prstGeom prst="rect">
            <a:avLst/>
          </a:prstGeom>
          <a:noFill/>
        </p:spPr>
        <p:txBody>
          <a:bodyPr wrap="square" rtlCol="0">
            <a:prstTxWarp prst="textArchDown">
              <a:avLst>
                <a:gd name="adj" fmla="val 2267014"/>
              </a:avLst>
            </a:prstTxWarp>
            <a:spAutoFit/>
          </a:bodyPr>
          <a:lstStyle/>
          <a:p>
            <a:r>
              <a:rPr lang="en-US"/>
              <a:t>8 performers</a:t>
            </a:r>
          </a:p>
        </p:txBody>
      </p:sp>
      <p:sp>
        <p:nvSpPr>
          <p:cNvPr id="16" name="TextBox 15">
            <a:extLst>
              <a:ext uri="{FF2B5EF4-FFF2-40B4-BE49-F238E27FC236}">
                <a16:creationId xmlns:a16="http://schemas.microsoft.com/office/drawing/2014/main" id="{E8FA5FBF-0B4C-7D2F-EA24-7ECE14E2AF21}"/>
              </a:ext>
            </a:extLst>
          </p:cNvPr>
          <p:cNvSpPr txBox="1"/>
          <p:nvPr/>
        </p:nvSpPr>
        <p:spPr>
          <a:xfrm>
            <a:off x="5007240" y="5091638"/>
            <a:ext cx="1182372" cy="670560"/>
          </a:xfrm>
          <a:prstGeom prst="rect">
            <a:avLst/>
          </a:prstGeom>
          <a:noFill/>
        </p:spPr>
        <p:txBody>
          <a:bodyPr wrap="square" rtlCol="0">
            <a:prstTxWarp prst="textArchDown">
              <a:avLst>
                <a:gd name="adj" fmla="val 2267014"/>
              </a:avLst>
            </a:prstTxWarp>
            <a:spAutoFit/>
          </a:bodyPr>
          <a:lstStyle/>
          <a:p>
            <a:r>
              <a:rPr lang="en-US"/>
              <a:t>4 performers</a:t>
            </a:r>
          </a:p>
        </p:txBody>
      </p:sp>
      <p:sp>
        <p:nvSpPr>
          <p:cNvPr id="17" name="TextBox 16">
            <a:extLst>
              <a:ext uri="{FF2B5EF4-FFF2-40B4-BE49-F238E27FC236}">
                <a16:creationId xmlns:a16="http://schemas.microsoft.com/office/drawing/2014/main" id="{D09F7D21-967C-5D45-907C-61F2B89D7C5C}"/>
              </a:ext>
            </a:extLst>
          </p:cNvPr>
          <p:cNvSpPr txBox="1"/>
          <p:nvPr/>
        </p:nvSpPr>
        <p:spPr>
          <a:xfrm>
            <a:off x="7641004" y="5128768"/>
            <a:ext cx="1182372" cy="670560"/>
          </a:xfrm>
          <a:prstGeom prst="rect">
            <a:avLst/>
          </a:prstGeom>
          <a:noFill/>
        </p:spPr>
        <p:txBody>
          <a:bodyPr wrap="square" rtlCol="0">
            <a:prstTxWarp prst="textArchDown">
              <a:avLst>
                <a:gd name="adj" fmla="val 2267014"/>
              </a:avLst>
            </a:prstTxWarp>
            <a:spAutoFit/>
          </a:bodyPr>
          <a:lstStyle/>
          <a:p>
            <a:r>
              <a:rPr lang="en-US"/>
              <a:t>25 performers</a:t>
            </a:r>
          </a:p>
        </p:txBody>
      </p:sp>
      <p:sp>
        <p:nvSpPr>
          <p:cNvPr id="18" name="TextBox 17">
            <a:extLst>
              <a:ext uri="{FF2B5EF4-FFF2-40B4-BE49-F238E27FC236}">
                <a16:creationId xmlns:a16="http://schemas.microsoft.com/office/drawing/2014/main" id="{655AA951-1A9E-DCF9-0983-5C5E500351E2}"/>
              </a:ext>
            </a:extLst>
          </p:cNvPr>
          <p:cNvSpPr txBox="1"/>
          <p:nvPr/>
        </p:nvSpPr>
        <p:spPr>
          <a:xfrm>
            <a:off x="1449193" y="4579727"/>
            <a:ext cx="998317" cy="511911"/>
          </a:xfrm>
          <a:prstGeom prst="rect">
            <a:avLst/>
          </a:prstGeom>
          <a:noFill/>
        </p:spPr>
        <p:txBody>
          <a:bodyPr wrap="square" rtlCol="0">
            <a:prstTxWarp prst="textArchUp">
              <a:avLst>
                <a:gd name="adj" fmla="val 12440569"/>
              </a:avLst>
            </a:prstTxWarp>
            <a:spAutoFit/>
          </a:bodyPr>
          <a:lstStyle/>
          <a:p>
            <a:r>
              <a:rPr lang="en-US"/>
              <a:t>46 Performers</a:t>
            </a:r>
          </a:p>
        </p:txBody>
      </p:sp>
      <p:sp>
        <p:nvSpPr>
          <p:cNvPr id="19" name="TextBox 18">
            <a:extLst>
              <a:ext uri="{FF2B5EF4-FFF2-40B4-BE49-F238E27FC236}">
                <a16:creationId xmlns:a16="http://schemas.microsoft.com/office/drawing/2014/main" id="{69882623-E764-C6EF-2651-154DB462C1C4}"/>
              </a:ext>
            </a:extLst>
          </p:cNvPr>
          <p:cNvSpPr txBox="1"/>
          <p:nvPr/>
        </p:nvSpPr>
        <p:spPr>
          <a:xfrm>
            <a:off x="3816097" y="4579727"/>
            <a:ext cx="998317" cy="511911"/>
          </a:xfrm>
          <a:prstGeom prst="rect">
            <a:avLst/>
          </a:prstGeom>
          <a:noFill/>
        </p:spPr>
        <p:txBody>
          <a:bodyPr wrap="square" rtlCol="0">
            <a:prstTxWarp prst="textArchUp">
              <a:avLst>
                <a:gd name="adj" fmla="val 12440569"/>
              </a:avLst>
            </a:prstTxWarp>
            <a:spAutoFit/>
          </a:bodyPr>
          <a:lstStyle/>
          <a:p>
            <a:r>
              <a:rPr lang="en-US"/>
              <a:t>2 Performers</a:t>
            </a:r>
          </a:p>
        </p:txBody>
      </p:sp>
      <p:sp>
        <p:nvSpPr>
          <p:cNvPr id="20" name="TextBox 19">
            <a:extLst>
              <a:ext uri="{FF2B5EF4-FFF2-40B4-BE49-F238E27FC236}">
                <a16:creationId xmlns:a16="http://schemas.microsoft.com/office/drawing/2014/main" id="{8454848A-4351-A552-45E9-4A09D5837907}"/>
              </a:ext>
            </a:extLst>
          </p:cNvPr>
          <p:cNvSpPr txBox="1"/>
          <p:nvPr/>
        </p:nvSpPr>
        <p:spPr>
          <a:xfrm>
            <a:off x="6399481" y="4511470"/>
            <a:ext cx="998317" cy="511911"/>
          </a:xfrm>
          <a:prstGeom prst="rect">
            <a:avLst/>
          </a:prstGeom>
          <a:noFill/>
        </p:spPr>
        <p:txBody>
          <a:bodyPr wrap="square" rtlCol="0">
            <a:prstTxWarp prst="textArchUp">
              <a:avLst>
                <a:gd name="adj" fmla="val 12440569"/>
              </a:avLst>
            </a:prstTxWarp>
            <a:spAutoFit/>
          </a:bodyPr>
          <a:lstStyle/>
          <a:p>
            <a:r>
              <a:rPr lang="en-US"/>
              <a:t>6 Performers</a:t>
            </a:r>
          </a:p>
        </p:txBody>
      </p:sp>
      <p:pic>
        <p:nvPicPr>
          <p:cNvPr id="21" name="Picture 2" descr="Homepage | NAVAIR">
            <a:extLst>
              <a:ext uri="{FF2B5EF4-FFF2-40B4-BE49-F238E27FC236}">
                <a16:creationId xmlns:a16="http://schemas.microsoft.com/office/drawing/2014/main" id="{80DA0BAF-0B5F-3624-FD95-6F5C74D7ECB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4741" y="4511470"/>
            <a:ext cx="1127540" cy="1127540"/>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4" descr="Naval Sea Systems Command (DOD - Navy) Details - GovTribe">
            <a:extLst>
              <a:ext uri="{FF2B5EF4-FFF2-40B4-BE49-F238E27FC236}">
                <a16:creationId xmlns:a16="http://schemas.microsoft.com/office/drawing/2014/main" id="{A1BC391E-C30A-6FFE-B6C3-F640D1A3B46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17306" y="4725878"/>
            <a:ext cx="1005840" cy="1005840"/>
          </a:xfrm>
          <a:prstGeom prst="rect">
            <a:avLst/>
          </a:prstGeom>
          <a:noFill/>
          <a:extLst>
            <a:ext uri="{909E8E84-426E-40DD-AFC4-6F175D3DCCD1}">
              <a14:hiddenFill xmlns:a14="http://schemas.microsoft.com/office/drawing/2010/main">
                <a:solidFill>
                  <a:srgbClr val="FFFFFF"/>
                </a:solidFill>
              </a14:hiddenFill>
            </a:ext>
          </a:extLst>
        </p:spPr>
      </p:pic>
      <p:pic>
        <p:nvPicPr>
          <p:cNvPr id="23" name="Picture 6" descr="Marine Corps Systems Command - Wikipedia">
            <a:extLst>
              <a:ext uri="{FF2B5EF4-FFF2-40B4-BE49-F238E27FC236}">
                <a16:creationId xmlns:a16="http://schemas.microsoft.com/office/drawing/2014/main" id="{D7714298-B109-E101-FA32-0EB294ADA5E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60324" y="4694932"/>
            <a:ext cx="1003288" cy="1003288"/>
          </a:xfrm>
          <a:prstGeom prst="rect">
            <a:avLst/>
          </a:prstGeom>
          <a:noFill/>
          <a:extLst>
            <a:ext uri="{909E8E84-426E-40DD-AFC4-6F175D3DCCD1}">
              <a14:hiddenFill xmlns:a14="http://schemas.microsoft.com/office/drawing/2010/main">
                <a:solidFill>
                  <a:srgbClr val="FFFFFF"/>
                </a:solidFill>
              </a14:hiddenFill>
            </a:ext>
          </a:extLst>
        </p:spPr>
      </p:pic>
      <p:pic>
        <p:nvPicPr>
          <p:cNvPr id="24" name="Picture 8">
            <a:extLst>
              <a:ext uri="{FF2B5EF4-FFF2-40B4-BE49-F238E27FC236}">
                <a16:creationId xmlns:a16="http://schemas.microsoft.com/office/drawing/2014/main" id="{36342C7F-2504-BB05-FFB5-F196764CBE78}"/>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507711" y="4786398"/>
            <a:ext cx="1519202" cy="692609"/>
          </a:xfrm>
          <a:prstGeom prst="rect">
            <a:avLst/>
          </a:prstGeom>
          <a:noFill/>
          <a:extLst>
            <a:ext uri="{909E8E84-426E-40DD-AFC4-6F175D3DCCD1}">
              <a14:hiddenFill xmlns:a14="http://schemas.microsoft.com/office/drawing/2010/main">
                <a:solidFill>
                  <a:srgbClr val="FFFFFF"/>
                </a:solidFill>
              </a14:hiddenFill>
            </a:ext>
          </a:extLst>
        </p:spPr>
      </p:pic>
      <p:pic>
        <p:nvPicPr>
          <p:cNvPr id="25" name="Picture 10" descr="About Us">
            <a:extLst>
              <a:ext uri="{FF2B5EF4-FFF2-40B4-BE49-F238E27FC236}">
                <a16:creationId xmlns:a16="http://schemas.microsoft.com/office/drawing/2014/main" id="{E4F4323E-7DE5-462A-566B-44F7AC50EDFD}"/>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886941" y="4764334"/>
            <a:ext cx="846106" cy="997864"/>
          </a:xfrm>
          <a:prstGeom prst="rect">
            <a:avLst/>
          </a:prstGeom>
          <a:noFill/>
          <a:extLst>
            <a:ext uri="{909E8E84-426E-40DD-AFC4-6F175D3DCCD1}">
              <a14:hiddenFill xmlns:a14="http://schemas.microsoft.com/office/drawing/2010/main">
                <a:solidFill>
                  <a:srgbClr val="FFFFFF"/>
                </a:solidFill>
              </a14:hiddenFill>
            </a:ext>
          </a:extLst>
        </p:spPr>
      </p:pic>
      <p:pic>
        <p:nvPicPr>
          <p:cNvPr id="26" name="Picture 12">
            <a:extLst>
              <a:ext uri="{FF2B5EF4-FFF2-40B4-BE49-F238E27FC236}">
                <a16:creationId xmlns:a16="http://schemas.microsoft.com/office/drawing/2014/main" id="{B46992BA-7110-F90D-D215-F8B2BFA53C83}"/>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621717" y="4798152"/>
            <a:ext cx="1108291" cy="850562"/>
          </a:xfrm>
          <a:prstGeom prst="rect">
            <a:avLst/>
          </a:prstGeom>
          <a:noFill/>
          <a:extLst>
            <a:ext uri="{909E8E84-426E-40DD-AFC4-6F175D3DCCD1}">
              <a14:hiddenFill xmlns:a14="http://schemas.microsoft.com/office/drawing/2010/main">
                <a:solidFill>
                  <a:srgbClr val="FFFFFF"/>
                </a:solidFill>
              </a14:hiddenFill>
            </a:ext>
          </a:extLst>
        </p:spPr>
      </p:pic>
      <p:pic>
        <p:nvPicPr>
          <p:cNvPr id="27" name="Picture 14">
            <a:extLst>
              <a:ext uri="{FF2B5EF4-FFF2-40B4-BE49-F238E27FC236}">
                <a16:creationId xmlns:a16="http://schemas.microsoft.com/office/drawing/2014/main" id="{640C2511-67A3-1005-31DD-9BF0EA059B32}"/>
              </a:ext>
            </a:extLst>
          </p:cNvPr>
          <p:cNvPicPr>
            <a:picLocks noChangeAspect="1" noChangeArrowheads="1"/>
          </p:cNvPicPr>
          <p:nvPr/>
        </p:nvPicPr>
        <p:blipFill>
          <a:blip r:embed="rId8">
            <a:extLst>
              <a:ext uri="{BEBA8EAE-BF5A-486C-A8C5-ECC9F3942E4B}">
                <a14:imgProps xmlns:a14="http://schemas.microsoft.com/office/drawing/2010/main">
                  <a14:imgLayer r:embed="rId9">
                    <a14:imgEffect>
                      <a14:backgroundRemoval t="5085" b="89831" l="7595" r="95570">
                        <a14:foregroundMark x1="29747" y1="18644" x2="17722" y2="24576"/>
                        <a14:foregroundMark x1="28481" y1="19492" x2="65190" y2="14407"/>
                        <a14:foregroundMark x1="65190" y1="14407" x2="77215" y2="17797"/>
                        <a14:foregroundMark x1="71519" y1="18644" x2="93038" y2="61017"/>
                        <a14:foregroundMark x1="93038" y1="61017" x2="55063" y2="95763"/>
                        <a14:foregroundMark x1="55063" y1="95763" x2="15190" y2="68644"/>
                        <a14:foregroundMark x1="15190" y1="68644" x2="25316" y2="11864"/>
                        <a14:foregroundMark x1="25316" y1="11864" x2="60759" y2="5932"/>
                        <a14:foregroundMark x1="60759" y1="5932" x2="68987" y2="16102"/>
                        <a14:foregroundMark x1="8861" y1="36441" x2="10759" y2="66949"/>
                        <a14:foregroundMark x1="12025" y1="42373" x2="8228" y2="40678"/>
                        <a14:foregroundMark x1="79747" y1="21186" x2="95570" y2="57627"/>
                        <a14:foregroundMark x1="83544" y1="23729" x2="72785" y2="15254"/>
                        <a14:foregroundMark x1="14557" y1="33051" x2="7595" y2="60169"/>
                        <a14:foregroundMark x1="7595" y1="48305" x2="8228" y2="38136"/>
                        <a14:foregroundMark x1="8861" y1="69492" x2="26582" y2="81356"/>
                        <a14:foregroundMark x1="67722" y1="12712" x2="93671" y2="45763"/>
                      </a14:backgroundRemoval>
                    </a14:imgEffect>
                  </a14:imgLayer>
                </a14:imgProps>
              </a:ext>
              <a:ext uri="{28A0092B-C50C-407E-A947-70E740481C1C}">
                <a14:useLocalDpi xmlns:a14="http://schemas.microsoft.com/office/drawing/2010/main" val="0"/>
              </a:ext>
            </a:extLst>
          </a:blip>
          <a:srcRect/>
          <a:stretch>
            <a:fillRect/>
          </a:stretch>
        </p:blipFill>
        <p:spPr bwMode="auto">
          <a:xfrm>
            <a:off x="4938828" y="4601988"/>
            <a:ext cx="1336140" cy="997877"/>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3" name="Chart 2">
            <a:extLst>
              <a:ext uri="{FF2B5EF4-FFF2-40B4-BE49-F238E27FC236}">
                <a16:creationId xmlns:a16="http://schemas.microsoft.com/office/drawing/2014/main" id="{00000000-0008-0000-0200-000002000000}"/>
              </a:ext>
            </a:extLst>
          </p:cNvPr>
          <p:cNvGraphicFramePr>
            <a:graphicFrameLocks/>
          </p:cNvGraphicFramePr>
          <p:nvPr>
            <p:extLst>
              <p:ext uri="{D42A27DB-BD31-4B8C-83A1-F6EECF244321}">
                <p14:modId xmlns:p14="http://schemas.microsoft.com/office/powerpoint/2010/main" val="4285556602"/>
              </p:ext>
            </p:extLst>
          </p:nvPr>
        </p:nvGraphicFramePr>
        <p:xfrm>
          <a:off x="4451001" y="1498668"/>
          <a:ext cx="4572000" cy="2743200"/>
        </p:xfrm>
        <a:graphic>
          <a:graphicData uri="http://schemas.openxmlformats.org/drawingml/2006/chart">
            <c:chart xmlns:c="http://schemas.openxmlformats.org/drawingml/2006/chart" xmlns:r="http://schemas.openxmlformats.org/officeDocument/2006/relationships" r:id="rId10"/>
          </a:graphicData>
        </a:graphic>
      </p:graphicFrame>
    </p:spTree>
    <p:extLst>
      <p:ext uri="{BB962C8B-B14F-4D97-AF65-F5344CB8AC3E}">
        <p14:creationId xmlns:p14="http://schemas.microsoft.com/office/powerpoint/2010/main" val="98744314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DF2D563D-52CC-4918-AA27-C78B9E075FDC}"/>
              </a:ext>
            </a:extLst>
          </p:cNvPr>
          <p:cNvSpPr>
            <a:spLocks noGrp="1"/>
          </p:cNvSpPr>
          <p:nvPr>
            <p:ph type="ftr" sz="quarter" idx="11"/>
          </p:nvPr>
        </p:nvSpPr>
        <p:spPr/>
        <p:txBody>
          <a:bodyPr/>
          <a:lstStyle/>
          <a:p>
            <a:r>
              <a:rPr lang="en-US"/>
              <a:t>Distribution Statement A</a:t>
            </a:r>
          </a:p>
        </p:txBody>
      </p:sp>
      <p:sp>
        <p:nvSpPr>
          <p:cNvPr id="3" name="Slide Number Placeholder 2">
            <a:extLst>
              <a:ext uri="{FF2B5EF4-FFF2-40B4-BE49-F238E27FC236}">
                <a16:creationId xmlns:a16="http://schemas.microsoft.com/office/drawing/2014/main" id="{FC5F4722-DAB1-4254-8D46-26C26D7DD6AA}"/>
              </a:ext>
            </a:extLst>
          </p:cNvPr>
          <p:cNvSpPr>
            <a:spLocks noGrp="1"/>
          </p:cNvSpPr>
          <p:nvPr>
            <p:ph type="sldNum" sz="quarter" idx="12"/>
          </p:nvPr>
        </p:nvSpPr>
        <p:spPr/>
        <p:txBody>
          <a:bodyPr/>
          <a:lstStyle/>
          <a:p>
            <a:fld id="{A7DC75CF-7D68-4A0C-850D-6E33D1D84A08}" type="slidenum">
              <a:rPr lang="en-US" smtClean="0"/>
              <a:t>5</a:t>
            </a:fld>
            <a:endParaRPr lang="en-US"/>
          </a:p>
        </p:txBody>
      </p:sp>
      <p:sp>
        <p:nvSpPr>
          <p:cNvPr id="5" name="Content Placeholder 4">
            <a:extLst>
              <a:ext uri="{FF2B5EF4-FFF2-40B4-BE49-F238E27FC236}">
                <a16:creationId xmlns:a16="http://schemas.microsoft.com/office/drawing/2014/main" id="{1EAF9DD0-0107-40E4-9E9F-B6B3EE076A7C}"/>
              </a:ext>
            </a:extLst>
          </p:cNvPr>
          <p:cNvSpPr>
            <a:spLocks noGrp="1"/>
          </p:cNvSpPr>
          <p:nvPr>
            <p:ph idx="1"/>
          </p:nvPr>
        </p:nvSpPr>
        <p:spPr>
          <a:xfrm>
            <a:off x="3982719" y="1645668"/>
            <a:ext cx="5082377" cy="3554189"/>
          </a:xfrm>
        </p:spPr>
        <p:txBody>
          <a:bodyPr vert="horz" lIns="91440" tIns="45720" rIns="91440" bIns="45720" rtlCol="0" anchor="t">
            <a:noAutofit/>
          </a:bodyPr>
          <a:lstStyle/>
          <a:p>
            <a:r>
              <a:rPr lang="en-US">
                <a:cs typeface="Calibri"/>
              </a:rPr>
              <a:t>Solicit observations and Insights from fleet (USN/USMC) to discover objective based data to support transition decisions</a:t>
            </a:r>
          </a:p>
          <a:p>
            <a:r>
              <a:rPr lang="en-US">
                <a:cs typeface="Calibri"/>
              </a:rPr>
              <a:t>Collect tactical and fleet representatives' observations to validate innovative technologies and/or reduce risk</a:t>
            </a:r>
          </a:p>
          <a:p>
            <a:r>
              <a:rPr lang="en-US">
                <a:cs typeface="Calibri"/>
              </a:rPr>
              <a:t>Enable Build-Test-Build </a:t>
            </a:r>
            <a:r>
              <a:rPr lang="en-US"/>
              <a:t>for future research and improvements</a:t>
            </a:r>
          </a:p>
          <a:p>
            <a:r>
              <a:rPr lang="en-US"/>
              <a:t>Complete an objective, test a theory, or measure a capability to impact a warfighter gap</a:t>
            </a:r>
            <a:endParaRPr lang="en-US">
              <a:cs typeface="Calibri"/>
            </a:endParaRPr>
          </a:p>
          <a:p>
            <a:r>
              <a:rPr lang="en-US">
                <a:cs typeface="Calibri"/>
              </a:rPr>
              <a:t>Receive fleet and developmental feedback prior to acquisition testing and evaluation</a:t>
            </a:r>
          </a:p>
          <a:p>
            <a:pPr marL="0" indent="0">
              <a:buNone/>
            </a:pPr>
            <a:endParaRPr lang="en-US">
              <a:cs typeface="Calibri"/>
            </a:endParaRPr>
          </a:p>
        </p:txBody>
      </p:sp>
      <p:sp>
        <p:nvSpPr>
          <p:cNvPr id="6" name="Title 5">
            <a:extLst>
              <a:ext uri="{FF2B5EF4-FFF2-40B4-BE49-F238E27FC236}">
                <a16:creationId xmlns:a16="http://schemas.microsoft.com/office/drawing/2014/main" id="{908299DD-3115-4D00-996C-9D2BBA7FCE16}"/>
              </a:ext>
            </a:extLst>
          </p:cNvPr>
          <p:cNvSpPr>
            <a:spLocks noGrp="1"/>
          </p:cNvSpPr>
          <p:nvPr>
            <p:ph type="title"/>
          </p:nvPr>
        </p:nvSpPr>
        <p:spPr>
          <a:xfrm>
            <a:off x="1578483" y="267987"/>
            <a:ext cx="5987034" cy="768096"/>
          </a:xfrm>
        </p:spPr>
        <p:txBody>
          <a:bodyPr/>
          <a:lstStyle/>
          <a:p>
            <a:r>
              <a:rPr lang="en-US" b="0">
                <a:cs typeface="Calibri Light"/>
              </a:rPr>
              <a:t>Why Experiment?</a:t>
            </a:r>
            <a:endParaRPr lang="en-US" b="0"/>
          </a:p>
        </p:txBody>
      </p:sp>
      <p:sp>
        <p:nvSpPr>
          <p:cNvPr id="8" name="Text Placeholder 6">
            <a:extLst>
              <a:ext uri="{FF2B5EF4-FFF2-40B4-BE49-F238E27FC236}">
                <a16:creationId xmlns:a16="http://schemas.microsoft.com/office/drawing/2014/main" id="{A5F4B1B3-26CC-1362-560D-B7576069C334}"/>
              </a:ext>
            </a:extLst>
          </p:cNvPr>
          <p:cNvSpPr txBox="1">
            <a:spLocks/>
          </p:cNvSpPr>
          <p:nvPr/>
        </p:nvSpPr>
        <p:spPr>
          <a:xfrm>
            <a:off x="414779" y="5458120"/>
            <a:ext cx="8408709" cy="488837"/>
          </a:xfrm>
          <a:prstGeom prst="rect">
            <a:avLst/>
          </a:prstGeom>
          <a:solidFill>
            <a:schemeClr val="accent1"/>
          </a:solidFill>
          <a:ln>
            <a:solidFill>
              <a:schemeClr val="tx1"/>
            </a:solidFill>
          </a:ln>
        </p:spPr>
        <p:txBody>
          <a:bodyPr vert="horz" lIns="91440" tIns="45720" rIns="91440" bIns="45720" rtlCol="0">
            <a:normAutofit fontScale="850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1800" kern="1200">
                <a:solidFill>
                  <a:srgbClr val="02122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500" kern="1200">
                <a:solidFill>
                  <a:srgbClr val="02122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350" kern="1200">
                <a:solidFill>
                  <a:srgbClr val="02122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200" kern="1200">
                <a:solidFill>
                  <a:srgbClr val="02122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200" kern="1200">
                <a:solidFill>
                  <a:srgbClr val="02122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60000"/>
              </a:lnSpc>
              <a:buNone/>
            </a:pPr>
            <a:r>
              <a:rPr lang="en-US" sz="2000" b="1">
                <a:solidFill>
                  <a:schemeClr val="bg1"/>
                </a:solidFill>
              </a:rPr>
              <a:t>Experimentation can provide Objective Quality Evidence (OQE) to support transition</a:t>
            </a:r>
          </a:p>
        </p:txBody>
      </p:sp>
      <p:sp>
        <p:nvSpPr>
          <p:cNvPr id="4" name="TextBox 3">
            <a:extLst>
              <a:ext uri="{FF2B5EF4-FFF2-40B4-BE49-F238E27FC236}">
                <a16:creationId xmlns:a16="http://schemas.microsoft.com/office/drawing/2014/main" id="{693613CC-CAE3-093E-B615-F8DE8B0B2F9F}"/>
              </a:ext>
            </a:extLst>
          </p:cNvPr>
          <p:cNvSpPr txBox="1"/>
          <p:nvPr/>
        </p:nvSpPr>
        <p:spPr>
          <a:xfrm>
            <a:off x="223590" y="1945434"/>
            <a:ext cx="3520405" cy="2708434"/>
          </a:xfrm>
          <a:prstGeom prst="rect">
            <a:avLst/>
          </a:prstGeom>
          <a:noFill/>
        </p:spPr>
        <p:txBody>
          <a:bodyPr wrap="square" rtlCol="0">
            <a:spAutoFit/>
          </a:bodyPr>
          <a:lstStyle/>
          <a:p>
            <a:pPr algn="ctr"/>
            <a:r>
              <a:rPr lang="en-US" b="1" i="1">
                <a:effectLst/>
                <a:latin typeface="Calibri" panose="020F0502020204030204" pitchFamily="34" charset="0"/>
                <a:ea typeface="Calibri" panose="020F0502020204030204" pitchFamily="34" charset="0"/>
              </a:rPr>
              <a:t>“Experimentation, which involves a spectrum of activities including analyses, war games, modeling and simulation, small focused experiments, and large field events among other things, provides the means to enhance naval and joint force development.”</a:t>
            </a:r>
          </a:p>
          <a:p>
            <a:pPr algn="ctr"/>
            <a:r>
              <a:rPr lang="en-US" sz="1400" b="1" i="1">
                <a:latin typeface="Calibri" panose="020F0502020204030204" pitchFamily="34" charset="0"/>
                <a:ea typeface="Calibri" panose="020F0502020204030204" pitchFamily="34" charset="0"/>
              </a:rPr>
              <a:t>-</a:t>
            </a:r>
            <a:r>
              <a:rPr lang="en-US" sz="1300" b="1" i="1">
                <a:latin typeface="Calibri" panose="020F0502020204030204" pitchFamily="34" charset="0"/>
                <a:ea typeface="Calibri" panose="020F0502020204030204" pitchFamily="34" charset="0"/>
              </a:rPr>
              <a:t>The Role of Experimentation in Building Future Naval Forces, National Research Council</a:t>
            </a:r>
            <a:endParaRPr lang="en-US" sz="1300" b="1"/>
          </a:p>
        </p:txBody>
      </p:sp>
      <p:pic>
        <p:nvPicPr>
          <p:cNvPr id="7" name="Picture 6" descr="The Navy Is Making Big Changes to the Way it Plans for Future Ships |  Military.com">
            <a:extLst>
              <a:ext uri="{FF2B5EF4-FFF2-40B4-BE49-F238E27FC236}">
                <a16:creationId xmlns:a16="http://schemas.microsoft.com/office/drawing/2014/main" id="{B999790A-D438-4F30-B1F3-0859FE3F7BE2}"/>
              </a:ext>
            </a:extLst>
          </p:cNvPr>
          <p:cNvPicPr>
            <a:picLocks noChangeAspect="1" noChangeArrowheads="1"/>
          </p:cNvPicPr>
          <p:nvPr/>
        </p:nvPicPr>
        <p:blipFill>
          <a:blip r:embed="rId2">
            <a:alphaModFix amt="20000"/>
            <a:extLst>
              <a:ext uri="{28A0092B-C50C-407E-A947-70E740481C1C}">
                <a14:useLocalDpi xmlns:a14="http://schemas.microsoft.com/office/drawing/2010/main" val="0"/>
              </a:ext>
            </a:extLst>
          </a:blip>
          <a:srcRect/>
          <a:stretch>
            <a:fillRect/>
          </a:stretch>
        </p:blipFill>
        <p:spPr bwMode="auto">
          <a:xfrm>
            <a:off x="190950" y="1740509"/>
            <a:ext cx="3585683" cy="3074145"/>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53356871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1D3923-0C08-42D1-A968-3E667CDE7A6E}"/>
              </a:ext>
            </a:extLst>
          </p:cNvPr>
          <p:cNvSpPr>
            <a:spLocks noGrp="1"/>
          </p:cNvSpPr>
          <p:nvPr>
            <p:ph type="title"/>
          </p:nvPr>
        </p:nvSpPr>
        <p:spPr/>
        <p:txBody>
          <a:bodyPr/>
          <a:lstStyle/>
          <a:p>
            <a:r>
              <a:rPr lang="en-US" b="0"/>
              <a:t>Key Differences</a:t>
            </a:r>
            <a:endParaRPr lang="en-US"/>
          </a:p>
        </p:txBody>
      </p:sp>
      <p:sp>
        <p:nvSpPr>
          <p:cNvPr id="4" name="Content Placeholder 3">
            <a:extLst>
              <a:ext uri="{FF2B5EF4-FFF2-40B4-BE49-F238E27FC236}">
                <a16:creationId xmlns:a16="http://schemas.microsoft.com/office/drawing/2014/main" id="{60524F05-4954-4516-BFD8-17C50A6F1910}"/>
              </a:ext>
            </a:extLst>
          </p:cNvPr>
          <p:cNvSpPr>
            <a:spLocks noGrp="1"/>
          </p:cNvSpPr>
          <p:nvPr>
            <p:ph idx="13"/>
          </p:nvPr>
        </p:nvSpPr>
        <p:spPr>
          <a:xfrm>
            <a:off x="3156738" y="3610607"/>
            <a:ext cx="2825262" cy="2327725"/>
          </a:xfrm>
        </p:spPr>
        <p:txBody>
          <a:bodyPr vert="horz" lIns="91440" tIns="45720" rIns="91440" bIns="45720" rtlCol="0" anchor="t">
            <a:normAutofit/>
          </a:bodyPr>
          <a:lstStyle/>
          <a:p>
            <a:pPr indent="0" algn="ctr">
              <a:buNone/>
            </a:pPr>
            <a:r>
              <a:rPr lang="en-US" sz="2600" b="1">
                <a:cs typeface="Arial"/>
              </a:rPr>
              <a:t>Experiment</a:t>
            </a:r>
            <a:endParaRPr lang="en-US" sz="2600">
              <a:cs typeface="Arial"/>
            </a:endParaRPr>
          </a:p>
          <a:p>
            <a:pPr marL="111125" lvl="1" indent="0" algn="ctr">
              <a:buNone/>
            </a:pPr>
            <a:r>
              <a:rPr lang="en-US" sz="1400">
                <a:cs typeface="Arial"/>
              </a:rPr>
              <a:t>“Let’s see what will happen when we …”</a:t>
            </a:r>
          </a:p>
          <a:p>
            <a:pPr marL="111125" lvl="1" indent="0" algn="ctr">
              <a:buNone/>
            </a:pPr>
            <a:r>
              <a:rPr lang="en-US" sz="1400">
                <a:solidFill>
                  <a:schemeClr val="tx1"/>
                </a:solidFill>
                <a:cs typeface="Arial"/>
              </a:rPr>
              <a:t>Not previously conducted / explored</a:t>
            </a:r>
          </a:p>
          <a:p>
            <a:pPr marL="111125" lvl="1" indent="0" algn="ctr">
              <a:buNone/>
            </a:pPr>
            <a:r>
              <a:rPr lang="en-US" sz="1400">
                <a:solidFill>
                  <a:schemeClr val="tx1"/>
                </a:solidFill>
                <a:cs typeface="Arial"/>
              </a:rPr>
              <a:t>Not measuring against standards</a:t>
            </a:r>
          </a:p>
          <a:p>
            <a:pPr marL="111125" lvl="1" indent="0" algn="ctr">
              <a:buNone/>
            </a:pPr>
            <a:r>
              <a:rPr lang="en-US" sz="1400">
                <a:solidFill>
                  <a:schemeClr val="tx1"/>
                </a:solidFill>
                <a:cs typeface="Arial"/>
              </a:rPr>
              <a:t>Unknown Outcome</a:t>
            </a:r>
          </a:p>
          <a:p>
            <a:pPr marL="111125" lvl="1" indent="0" algn="ctr">
              <a:buNone/>
            </a:pPr>
            <a:r>
              <a:rPr lang="en-US" sz="1400">
                <a:solidFill>
                  <a:schemeClr val="tx1"/>
                </a:solidFill>
                <a:cs typeface="Arial"/>
              </a:rPr>
              <a:t>The intent is to </a:t>
            </a:r>
            <a:r>
              <a:rPr lang="en-US" sz="1400" b="1">
                <a:solidFill>
                  <a:schemeClr val="tx1"/>
                </a:solidFill>
                <a:cs typeface="Arial"/>
              </a:rPr>
              <a:t>Learn What Works</a:t>
            </a:r>
          </a:p>
        </p:txBody>
      </p:sp>
      <p:sp>
        <p:nvSpPr>
          <p:cNvPr id="7" name="Footer Placeholder 6">
            <a:extLst>
              <a:ext uri="{FF2B5EF4-FFF2-40B4-BE49-F238E27FC236}">
                <a16:creationId xmlns:a16="http://schemas.microsoft.com/office/drawing/2014/main" id="{58BAD04A-B34A-4C68-BAFD-E22ADB49A25E}"/>
              </a:ext>
            </a:extLst>
          </p:cNvPr>
          <p:cNvSpPr>
            <a:spLocks noGrp="1"/>
          </p:cNvSpPr>
          <p:nvPr>
            <p:ph type="ftr" sz="quarter" idx="11"/>
          </p:nvPr>
        </p:nvSpPr>
        <p:spPr/>
        <p:txBody>
          <a:bodyPr/>
          <a:lstStyle/>
          <a:p>
            <a:r>
              <a:rPr lang="en-US"/>
              <a:t>Distribution Statement A</a:t>
            </a:r>
          </a:p>
        </p:txBody>
      </p:sp>
      <p:sp>
        <p:nvSpPr>
          <p:cNvPr id="8" name="Slide Number Placeholder 7">
            <a:extLst>
              <a:ext uri="{FF2B5EF4-FFF2-40B4-BE49-F238E27FC236}">
                <a16:creationId xmlns:a16="http://schemas.microsoft.com/office/drawing/2014/main" id="{E7E37F06-50C7-4566-856A-83EFECFD7CD5}"/>
              </a:ext>
            </a:extLst>
          </p:cNvPr>
          <p:cNvSpPr>
            <a:spLocks noGrp="1"/>
          </p:cNvSpPr>
          <p:nvPr>
            <p:ph type="sldNum" sz="quarter" idx="12"/>
          </p:nvPr>
        </p:nvSpPr>
        <p:spPr/>
        <p:txBody>
          <a:bodyPr/>
          <a:lstStyle/>
          <a:p>
            <a:fld id="{A7DC75CF-7D68-4A0C-850D-6E33D1D84A08}" type="slidenum">
              <a:rPr lang="en-US" smtClean="0"/>
              <a:t>6</a:t>
            </a:fld>
            <a:endParaRPr lang="en-US"/>
          </a:p>
        </p:txBody>
      </p:sp>
      <p:pic>
        <p:nvPicPr>
          <p:cNvPr id="14" name="Picture 13" descr="Person in laboratory">
            <a:extLst>
              <a:ext uri="{FF2B5EF4-FFF2-40B4-BE49-F238E27FC236}">
                <a16:creationId xmlns:a16="http://schemas.microsoft.com/office/drawing/2014/main" id="{FB81EC8C-A2A9-4481-B461-FD6096D95400}"/>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3536743" y="1603804"/>
            <a:ext cx="2065253" cy="1784123"/>
          </a:xfrm>
          <a:prstGeom prst="hexagon">
            <a:avLst>
              <a:gd name="adj" fmla="val 24162"/>
              <a:gd name="vf" fmla="val 115470"/>
            </a:avLst>
          </a:prstGeom>
          <a:effectLst>
            <a:innerShdw blurRad="114300">
              <a:prstClr val="black">
                <a:alpha val="65000"/>
              </a:prstClr>
            </a:innerShdw>
          </a:effectLst>
          <a:scene3d>
            <a:camera prst="orthographicFront"/>
            <a:lightRig rig="threePt" dir="t">
              <a:rot lat="0" lon="0" rev="3000000"/>
            </a:lightRig>
          </a:scene3d>
          <a:sp3d extrusionH="146050">
            <a:bevelT w="146050" h="114300" prst="artDeco"/>
            <a:bevelB prst="relaxedInset"/>
            <a:extrusionClr>
              <a:schemeClr val="bg1"/>
            </a:extrusionClr>
            <a:contourClr>
              <a:schemeClr val="bg1"/>
            </a:contourClr>
          </a:sp3d>
        </p:spPr>
      </p:pic>
      <p:sp>
        <p:nvSpPr>
          <p:cNvPr id="11" name="Content Placeholder 2">
            <a:extLst>
              <a:ext uri="{FF2B5EF4-FFF2-40B4-BE49-F238E27FC236}">
                <a16:creationId xmlns:a16="http://schemas.microsoft.com/office/drawing/2014/main" id="{685A73E4-D14E-6FB5-4E34-8DD17CD5ADD0}"/>
              </a:ext>
            </a:extLst>
          </p:cNvPr>
          <p:cNvSpPr>
            <a:spLocks noGrp="1"/>
          </p:cNvSpPr>
          <p:nvPr/>
        </p:nvSpPr>
        <p:spPr>
          <a:xfrm>
            <a:off x="6114748" y="3599478"/>
            <a:ext cx="2988056" cy="2349983"/>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1800" kern="1200">
                <a:solidFill>
                  <a:srgbClr val="02122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500" kern="1200">
                <a:solidFill>
                  <a:srgbClr val="02122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350" kern="1200">
                <a:solidFill>
                  <a:srgbClr val="02122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200" kern="1200">
                <a:solidFill>
                  <a:srgbClr val="02122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200" kern="1200">
                <a:solidFill>
                  <a:srgbClr val="02122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2600" b="1">
                <a:cs typeface="Arial" charset="0"/>
              </a:rPr>
              <a:t>Test and Evaluation</a:t>
            </a:r>
            <a:endParaRPr lang="en-US" sz="2600">
              <a:cs typeface="Arial"/>
            </a:endParaRPr>
          </a:p>
          <a:p>
            <a:pPr marL="60325" lvl="1" indent="0" algn="ctr">
              <a:buNone/>
            </a:pPr>
            <a:r>
              <a:rPr lang="en-US" sz="1400">
                <a:cs typeface="Arial" charset="0"/>
              </a:rPr>
              <a:t>“Let’s prove or disprove whether it meets… “</a:t>
            </a:r>
          </a:p>
          <a:p>
            <a:pPr marL="60325" lvl="1" indent="0" algn="ctr">
              <a:buNone/>
            </a:pPr>
            <a:r>
              <a:rPr lang="en-US" sz="1400">
                <a:cs typeface="Arial"/>
              </a:rPr>
              <a:t>May or may not have been conducted previously</a:t>
            </a:r>
            <a:endParaRPr lang="en-US" sz="1400">
              <a:cs typeface="Arial" charset="0"/>
            </a:endParaRPr>
          </a:p>
          <a:p>
            <a:pPr marL="60325" lvl="1" indent="0" algn="ctr">
              <a:buNone/>
            </a:pPr>
            <a:r>
              <a:rPr lang="en-US" sz="1400">
                <a:cs typeface="Arial" charset="0"/>
              </a:rPr>
              <a:t>Measuring against standards</a:t>
            </a:r>
          </a:p>
          <a:p>
            <a:pPr marL="60325" lvl="1" indent="0" algn="ctr">
              <a:buNone/>
            </a:pPr>
            <a:r>
              <a:rPr lang="en-US" sz="1400">
                <a:cs typeface="Arial" charset="0"/>
              </a:rPr>
              <a:t>Expected Outcome</a:t>
            </a:r>
          </a:p>
          <a:p>
            <a:pPr marL="60325" lvl="1" indent="0" algn="ctr">
              <a:buNone/>
            </a:pPr>
            <a:r>
              <a:rPr lang="en-US" sz="1400">
                <a:solidFill>
                  <a:schemeClr val="tx1"/>
                </a:solidFill>
                <a:cs typeface="Arial" charset="0"/>
              </a:rPr>
              <a:t>The intent is to </a:t>
            </a:r>
            <a:r>
              <a:rPr lang="en-US" sz="1400" b="1">
                <a:cs typeface="Arial"/>
              </a:rPr>
              <a:t>Determine if it Works the Way it is Intended to</a:t>
            </a:r>
            <a:endParaRPr lang="en-US" sz="1400" b="1">
              <a:cs typeface="Arial" charset="0"/>
            </a:endParaRPr>
          </a:p>
          <a:p>
            <a:pPr marL="60325" lvl="1" indent="0" algn="ctr">
              <a:buNone/>
            </a:pPr>
            <a:endParaRPr lang="en-US" sz="1400" b="1">
              <a:solidFill>
                <a:schemeClr val="tx1"/>
              </a:solidFill>
            </a:endParaRPr>
          </a:p>
        </p:txBody>
      </p:sp>
      <p:pic>
        <p:nvPicPr>
          <p:cNvPr id="13" name="Picture 12">
            <a:extLst>
              <a:ext uri="{FF2B5EF4-FFF2-40B4-BE49-F238E27FC236}">
                <a16:creationId xmlns:a16="http://schemas.microsoft.com/office/drawing/2014/main" id="{788C6846-CBEB-3801-0503-A4C96AEC8ECD}"/>
              </a:ext>
            </a:extLst>
          </p:cNvPr>
          <p:cNvPicPr>
            <a:picLocks noChangeAspect="1"/>
          </p:cNvPicPr>
          <p:nvPr/>
        </p:nvPicPr>
        <p:blipFill>
          <a:blip r:embed="rId4">
            <a:extLst>
              <a:ext uri="{BEBA8EAE-BF5A-486C-A8C5-ECC9F3942E4B}">
                <a14:imgProps xmlns:a14="http://schemas.microsoft.com/office/drawing/2010/main">
                  <a14:imgLayer r:embed="rId5">
                    <a14:imgEffect>
                      <a14:brightnessContrast bright="20000"/>
                    </a14:imgEffect>
                  </a14:imgLayer>
                </a14:imgProps>
              </a:ext>
              <a:ext uri="{28A0092B-C50C-407E-A947-70E740481C1C}">
                <a14:useLocalDpi xmlns:a14="http://schemas.microsoft.com/office/drawing/2010/main" val="0"/>
              </a:ext>
            </a:extLst>
          </a:blip>
          <a:srcRect/>
          <a:stretch/>
        </p:blipFill>
        <p:spPr>
          <a:xfrm>
            <a:off x="6576149" y="1603804"/>
            <a:ext cx="2065254" cy="1784123"/>
          </a:xfrm>
          <a:prstGeom prst="hexagon">
            <a:avLst>
              <a:gd name="adj" fmla="val 24162"/>
              <a:gd name="vf" fmla="val 115470"/>
            </a:avLst>
          </a:prstGeom>
          <a:effectLst>
            <a:innerShdw blurRad="114300">
              <a:prstClr val="black">
                <a:alpha val="65000"/>
              </a:prstClr>
            </a:innerShdw>
          </a:effectLst>
          <a:scene3d>
            <a:camera prst="orthographicFront"/>
            <a:lightRig rig="threePt" dir="t">
              <a:rot lat="0" lon="0" rev="3000000"/>
            </a:lightRig>
          </a:scene3d>
          <a:sp3d extrusionH="146050">
            <a:bevelT w="146050" h="114300" prst="artDeco"/>
            <a:bevelB prst="relaxedInset"/>
            <a:extrusionClr>
              <a:schemeClr val="bg1"/>
            </a:extrusionClr>
            <a:contourClr>
              <a:schemeClr val="bg1"/>
            </a:contourClr>
          </a:sp3d>
        </p:spPr>
      </p:pic>
      <p:sp>
        <p:nvSpPr>
          <p:cNvPr id="5" name="Content Placeholder 2">
            <a:extLst>
              <a:ext uri="{FF2B5EF4-FFF2-40B4-BE49-F238E27FC236}">
                <a16:creationId xmlns:a16="http://schemas.microsoft.com/office/drawing/2014/main" id="{1625C2BB-8E52-6DC3-9BFC-9FED391AF01C}"/>
              </a:ext>
            </a:extLst>
          </p:cNvPr>
          <p:cNvSpPr>
            <a:spLocks noGrp="1"/>
          </p:cNvSpPr>
          <p:nvPr/>
        </p:nvSpPr>
        <p:spPr>
          <a:xfrm>
            <a:off x="37707" y="3630499"/>
            <a:ext cx="2684585" cy="2287941"/>
          </a:xfrm>
          <a:prstGeom prst="rect">
            <a:avLst/>
          </a:prstGeom>
        </p:spPr>
        <p:txBody>
          <a:bodyPr vert="horz" lIns="91440" tIns="45720" rIns="91440" bIns="45720" rtlCol="0">
            <a:normAutofit fontScale="92500"/>
          </a:bodyPr>
          <a:lstStyle>
            <a:lvl1pPr marL="228600" indent="-228600" algn="l" defTabSz="914400" rtl="0" eaLnBrk="1" latinLnBrk="0" hangingPunct="1">
              <a:lnSpc>
                <a:spcPct val="90000"/>
              </a:lnSpc>
              <a:spcBef>
                <a:spcPts val="1000"/>
              </a:spcBef>
              <a:buFont typeface="Arial" panose="020B0604020202020204" pitchFamily="34" charset="0"/>
              <a:buChar char="•"/>
              <a:defRPr sz="1800" kern="1200">
                <a:solidFill>
                  <a:srgbClr val="02122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500" kern="1200">
                <a:solidFill>
                  <a:srgbClr val="02122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350" kern="1200">
                <a:solidFill>
                  <a:srgbClr val="02122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200" kern="1200">
                <a:solidFill>
                  <a:srgbClr val="02122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200" kern="1200">
                <a:solidFill>
                  <a:srgbClr val="02122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73038" indent="0" algn="ctr">
              <a:buNone/>
            </a:pPr>
            <a:r>
              <a:rPr lang="en-US" sz="2800" b="1">
                <a:cs typeface="Arial" charset="0"/>
              </a:rPr>
              <a:t>Demonstration</a:t>
            </a:r>
            <a:endParaRPr lang="en-US" sz="1600">
              <a:cs typeface="Arial"/>
            </a:endParaRPr>
          </a:p>
          <a:p>
            <a:pPr marL="60325" lvl="1" indent="0" algn="ctr">
              <a:buNone/>
            </a:pPr>
            <a:r>
              <a:rPr lang="en-US">
                <a:cs typeface="Arial" charset="0"/>
              </a:rPr>
              <a:t>“Let me show you what I can do with…”</a:t>
            </a:r>
          </a:p>
          <a:p>
            <a:pPr marL="60325" lvl="1" indent="0" algn="ctr">
              <a:buNone/>
            </a:pPr>
            <a:r>
              <a:rPr lang="en-US">
                <a:cs typeface="Arial" charset="0"/>
              </a:rPr>
              <a:t>Previously conducted multiple times</a:t>
            </a:r>
          </a:p>
          <a:p>
            <a:pPr marL="60325" lvl="1" indent="0" algn="ctr">
              <a:buNone/>
            </a:pPr>
            <a:r>
              <a:rPr lang="en-US">
                <a:cs typeface="Arial" charset="0"/>
              </a:rPr>
              <a:t>Not measuring against standards</a:t>
            </a:r>
          </a:p>
          <a:p>
            <a:pPr marL="60325" lvl="1" indent="0" algn="ctr">
              <a:buNone/>
            </a:pPr>
            <a:r>
              <a:rPr lang="en-US">
                <a:cs typeface="Arial" charset="0"/>
              </a:rPr>
              <a:t>Known Outcome</a:t>
            </a:r>
          </a:p>
          <a:p>
            <a:pPr marL="60325" lvl="1" indent="0" algn="ctr">
              <a:buNone/>
            </a:pPr>
            <a:r>
              <a:rPr lang="en-US">
                <a:cs typeface="Arial" charset="0"/>
              </a:rPr>
              <a:t>The intent is to </a:t>
            </a:r>
            <a:r>
              <a:rPr lang="en-US" b="1">
                <a:solidFill>
                  <a:schemeClr val="tx1"/>
                </a:solidFill>
                <a:cs typeface="Arial" charset="0"/>
              </a:rPr>
              <a:t>Share Knowledge </a:t>
            </a:r>
            <a:endParaRPr lang="en-US" b="1">
              <a:solidFill>
                <a:schemeClr val="tx1"/>
              </a:solidFill>
            </a:endParaRPr>
          </a:p>
        </p:txBody>
      </p:sp>
      <p:pic>
        <p:nvPicPr>
          <p:cNvPr id="9" name="Picture 8">
            <a:extLst>
              <a:ext uri="{FF2B5EF4-FFF2-40B4-BE49-F238E27FC236}">
                <a16:creationId xmlns:a16="http://schemas.microsoft.com/office/drawing/2014/main" id="{1DB3F244-EA54-5F18-CC4C-EBD83016EC5A}"/>
              </a:ext>
            </a:extLst>
          </p:cNvPr>
          <p:cNvPicPr>
            <a:picLocks noChangeAspect="1"/>
          </p:cNvPicPr>
          <p:nvPr/>
        </p:nvPicPr>
        <p:blipFill>
          <a:blip r:embed="rId6">
            <a:extLst>
              <a:ext uri="{BEBA8EAE-BF5A-486C-A8C5-ECC9F3942E4B}">
                <a14:imgProps xmlns:a14="http://schemas.microsoft.com/office/drawing/2010/main">
                  <a14:imgLayer r:embed="rId7">
                    <a14:imgEffect>
                      <a14:brightnessContrast bright="20000"/>
                    </a14:imgEffect>
                  </a14:imgLayer>
                </a14:imgProps>
              </a:ext>
              <a:ext uri="{28A0092B-C50C-407E-A947-70E740481C1C}">
                <a14:useLocalDpi xmlns:a14="http://schemas.microsoft.com/office/drawing/2010/main" val="0"/>
              </a:ext>
            </a:extLst>
          </a:blip>
          <a:srcRect/>
          <a:stretch/>
        </p:blipFill>
        <p:spPr>
          <a:xfrm>
            <a:off x="326806" y="1586037"/>
            <a:ext cx="2106386" cy="1819656"/>
          </a:xfrm>
          <a:prstGeom prst="hexagon">
            <a:avLst>
              <a:gd name="adj" fmla="val 24162"/>
              <a:gd name="vf" fmla="val 115470"/>
            </a:avLst>
          </a:prstGeom>
          <a:effectLst>
            <a:innerShdw blurRad="114300">
              <a:prstClr val="black">
                <a:alpha val="65000"/>
              </a:prstClr>
            </a:innerShdw>
          </a:effectLst>
          <a:scene3d>
            <a:camera prst="orthographicFront"/>
            <a:lightRig rig="threePt" dir="t"/>
          </a:scene3d>
          <a:sp3d>
            <a:bevelT w="114300" prst="artDeco"/>
          </a:sp3d>
        </p:spPr>
      </p:pic>
    </p:spTree>
    <p:extLst>
      <p:ext uri="{BB962C8B-B14F-4D97-AF65-F5344CB8AC3E}">
        <p14:creationId xmlns:p14="http://schemas.microsoft.com/office/powerpoint/2010/main" val="269866714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2295FB-EBD8-43C5-903B-A907AA0F5425}"/>
              </a:ext>
            </a:extLst>
          </p:cNvPr>
          <p:cNvSpPr>
            <a:spLocks noGrp="1"/>
          </p:cNvSpPr>
          <p:nvPr>
            <p:ph type="title"/>
          </p:nvPr>
        </p:nvSpPr>
        <p:spPr>
          <a:xfrm>
            <a:off x="1578483" y="222894"/>
            <a:ext cx="5987034" cy="768096"/>
          </a:xfrm>
        </p:spPr>
        <p:txBody>
          <a:bodyPr/>
          <a:lstStyle/>
          <a:p>
            <a:r>
              <a:rPr lang="en-US" b="0"/>
              <a:t>Return on Investment (ROI)</a:t>
            </a:r>
            <a:endParaRPr lang="en-US"/>
          </a:p>
        </p:txBody>
      </p:sp>
      <p:sp>
        <p:nvSpPr>
          <p:cNvPr id="5" name="Content Placeholder 4">
            <a:extLst>
              <a:ext uri="{FF2B5EF4-FFF2-40B4-BE49-F238E27FC236}">
                <a16:creationId xmlns:a16="http://schemas.microsoft.com/office/drawing/2014/main" id="{3AF7B2BB-CFCB-4CCA-8B66-2547D22A100B}"/>
              </a:ext>
            </a:extLst>
          </p:cNvPr>
          <p:cNvSpPr>
            <a:spLocks noGrp="1"/>
          </p:cNvSpPr>
          <p:nvPr>
            <p:ph sz="half" idx="13"/>
          </p:nvPr>
        </p:nvSpPr>
        <p:spPr>
          <a:xfrm>
            <a:off x="78902" y="1346530"/>
            <a:ext cx="9065097" cy="4800270"/>
          </a:xfrm>
        </p:spPr>
        <p:txBody>
          <a:bodyPr vert="horz" lIns="91440" tIns="45720" rIns="91440" bIns="45720" rtlCol="0" anchor="t">
            <a:normAutofit fontScale="70000" lnSpcReduction="20000"/>
          </a:bodyPr>
          <a:lstStyle/>
          <a:p>
            <a:pPr eaLnBrk="0" fontAlgn="base" hangingPunct="0">
              <a:lnSpc>
                <a:spcPct val="120000"/>
              </a:lnSpc>
              <a:spcBef>
                <a:spcPct val="20000"/>
              </a:spcBef>
              <a:spcAft>
                <a:spcPct val="0"/>
              </a:spcAft>
            </a:pPr>
            <a:r>
              <a:rPr lang="en-US" sz="2400">
                <a:solidFill>
                  <a:srgbClr val="002C4B"/>
                </a:solidFill>
                <a:cs typeface="Arial"/>
              </a:rPr>
              <a:t>SBIR/STTR performer can assess its innovative solutions to fit warfighter needs in an operational environment</a:t>
            </a:r>
          </a:p>
          <a:p>
            <a:pPr lvl="1" eaLnBrk="0" fontAlgn="base" hangingPunct="0">
              <a:lnSpc>
                <a:spcPct val="120000"/>
              </a:lnSpc>
              <a:spcBef>
                <a:spcPct val="20000"/>
              </a:spcBef>
              <a:spcAft>
                <a:spcPct val="0"/>
              </a:spcAft>
            </a:pPr>
            <a:r>
              <a:rPr lang="en-US" sz="2100" i="1">
                <a:solidFill>
                  <a:srgbClr val="002C4B"/>
                </a:solidFill>
                <a:cs typeface="Arial"/>
              </a:rPr>
              <a:t>Results-based OQE – ensure objectives are in coordination with acquisition </a:t>
            </a:r>
          </a:p>
          <a:p>
            <a:pPr eaLnBrk="0" fontAlgn="base" hangingPunct="0">
              <a:lnSpc>
                <a:spcPct val="160000"/>
              </a:lnSpc>
              <a:spcBef>
                <a:spcPct val="20000"/>
              </a:spcBef>
              <a:spcAft>
                <a:spcPct val="0"/>
              </a:spcAft>
            </a:pPr>
            <a:r>
              <a:rPr lang="en-US" sz="2400">
                <a:solidFill>
                  <a:srgbClr val="002C4B"/>
                </a:solidFill>
                <a:cs typeface="Arial"/>
              </a:rPr>
              <a:t>Increased Technical Readiness Level (TRL)</a:t>
            </a:r>
          </a:p>
          <a:p>
            <a:pPr eaLnBrk="0" fontAlgn="base" hangingPunct="0">
              <a:lnSpc>
                <a:spcPct val="160000"/>
              </a:lnSpc>
              <a:spcBef>
                <a:spcPct val="20000"/>
              </a:spcBef>
              <a:spcAft>
                <a:spcPct val="0"/>
              </a:spcAft>
            </a:pPr>
            <a:r>
              <a:rPr lang="en-US" sz="2400">
                <a:solidFill>
                  <a:srgbClr val="002C4B"/>
                </a:solidFill>
                <a:cs typeface="Arial"/>
              </a:rPr>
              <a:t>Connected and cultivated partnerships with relevant stakeholders </a:t>
            </a:r>
          </a:p>
          <a:p>
            <a:pPr lvl="1" eaLnBrk="0" fontAlgn="base" hangingPunct="0">
              <a:lnSpc>
                <a:spcPct val="110000"/>
              </a:lnSpc>
              <a:spcBef>
                <a:spcPct val="20000"/>
              </a:spcBef>
              <a:spcAft>
                <a:spcPct val="0"/>
              </a:spcAft>
            </a:pPr>
            <a:r>
              <a:rPr lang="en-US" sz="2100" i="1">
                <a:solidFill>
                  <a:srgbClr val="002C4B"/>
                </a:solidFill>
                <a:cs typeface="Arial"/>
              </a:rPr>
              <a:t>Other Government agencies or systems commands</a:t>
            </a:r>
          </a:p>
          <a:p>
            <a:pPr lvl="1" eaLnBrk="0" fontAlgn="base" hangingPunct="0">
              <a:lnSpc>
                <a:spcPct val="110000"/>
              </a:lnSpc>
              <a:spcBef>
                <a:spcPct val="20000"/>
              </a:spcBef>
              <a:spcAft>
                <a:spcPct val="0"/>
              </a:spcAft>
            </a:pPr>
            <a:r>
              <a:rPr lang="en-US" sz="2100" i="1">
                <a:solidFill>
                  <a:srgbClr val="002C4B"/>
                </a:solidFill>
                <a:cs typeface="Arial"/>
              </a:rPr>
              <a:t>Larger Companies with established contracts</a:t>
            </a:r>
          </a:p>
          <a:p>
            <a:pPr eaLnBrk="0" fontAlgn="base" hangingPunct="0">
              <a:lnSpc>
                <a:spcPct val="160000"/>
              </a:lnSpc>
              <a:spcBef>
                <a:spcPct val="20000"/>
              </a:spcBef>
              <a:spcAft>
                <a:spcPct val="0"/>
              </a:spcAft>
            </a:pPr>
            <a:r>
              <a:rPr lang="en-US" sz="2400">
                <a:solidFill>
                  <a:srgbClr val="002C4B"/>
                </a:solidFill>
                <a:cs typeface="Arial"/>
              </a:rPr>
              <a:t>New Opportunities</a:t>
            </a:r>
          </a:p>
          <a:p>
            <a:pPr lvl="1" eaLnBrk="0" fontAlgn="base" hangingPunct="0">
              <a:lnSpc>
                <a:spcPct val="160000"/>
              </a:lnSpc>
              <a:spcBef>
                <a:spcPct val="20000"/>
              </a:spcBef>
              <a:spcAft>
                <a:spcPct val="0"/>
              </a:spcAft>
            </a:pPr>
            <a:r>
              <a:rPr lang="en-US" sz="2100" i="1">
                <a:solidFill>
                  <a:srgbClr val="002C4B"/>
                </a:solidFill>
                <a:cs typeface="Arial"/>
              </a:rPr>
              <a:t>Frontline Sailors or Marines develop insights into on-the-</a:t>
            </a:r>
            <a:r>
              <a:rPr lang="en-US" sz="2100" i="1" err="1">
                <a:solidFill>
                  <a:srgbClr val="002C4B"/>
                </a:solidFill>
                <a:cs typeface="Arial"/>
              </a:rPr>
              <a:t>deckplate</a:t>
            </a:r>
            <a:r>
              <a:rPr lang="en-US" sz="2100" i="1">
                <a:solidFill>
                  <a:srgbClr val="002C4B"/>
                </a:solidFill>
                <a:cs typeface="Arial"/>
              </a:rPr>
              <a:t> needs and requirements </a:t>
            </a:r>
          </a:p>
          <a:p>
            <a:pPr lvl="1" eaLnBrk="0" fontAlgn="base" hangingPunct="0">
              <a:lnSpc>
                <a:spcPct val="160000"/>
              </a:lnSpc>
              <a:spcBef>
                <a:spcPct val="20000"/>
              </a:spcBef>
              <a:spcAft>
                <a:spcPct val="0"/>
              </a:spcAft>
            </a:pPr>
            <a:r>
              <a:rPr lang="en-US" sz="2100" i="1">
                <a:solidFill>
                  <a:srgbClr val="002C4B"/>
                </a:solidFill>
                <a:cs typeface="Arial"/>
              </a:rPr>
              <a:t>Performing innovators can utilize feedback and research for technology improvements and future iterations</a:t>
            </a:r>
          </a:p>
          <a:p>
            <a:pPr eaLnBrk="0" fontAlgn="base" hangingPunct="0">
              <a:lnSpc>
                <a:spcPct val="160000"/>
              </a:lnSpc>
              <a:spcBef>
                <a:spcPct val="20000"/>
              </a:spcBef>
              <a:spcAft>
                <a:spcPct val="0"/>
              </a:spcAft>
            </a:pPr>
            <a:r>
              <a:rPr lang="en-US" sz="2400">
                <a:solidFill>
                  <a:srgbClr val="002C4B"/>
                </a:solidFill>
                <a:cs typeface="Arial"/>
              </a:rPr>
              <a:t>Clear Way Forward</a:t>
            </a:r>
          </a:p>
          <a:p>
            <a:pPr lvl="1" eaLnBrk="0" fontAlgn="base" hangingPunct="0">
              <a:lnSpc>
                <a:spcPct val="160000"/>
              </a:lnSpc>
              <a:spcBef>
                <a:spcPct val="20000"/>
              </a:spcBef>
              <a:spcAft>
                <a:spcPct val="0"/>
              </a:spcAft>
            </a:pPr>
            <a:r>
              <a:rPr lang="en-US" sz="2100" i="1">
                <a:solidFill>
                  <a:srgbClr val="002C4B"/>
                </a:solidFill>
                <a:cs typeface="Arial"/>
              </a:rPr>
              <a:t>Lessons learned are captured in documentation, such as the Guidebook Library, and updated cyclically</a:t>
            </a:r>
          </a:p>
          <a:p>
            <a:pPr lvl="1" eaLnBrk="0" fontAlgn="base" hangingPunct="0">
              <a:lnSpc>
                <a:spcPct val="160000"/>
              </a:lnSpc>
              <a:spcBef>
                <a:spcPct val="20000"/>
              </a:spcBef>
              <a:spcAft>
                <a:spcPct val="0"/>
              </a:spcAft>
            </a:pPr>
            <a:endParaRPr lang="en-US" sz="2100" i="1">
              <a:solidFill>
                <a:srgbClr val="002C4B"/>
              </a:solidFill>
              <a:cs typeface="Arial"/>
            </a:endParaRPr>
          </a:p>
          <a:p>
            <a:pPr lvl="1" eaLnBrk="0" fontAlgn="base" hangingPunct="0">
              <a:lnSpc>
                <a:spcPct val="160000"/>
              </a:lnSpc>
              <a:spcBef>
                <a:spcPct val="20000"/>
              </a:spcBef>
              <a:spcAft>
                <a:spcPct val="0"/>
              </a:spcAft>
            </a:pPr>
            <a:endParaRPr lang="en-US" sz="2100">
              <a:solidFill>
                <a:schemeClr val="accent1"/>
              </a:solidFill>
              <a:cs typeface="Arial"/>
            </a:endParaRPr>
          </a:p>
          <a:p>
            <a:pPr lvl="1" eaLnBrk="0" fontAlgn="base" hangingPunct="0">
              <a:lnSpc>
                <a:spcPct val="160000"/>
              </a:lnSpc>
              <a:spcBef>
                <a:spcPct val="20000"/>
              </a:spcBef>
              <a:spcAft>
                <a:spcPct val="0"/>
              </a:spcAft>
            </a:pPr>
            <a:endParaRPr lang="en-US" sz="2100" b="1" i="1">
              <a:solidFill>
                <a:schemeClr val="accent1"/>
              </a:solidFill>
              <a:cs typeface="Arial"/>
            </a:endParaRPr>
          </a:p>
          <a:p>
            <a:pPr marL="0" indent="0">
              <a:lnSpc>
                <a:spcPct val="160000"/>
              </a:lnSpc>
              <a:spcBef>
                <a:spcPct val="20000"/>
              </a:spcBef>
              <a:spcAft>
                <a:spcPct val="0"/>
              </a:spcAft>
              <a:buNone/>
            </a:pPr>
            <a:endParaRPr lang="en-US" sz="2000">
              <a:ea typeface="+mn-lt"/>
              <a:cs typeface="+mn-lt"/>
            </a:endParaRPr>
          </a:p>
          <a:p>
            <a:endParaRPr lang="en-US">
              <a:cs typeface="Calibri" panose="020F0502020204030204"/>
            </a:endParaRPr>
          </a:p>
        </p:txBody>
      </p:sp>
      <p:sp>
        <p:nvSpPr>
          <p:cNvPr id="7" name="Footer Placeholder 6">
            <a:extLst>
              <a:ext uri="{FF2B5EF4-FFF2-40B4-BE49-F238E27FC236}">
                <a16:creationId xmlns:a16="http://schemas.microsoft.com/office/drawing/2014/main" id="{CC0C6F60-5DB5-43F4-A8A5-4114F254CAB4}"/>
              </a:ext>
            </a:extLst>
          </p:cNvPr>
          <p:cNvSpPr>
            <a:spLocks noGrp="1"/>
          </p:cNvSpPr>
          <p:nvPr>
            <p:ph type="ftr" sz="quarter" idx="11"/>
          </p:nvPr>
        </p:nvSpPr>
        <p:spPr/>
        <p:txBody>
          <a:bodyPr/>
          <a:lstStyle/>
          <a:p>
            <a:r>
              <a:rPr lang="en-US"/>
              <a:t>Distribution Statement A</a:t>
            </a:r>
          </a:p>
        </p:txBody>
      </p:sp>
      <p:sp>
        <p:nvSpPr>
          <p:cNvPr id="8" name="Slide Number Placeholder 7">
            <a:extLst>
              <a:ext uri="{FF2B5EF4-FFF2-40B4-BE49-F238E27FC236}">
                <a16:creationId xmlns:a16="http://schemas.microsoft.com/office/drawing/2014/main" id="{2996A0B2-A37E-4F68-95C8-5A0EA43E1D24}"/>
              </a:ext>
            </a:extLst>
          </p:cNvPr>
          <p:cNvSpPr>
            <a:spLocks noGrp="1"/>
          </p:cNvSpPr>
          <p:nvPr>
            <p:ph type="sldNum" sz="quarter" idx="12"/>
          </p:nvPr>
        </p:nvSpPr>
        <p:spPr/>
        <p:txBody>
          <a:bodyPr/>
          <a:lstStyle/>
          <a:p>
            <a:fld id="{A7DC75CF-7D68-4A0C-850D-6E33D1D84A08}" type="slidenum">
              <a:rPr lang="en-US" smtClean="0"/>
              <a:t>7</a:t>
            </a:fld>
            <a:endParaRPr lang="en-US"/>
          </a:p>
        </p:txBody>
      </p:sp>
      <p:sp>
        <p:nvSpPr>
          <p:cNvPr id="3" name="Text Placeholder 6">
            <a:extLst>
              <a:ext uri="{FF2B5EF4-FFF2-40B4-BE49-F238E27FC236}">
                <a16:creationId xmlns:a16="http://schemas.microsoft.com/office/drawing/2014/main" id="{86B0445B-FA4C-4C7E-5F49-B9F1936B24D5}"/>
              </a:ext>
            </a:extLst>
          </p:cNvPr>
          <p:cNvSpPr txBox="1">
            <a:spLocks/>
          </p:cNvSpPr>
          <p:nvPr/>
        </p:nvSpPr>
        <p:spPr>
          <a:xfrm>
            <a:off x="414779" y="5811415"/>
            <a:ext cx="8408709" cy="420556"/>
          </a:xfrm>
          <a:prstGeom prst="rect">
            <a:avLst/>
          </a:prstGeom>
          <a:solidFill>
            <a:schemeClr val="accent1"/>
          </a:solidFill>
          <a:ln>
            <a:solidFill>
              <a:schemeClr val="tx1"/>
            </a:solidFill>
          </a:ln>
        </p:spPr>
        <p:txBody>
          <a:bodyPr vert="horz" lIns="91440" tIns="45720" rIns="91440" bIns="45720" rtlCol="0">
            <a:normAutofit fontScale="85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1800" kern="1200">
                <a:solidFill>
                  <a:srgbClr val="02122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500" kern="1200">
                <a:solidFill>
                  <a:srgbClr val="02122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350" kern="1200">
                <a:solidFill>
                  <a:srgbClr val="02122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200" kern="1200">
                <a:solidFill>
                  <a:srgbClr val="02122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200" kern="1200">
                <a:solidFill>
                  <a:srgbClr val="02122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60000"/>
              </a:lnSpc>
              <a:buNone/>
            </a:pPr>
            <a:r>
              <a:rPr lang="en-US" sz="2000" b="1">
                <a:solidFill>
                  <a:schemeClr val="bg1"/>
                </a:solidFill>
              </a:rPr>
              <a:t>Experimentation can provide Objective Quality Evidence (</a:t>
            </a:r>
            <a:r>
              <a:rPr lang="en-US" sz="2000" b="1" err="1">
                <a:solidFill>
                  <a:schemeClr val="bg1"/>
                </a:solidFill>
              </a:rPr>
              <a:t>OQE</a:t>
            </a:r>
            <a:r>
              <a:rPr lang="en-US" sz="2000" b="1">
                <a:solidFill>
                  <a:schemeClr val="bg1"/>
                </a:solidFill>
              </a:rPr>
              <a:t>) to support transition</a:t>
            </a:r>
          </a:p>
        </p:txBody>
      </p:sp>
    </p:spTree>
    <p:extLst>
      <p:ext uri="{BB962C8B-B14F-4D97-AF65-F5344CB8AC3E}">
        <p14:creationId xmlns:p14="http://schemas.microsoft.com/office/powerpoint/2010/main" val="76928439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DF2D563D-52CC-4918-AA27-C78B9E075FDC}"/>
              </a:ext>
            </a:extLst>
          </p:cNvPr>
          <p:cNvSpPr>
            <a:spLocks noGrp="1"/>
          </p:cNvSpPr>
          <p:nvPr>
            <p:ph type="ftr" sz="quarter" idx="11"/>
          </p:nvPr>
        </p:nvSpPr>
        <p:spPr/>
        <p:txBody>
          <a:bodyPr/>
          <a:lstStyle/>
          <a:p>
            <a:r>
              <a:rPr lang="en-US"/>
              <a:t>Distribution Statement A</a:t>
            </a:r>
          </a:p>
        </p:txBody>
      </p:sp>
      <p:sp>
        <p:nvSpPr>
          <p:cNvPr id="3" name="Slide Number Placeholder 2">
            <a:extLst>
              <a:ext uri="{FF2B5EF4-FFF2-40B4-BE49-F238E27FC236}">
                <a16:creationId xmlns:a16="http://schemas.microsoft.com/office/drawing/2014/main" id="{FC5F4722-DAB1-4254-8D46-26C26D7DD6AA}"/>
              </a:ext>
            </a:extLst>
          </p:cNvPr>
          <p:cNvSpPr>
            <a:spLocks noGrp="1"/>
          </p:cNvSpPr>
          <p:nvPr>
            <p:ph type="sldNum" sz="quarter" idx="12"/>
          </p:nvPr>
        </p:nvSpPr>
        <p:spPr/>
        <p:txBody>
          <a:bodyPr/>
          <a:lstStyle/>
          <a:p>
            <a:fld id="{A7DC75CF-7D68-4A0C-850D-6E33D1D84A08}" type="slidenum">
              <a:rPr lang="en-US" smtClean="0"/>
              <a:t>8</a:t>
            </a:fld>
            <a:endParaRPr lang="en-US"/>
          </a:p>
        </p:txBody>
      </p:sp>
      <p:sp>
        <p:nvSpPr>
          <p:cNvPr id="5" name="Content Placeholder 4">
            <a:extLst>
              <a:ext uri="{FF2B5EF4-FFF2-40B4-BE49-F238E27FC236}">
                <a16:creationId xmlns:a16="http://schemas.microsoft.com/office/drawing/2014/main" id="{1EAF9DD0-0107-40E4-9E9F-B6B3EE076A7C}"/>
              </a:ext>
            </a:extLst>
          </p:cNvPr>
          <p:cNvSpPr>
            <a:spLocks noGrp="1"/>
          </p:cNvSpPr>
          <p:nvPr>
            <p:ph idx="1"/>
          </p:nvPr>
        </p:nvSpPr>
        <p:spPr>
          <a:xfrm>
            <a:off x="4552950" y="1344103"/>
            <a:ext cx="4691743" cy="4712469"/>
          </a:xfrm>
        </p:spPr>
        <p:txBody>
          <a:bodyPr vert="horz" lIns="91440" tIns="45720" rIns="91440" bIns="45720" rtlCol="0" anchor="t">
            <a:noAutofit/>
          </a:bodyPr>
          <a:lstStyle/>
          <a:p>
            <a:r>
              <a:rPr lang="en-US">
                <a:solidFill>
                  <a:srgbClr val="002060"/>
                </a:solidFill>
                <a:effectLst>
                  <a:outerShdw blurRad="38100" dist="38100" dir="2700000" algn="tl">
                    <a:srgbClr val="000000">
                      <a:alpha val="43137"/>
                    </a:srgbClr>
                  </a:outerShdw>
                </a:effectLst>
                <a:cs typeface="Calibri"/>
              </a:rPr>
              <a:t>ANTX Coastal Trident (CT)</a:t>
            </a:r>
          </a:p>
          <a:p>
            <a:pPr lvl="1"/>
            <a:r>
              <a:rPr lang="en-US">
                <a:cs typeface="Calibri"/>
              </a:rPr>
              <a:t>Request for Project Information</a:t>
            </a:r>
          </a:p>
          <a:p>
            <a:r>
              <a:rPr lang="en-US">
                <a:solidFill>
                  <a:srgbClr val="002060"/>
                </a:solidFill>
                <a:effectLst>
                  <a:outerShdw blurRad="38100" dist="38100" dir="2700000" algn="tl">
                    <a:srgbClr val="000000">
                      <a:alpha val="43137"/>
                    </a:srgbClr>
                  </a:outerShdw>
                </a:effectLst>
                <a:cs typeface="Calibri"/>
              </a:rPr>
              <a:t>Joint Interagency Field Experimentation (JIFX)</a:t>
            </a:r>
          </a:p>
          <a:p>
            <a:pPr lvl="1"/>
            <a:r>
              <a:rPr lang="en-US">
                <a:cs typeface="Calibri"/>
              </a:rPr>
              <a:t>Request for Information (RFI)</a:t>
            </a:r>
          </a:p>
          <a:p>
            <a:r>
              <a:rPr lang="en-US">
                <a:solidFill>
                  <a:srgbClr val="002060"/>
                </a:solidFill>
                <a:effectLst>
                  <a:outerShdw blurRad="38100" dist="38100" dir="2700000" algn="tl">
                    <a:srgbClr val="000000">
                      <a:alpha val="43137"/>
                    </a:srgbClr>
                  </a:outerShdw>
                </a:effectLst>
                <a:cs typeface="Calibri"/>
              </a:rPr>
              <a:t>Technology Operational Experimentation Exercise (TOEE)</a:t>
            </a:r>
          </a:p>
          <a:p>
            <a:pPr lvl="1"/>
            <a:r>
              <a:rPr lang="en-US">
                <a:cs typeface="Calibri"/>
              </a:rPr>
              <a:t>RFI</a:t>
            </a:r>
          </a:p>
          <a:p>
            <a:r>
              <a:rPr lang="en-US">
                <a:solidFill>
                  <a:srgbClr val="002060"/>
                </a:solidFill>
                <a:effectLst>
                  <a:outerShdw blurRad="38100" dist="38100" dir="2700000" algn="tl">
                    <a:srgbClr val="000000">
                      <a:alpha val="43137"/>
                    </a:srgbClr>
                  </a:outerShdw>
                </a:effectLst>
                <a:cs typeface="Calibri"/>
              </a:rPr>
              <a:t>PACIFIC SCOUT</a:t>
            </a:r>
          </a:p>
          <a:p>
            <a:pPr lvl="1"/>
            <a:r>
              <a:rPr lang="en-US">
                <a:cs typeface="Calibri"/>
              </a:rPr>
              <a:t>RFI</a:t>
            </a:r>
          </a:p>
          <a:p>
            <a:r>
              <a:rPr lang="en-US">
                <a:solidFill>
                  <a:srgbClr val="002060"/>
                </a:solidFill>
                <a:effectLst>
                  <a:outerShdw blurRad="38100" dist="38100" dir="2700000" algn="tl">
                    <a:srgbClr val="000000">
                      <a:alpha val="43137"/>
                    </a:srgbClr>
                  </a:outerShdw>
                </a:effectLst>
                <a:cs typeface="Calibri"/>
              </a:rPr>
              <a:t>Trident Spectre (TS)</a:t>
            </a:r>
          </a:p>
          <a:p>
            <a:pPr lvl="1"/>
            <a:r>
              <a:rPr lang="en-US">
                <a:cs typeface="Calibri"/>
              </a:rPr>
              <a:t>Call for Submissions</a:t>
            </a:r>
          </a:p>
          <a:p>
            <a:r>
              <a:rPr lang="en-US">
                <a:solidFill>
                  <a:srgbClr val="002060"/>
                </a:solidFill>
                <a:effectLst>
                  <a:outerShdw blurRad="38100" dist="38100" dir="2700000" algn="tl">
                    <a:srgbClr val="000000">
                      <a:alpha val="43137"/>
                    </a:srgbClr>
                  </a:outerShdw>
                </a:effectLst>
                <a:cs typeface="Calibri"/>
              </a:rPr>
              <a:t>Silent Swarm</a:t>
            </a:r>
          </a:p>
          <a:p>
            <a:pPr lvl="1"/>
            <a:r>
              <a:rPr lang="en-US" err="1">
                <a:cs typeface="Calibri"/>
              </a:rPr>
              <a:t>SAM.Gov</a:t>
            </a:r>
            <a:r>
              <a:rPr lang="en-US">
                <a:cs typeface="Calibri"/>
              </a:rPr>
              <a:t> Special Notice</a:t>
            </a:r>
          </a:p>
          <a:p>
            <a:r>
              <a:rPr lang="en-US">
                <a:solidFill>
                  <a:srgbClr val="002060"/>
                </a:solidFill>
                <a:effectLst>
                  <a:outerShdw blurRad="38100" dist="38100" dir="2700000" algn="tl">
                    <a:srgbClr val="000000">
                      <a:alpha val="43137"/>
                    </a:srgbClr>
                  </a:outerShdw>
                </a:effectLst>
                <a:cs typeface="Calibri"/>
              </a:rPr>
              <a:t>Trident Warrior (TW)</a:t>
            </a:r>
          </a:p>
          <a:p>
            <a:pPr lvl="1"/>
            <a:r>
              <a:rPr lang="en-US">
                <a:cs typeface="Calibri"/>
              </a:rPr>
              <a:t>Commercial Area Announcement (CAA)</a:t>
            </a:r>
          </a:p>
          <a:p>
            <a:pPr marL="0" indent="0">
              <a:buNone/>
            </a:pPr>
            <a:endParaRPr lang="en-US">
              <a:cs typeface="Calibri"/>
            </a:endParaRPr>
          </a:p>
        </p:txBody>
      </p:sp>
      <p:sp>
        <p:nvSpPr>
          <p:cNvPr id="6" name="Title 5">
            <a:extLst>
              <a:ext uri="{FF2B5EF4-FFF2-40B4-BE49-F238E27FC236}">
                <a16:creationId xmlns:a16="http://schemas.microsoft.com/office/drawing/2014/main" id="{908299DD-3115-4D00-996C-9D2BBA7FCE16}"/>
              </a:ext>
            </a:extLst>
          </p:cNvPr>
          <p:cNvSpPr>
            <a:spLocks noGrp="1"/>
          </p:cNvSpPr>
          <p:nvPr>
            <p:ph type="title"/>
          </p:nvPr>
        </p:nvSpPr>
        <p:spPr>
          <a:xfrm>
            <a:off x="1578483" y="267987"/>
            <a:ext cx="5987034" cy="768096"/>
          </a:xfrm>
        </p:spPr>
        <p:txBody>
          <a:bodyPr/>
          <a:lstStyle/>
          <a:p>
            <a:r>
              <a:rPr lang="en-US" b="0">
                <a:cs typeface="Calibri Light"/>
              </a:rPr>
              <a:t>Pathways to Experimentation</a:t>
            </a:r>
            <a:endParaRPr lang="en-US" b="0"/>
          </a:p>
        </p:txBody>
      </p:sp>
      <p:sp>
        <p:nvSpPr>
          <p:cNvPr id="9" name="Text Placeholder 6">
            <a:extLst>
              <a:ext uri="{FF2B5EF4-FFF2-40B4-BE49-F238E27FC236}">
                <a16:creationId xmlns:a16="http://schemas.microsoft.com/office/drawing/2014/main" id="{13AECA25-F756-4CEB-8EE6-87E0D029B342}"/>
              </a:ext>
            </a:extLst>
          </p:cNvPr>
          <p:cNvSpPr txBox="1">
            <a:spLocks/>
          </p:cNvSpPr>
          <p:nvPr/>
        </p:nvSpPr>
        <p:spPr>
          <a:xfrm>
            <a:off x="331648" y="5137353"/>
            <a:ext cx="4084612" cy="718899"/>
          </a:xfrm>
          <a:prstGeom prst="rect">
            <a:avLst/>
          </a:prstGeom>
          <a:solidFill>
            <a:schemeClr val="accent1"/>
          </a:solidFill>
          <a:ln>
            <a:solidFill>
              <a:schemeClr val="tx1"/>
            </a:solidFill>
          </a:ln>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1800" kern="1200">
                <a:solidFill>
                  <a:srgbClr val="02122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500" kern="1200">
                <a:solidFill>
                  <a:srgbClr val="02122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350" kern="1200">
                <a:solidFill>
                  <a:srgbClr val="02122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200" kern="1200">
                <a:solidFill>
                  <a:srgbClr val="02122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200" kern="1200">
                <a:solidFill>
                  <a:srgbClr val="02122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00000"/>
              </a:lnSpc>
              <a:buNone/>
            </a:pPr>
            <a:r>
              <a:rPr lang="en-US" b="1" i="1">
                <a:solidFill>
                  <a:schemeClr val="bg1"/>
                </a:solidFill>
                <a:effectLst>
                  <a:outerShdw blurRad="38100" dist="38100" dir="2700000" algn="tl">
                    <a:srgbClr val="000000">
                      <a:alpha val="43137"/>
                    </a:srgbClr>
                  </a:outerShdw>
                </a:effectLst>
              </a:rPr>
              <a:t>Visit Navysbir.com/sec for more information and examples</a:t>
            </a:r>
          </a:p>
        </p:txBody>
      </p:sp>
      <p:sp>
        <p:nvSpPr>
          <p:cNvPr id="10" name="Content Placeholder 4">
            <a:extLst>
              <a:ext uri="{FF2B5EF4-FFF2-40B4-BE49-F238E27FC236}">
                <a16:creationId xmlns:a16="http://schemas.microsoft.com/office/drawing/2014/main" id="{350139B9-57E0-2D1B-402A-E731B4D3B1E2}"/>
              </a:ext>
            </a:extLst>
          </p:cNvPr>
          <p:cNvSpPr txBox="1">
            <a:spLocks/>
          </p:cNvSpPr>
          <p:nvPr/>
        </p:nvSpPr>
        <p:spPr>
          <a:xfrm>
            <a:off x="367645" y="1545059"/>
            <a:ext cx="4048615" cy="4135606"/>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1800" kern="1200">
                <a:solidFill>
                  <a:srgbClr val="02122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500" kern="1200">
                <a:solidFill>
                  <a:srgbClr val="02122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350" kern="1200">
                <a:solidFill>
                  <a:srgbClr val="02122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200" kern="1200">
                <a:solidFill>
                  <a:srgbClr val="02122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200" kern="1200">
                <a:solidFill>
                  <a:srgbClr val="02122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solidFill>
                  <a:srgbClr val="002060"/>
                </a:solidFill>
                <a:effectLst>
                  <a:outerShdw blurRad="38100" dist="38100" dir="2700000" algn="tl">
                    <a:srgbClr val="000000">
                      <a:alpha val="43137"/>
                    </a:srgbClr>
                  </a:outerShdw>
                </a:effectLst>
                <a:cs typeface="Calibri"/>
              </a:rPr>
              <a:t>DoN-SEC</a:t>
            </a:r>
            <a:r>
              <a:rPr lang="en-US">
                <a:solidFill>
                  <a:schemeClr val="accent1"/>
                </a:solidFill>
                <a:effectLst>
                  <a:outerShdw blurRad="38100" dist="38100" dir="2700000" algn="tl">
                    <a:srgbClr val="000000">
                      <a:alpha val="43137"/>
                    </a:srgbClr>
                  </a:outerShdw>
                </a:effectLst>
                <a:cs typeface="Calibri"/>
              </a:rPr>
              <a:t> </a:t>
            </a:r>
          </a:p>
          <a:p>
            <a:pPr lvl="1"/>
            <a:r>
              <a:rPr lang="en-US">
                <a:cs typeface="Calibri"/>
              </a:rPr>
              <a:t>Facilitators for Navy SBIRs/STTRs</a:t>
            </a:r>
          </a:p>
          <a:p>
            <a:r>
              <a:rPr lang="en-US">
                <a:solidFill>
                  <a:srgbClr val="002060"/>
                </a:solidFill>
                <a:effectLst>
                  <a:outerShdw blurRad="38100" dist="38100" dir="2700000" algn="tl">
                    <a:srgbClr val="000000">
                      <a:alpha val="43137"/>
                    </a:srgbClr>
                  </a:outerShdw>
                </a:effectLst>
                <a:cs typeface="Calibri"/>
              </a:rPr>
              <a:t>Tech Bridges</a:t>
            </a:r>
          </a:p>
          <a:p>
            <a:pPr lvl="1"/>
            <a:r>
              <a:rPr lang="en-US">
                <a:cs typeface="Calibri"/>
              </a:rPr>
              <a:t>Connected network across the U.S. as well as Japan and the United Kingdom</a:t>
            </a:r>
          </a:p>
          <a:p>
            <a:pPr marL="457200" lvl="1" indent="0">
              <a:buFont typeface="Arial" panose="020B0604020202020204" pitchFamily="34" charset="0"/>
              <a:buNone/>
            </a:pPr>
            <a:endParaRPr lang="en-US">
              <a:cs typeface="Calibri"/>
            </a:endParaRPr>
          </a:p>
          <a:p>
            <a:pPr marL="0" indent="0">
              <a:buFont typeface="Arial" panose="020B0604020202020204" pitchFamily="34" charset="0"/>
              <a:buNone/>
            </a:pPr>
            <a:endParaRPr lang="en-US">
              <a:cs typeface="Calibri"/>
            </a:endParaRPr>
          </a:p>
        </p:txBody>
      </p:sp>
      <p:pic>
        <p:nvPicPr>
          <p:cNvPr id="1026" name="Picture 2">
            <a:extLst>
              <a:ext uri="{FF2B5EF4-FFF2-40B4-BE49-F238E27FC236}">
                <a16:creationId xmlns:a16="http://schemas.microsoft.com/office/drawing/2014/main" id="{E1F8C6C4-D24D-198E-6573-E7933508340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99243" y="3036417"/>
            <a:ext cx="2985418" cy="2007383"/>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16" descr="A black background with blue and green dots&#10;&#10;Description automatically generated">
            <a:extLst>
              <a:ext uri="{FF2B5EF4-FFF2-40B4-BE49-F238E27FC236}">
                <a16:creationId xmlns:a16="http://schemas.microsoft.com/office/drawing/2014/main" id="{F9621527-9D76-FEEB-751E-6817D96A15E6}"/>
              </a:ext>
            </a:extLst>
          </p:cNvPr>
          <p:cNvPicPr>
            <a:picLocks noChangeAspect="1"/>
          </p:cNvPicPr>
          <p:nvPr/>
        </p:nvPicPr>
        <p:blipFill rotWithShape="1">
          <a:blip r:embed="rId3">
            <a:duotone>
              <a:schemeClr val="accent2">
                <a:shade val="45000"/>
                <a:satMod val="135000"/>
              </a:schemeClr>
              <a:prstClr val="white"/>
            </a:duotone>
            <a:extLst>
              <a:ext uri="{BEBA8EAE-BF5A-486C-A8C5-ECC9F3942E4B}">
                <a14:imgProps xmlns:a14="http://schemas.microsoft.com/office/drawing/2010/main">
                  <a14:imgLayer r:embed="rId4">
                    <a14:imgEffect>
                      <a14:sharpenSoften amount="50000"/>
                    </a14:imgEffect>
                    <a14:imgEffect>
                      <a14:brightnessContrast bright="-40000" contrast="20000"/>
                    </a14:imgEffect>
                  </a14:imgLayer>
                </a14:imgProps>
              </a:ext>
              <a:ext uri="{28A0092B-C50C-407E-A947-70E740481C1C}">
                <a14:useLocalDpi xmlns:a14="http://schemas.microsoft.com/office/drawing/2010/main" val="0"/>
              </a:ext>
              <a:ext uri="{837473B0-CC2E-450A-ABE3-18F120FF3D39}">
                <a1611:picAttrSrcUrl xmlns:a1611="http://schemas.microsoft.com/office/drawing/2016/11/main" r:id="rId5"/>
              </a:ext>
            </a:extLst>
          </a:blip>
          <a:srcRect/>
          <a:stretch/>
        </p:blipFill>
        <p:spPr>
          <a:xfrm rot="642314">
            <a:off x="1054404" y="3449997"/>
            <a:ext cx="2428270" cy="1180222"/>
          </a:xfrm>
          <a:prstGeom prst="rect">
            <a:avLst/>
          </a:prstGeom>
        </p:spPr>
      </p:pic>
    </p:spTree>
    <p:extLst>
      <p:ext uri="{BB962C8B-B14F-4D97-AF65-F5344CB8AC3E}">
        <p14:creationId xmlns:p14="http://schemas.microsoft.com/office/powerpoint/2010/main" val="60152198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Arrow: Left-Right 29">
            <a:extLst>
              <a:ext uri="{FF2B5EF4-FFF2-40B4-BE49-F238E27FC236}">
                <a16:creationId xmlns:a16="http://schemas.microsoft.com/office/drawing/2014/main" id="{7D5C0D61-47EF-0E33-BEAF-54FD0E8CABAC}"/>
              </a:ext>
            </a:extLst>
          </p:cNvPr>
          <p:cNvSpPr/>
          <p:nvPr/>
        </p:nvSpPr>
        <p:spPr>
          <a:xfrm>
            <a:off x="1343307" y="4408526"/>
            <a:ext cx="6486236" cy="930872"/>
          </a:xfrm>
          <a:prstGeom prst="leftRightArrow">
            <a:avLst/>
          </a:prstGeom>
          <a:gradFill>
            <a:gsLst>
              <a:gs pos="0">
                <a:srgbClr val="00B050"/>
              </a:gs>
              <a:gs pos="50000">
                <a:schemeClr val="accent4">
                  <a:lumMod val="60000"/>
                  <a:lumOff val="40000"/>
                </a:schemeClr>
              </a:gs>
              <a:gs pos="100000">
                <a:srgbClr val="C00000"/>
              </a:gs>
            </a:gsLst>
            <a:lin ang="0" scaled="1"/>
          </a:gradFill>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bIns="0" rtlCol="0" anchor="ctr"/>
          <a:lstStyle/>
          <a:p>
            <a:pPr algn="ctr"/>
            <a:endParaRPr lang="en-US"/>
          </a:p>
        </p:txBody>
      </p:sp>
      <p:sp>
        <p:nvSpPr>
          <p:cNvPr id="28" name="Arrow: Left-Right 27">
            <a:extLst>
              <a:ext uri="{FF2B5EF4-FFF2-40B4-BE49-F238E27FC236}">
                <a16:creationId xmlns:a16="http://schemas.microsoft.com/office/drawing/2014/main" id="{28059EB9-6F98-CCEE-9358-5ED171248E65}"/>
              </a:ext>
            </a:extLst>
          </p:cNvPr>
          <p:cNvSpPr/>
          <p:nvPr/>
        </p:nvSpPr>
        <p:spPr>
          <a:xfrm>
            <a:off x="1343307" y="4147789"/>
            <a:ext cx="6486236" cy="930872"/>
          </a:xfrm>
          <a:prstGeom prst="leftRightArrow">
            <a:avLst/>
          </a:prstGeom>
          <a:gradFill>
            <a:gsLst>
              <a:gs pos="100000">
                <a:srgbClr val="00B050"/>
              </a:gs>
              <a:gs pos="50000">
                <a:schemeClr val="accent4">
                  <a:lumMod val="60000"/>
                  <a:lumOff val="40000"/>
                </a:schemeClr>
              </a:gs>
              <a:gs pos="0">
                <a:srgbClr val="C00000"/>
              </a:gs>
            </a:gsLst>
            <a:lin ang="0" scaled="1"/>
          </a:gradFill>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bIns="0" rtlCol="0" anchor="ctr"/>
          <a:lstStyle/>
          <a:p>
            <a:pPr algn="ctr"/>
            <a:endParaRPr lang="en-US"/>
          </a:p>
        </p:txBody>
      </p:sp>
      <p:sp>
        <p:nvSpPr>
          <p:cNvPr id="5" name="Arrow: Left-Right 4">
            <a:extLst>
              <a:ext uri="{FF2B5EF4-FFF2-40B4-BE49-F238E27FC236}">
                <a16:creationId xmlns:a16="http://schemas.microsoft.com/office/drawing/2014/main" id="{69DC55AF-2F70-C0FE-1141-CC301927D862}"/>
              </a:ext>
            </a:extLst>
          </p:cNvPr>
          <p:cNvSpPr/>
          <p:nvPr/>
        </p:nvSpPr>
        <p:spPr>
          <a:xfrm>
            <a:off x="1343307" y="3881048"/>
            <a:ext cx="6486236" cy="930872"/>
          </a:xfrm>
          <a:prstGeom prst="leftRightArrow">
            <a:avLst/>
          </a:prstGeom>
          <a:gradFill>
            <a:gsLst>
              <a:gs pos="0">
                <a:schemeClr val="bg2">
                  <a:lumMod val="90000"/>
                </a:schemeClr>
              </a:gs>
              <a:gs pos="50000">
                <a:schemeClr val="bg2">
                  <a:lumMod val="75000"/>
                </a:schemeClr>
              </a:gs>
              <a:gs pos="100000">
                <a:schemeClr val="bg2">
                  <a:lumMod val="50000"/>
                </a:schemeClr>
              </a:gs>
            </a:gsLst>
            <a:lin ang="0" scaled="1"/>
          </a:gradFill>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Content Placeholder 3">
            <a:extLst>
              <a:ext uri="{FF2B5EF4-FFF2-40B4-BE49-F238E27FC236}">
                <a16:creationId xmlns:a16="http://schemas.microsoft.com/office/drawing/2014/main" id="{60524F05-4954-4516-BFD8-17C50A6F1910}"/>
              </a:ext>
            </a:extLst>
          </p:cNvPr>
          <p:cNvSpPr>
            <a:spLocks noGrp="1"/>
          </p:cNvSpPr>
          <p:nvPr>
            <p:ph idx="13"/>
          </p:nvPr>
        </p:nvSpPr>
        <p:spPr>
          <a:xfrm>
            <a:off x="453133" y="1894341"/>
            <a:ext cx="3609713" cy="1674169"/>
          </a:xfrm>
        </p:spPr>
        <p:txBody>
          <a:bodyPr vert="horz" lIns="91440" tIns="45720" rIns="91440" bIns="45720" rtlCol="0" anchor="t">
            <a:normAutofit fontScale="85000" lnSpcReduction="20000"/>
          </a:bodyPr>
          <a:lstStyle/>
          <a:p>
            <a:pPr marL="0" indent="0">
              <a:buNone/>
            </a:pPr>
            <a:r>
              <a:rPr lang="en-US" sz="2800" b="1">
                <a:cs typeface="Arial"/>
              </a:rPr>
              <a:t>Smaller Scale Events:</a:t>
            </a:r>
            <a:endParaRPr lang="en-US" sz="2800">
              <a:solidFill>
                <a:srgbClr val="06A950"/>
              </a:solidFill>
            </a:endParaRPr>
          </a:p>
          <a:p>
            <a:r>
              <a:rPr lang="en-US" sz="2100">
                <a:solidFill>
                  <a:schemeClr val="tx1"/>
                </a:solidFill>
              </a:rPr>
              <a:t>More control of elements</a:t>
            </a:r>
            <a:endParaRPr lang="en-US" sz="2100">
              <a:solidFill>
                <a:schemeClr val="tx1"/>
              </a:solidFill>
              <a:cs typeface="Calibri"/>
            </a:endParaRPr>
          </a:p>
          <a:p>
            <a:r>
              <a:rPr lang="en-US" sz="2100">
                <a:solidFill>
                  <a:schemeClr val="tx1"/>
                </a:solidFill>
              </a:rPr>
              <a:t>Minimal entrance criteria</a:t>
            </a:r>
            <a:endParaRPr lang="en-US" sz="2100">
              <a:solidFill>
                <a:schemeClr val="tx1"/>
              </a:solidFill>
              <a:cs typeface="Calibri"/>
            </a:endParaRPr>
          </a:p>
          <a:p>
            <a:r>
              <a:rPr lang="en-US" sz="2100">
                <a:solidFill>
                  <a:schemeClr val="tx1"/>
                </a:solidFill>
              </a:rPr>
              <a:t>Limited resources and interactions</a:t>
            </a:r>
            <a:endParaRPr lang="en-US" sz="2100">
              <a:solidFill>
                <a:schemeClr val="tx1"/>
              </a:solidFill>
              <a:cs typeface="Calibri"/>
            </a:endParaRPr>
          </a:p>
          <a:p>
            <a:r>
              <a:rPr lang="en-US" sz="2100">
                <a:solidFill>
                  <a:schemeClr val="tx1"/>
                </a:solidFill>
              </a:rPr>
              <a:t>Limited exposure</a:t>
            </a:r>
            <a:endParaRPr lang="en-US" sz="2100">
              <a:solidFill>
                <a:schemeClr val="tx1"/>
              </a:solidFill>
              <a:cs typeface="Calibri"/>
            </a:endParaRPr>
          </a:p>
          <a:p>
            <a:pPr marL="457200" lvl="1" indent="0">
              <a:buNone/>
            </a:pPr>
            <a:endParaRPr lang="en-US" sz="1800">
              <a:solidFill>
                <a:srgbClr val="06A950"/>
              </a:solidFill>
            </a:endParaRPr>
          </a:p>
        </p:txBody>
      </p:sp>
      <p:sp>
        <p:nvSpPr>
          <p:cNvPr id="7" name="Footer Placeholder 6">
            <a:extLst>
              <a:ext uri="{FF2B5EF4-FFF2-40B4-BE49-F238E27FC236}">
                <a16:creationId xmlns:a16="http://schemas.microsoft.com/office/drawing/2014/main" id="{58BAD04A-B34A-4C68-BAFD-E22ADB49A25E}"/>
              </a:ext>
            </a:extLst>
          </p:cNvPr>
          <p:cNvSpPr>
            <a:spLocks noGrp="1"/>
          </p:cNvSpPr>
          <p:nvPr>
            <p:ph type="ftr" sz="quarter" idx="11"/>
          </p:nvPr>
        </p:nvSpPr>
        <p:spPr/>
        <p:txBody>
          <a:bodyPr/>
          <a:lstStyle/>
          <a:p>
            <a:r>
              <a:rPr lang="en-US"/>
              <a:t>Distribution Statement A</a:t>
            </a:r>
          </a:p>
        </p:txBody>
      </p:sp>
      <p:sp>
        <p:nvSpPr>
          <p:cNvPr id="8" name="Slide Number Placeholder 7">
            <a:extLst>
              <a:ext uri="{FF2B5EF4-FFF2-40B4-BE49-F238E27FC236}">
                <a16:creationId xmlns:a16="http://schemas.microsoft.com/office/drawing/2014/main" id="{E7E37F06-50C7-4566-856A-83EFECFD7CD5}"/>
              </a:ext>
            </a:extLst>
          </p:cNvPr>
          <p:cNvSpPr>
            <a:spLocks noGrp="1"/>
          </p:cNvSpPr>
          <p:nvPr>
            <p:ph type="sldNum" sz="quarter" idx="12"/>
          </p:nvPr>
        </p:nvSpPr>
        <p:spPr/>
        <p:txBody>
          <a:bodyPr/>
          <a:lstStyle/>
          <a:p>
            <a:fld id="{A7DC75CF-7D68-4A0C-850D-6E33D1D84A08}" type="slidenum">
              <a:rPr lang="en-US" smtClean="0"/>
              <a:t>9</a:t>
            </a:fld>
            <a:endParaRPr lang="en-US"/>
          </a:p>
        </p:txBody>
      </p:sp>
      <p:sp>
        <p:nvSpPr>
          <p:cNvPr id="11" name="Content Placeholder 2">
            <a:extLst>
              <a:ext uri="{FF2B5EF4-FFF2-40B4-BE49-F238E27FC236}">
                <a16:creationId xmlns:a16="http://schemas.microsoft.com/office/drawing/2014/main" id="{685A73E4-D14E-6FB5-4E34-8DD17CD5ADD0}"/>
              </a:ext>
            </a:extLst>
          </p:cNvPr>
          <p:cNvSpPr>
            <a:spLocks noGrp="1"/>
          </p:cNvSpPr>
          <p:nvPr/>
        </p:nvSpPr>
        <p:spPr>
          <a:xfrm>
            <a:off x="4506206" y="1865581"/>
            <a:ext cx="4813059" cy="1693312"/>
          </a:xfrm>
          <a:prstGeom prst="rect">
            <a:avLst/>
          </a:prstGeom>
        </p:spPr>
        <p:txBody>
          <a:bodyPr vert="horz" lIns="91440" tIns="45720" rIns="91440" bIns="45720" rtlCol="0" anchor="t">
            <a:normAutofit fontScale="92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1800" kern="1200">
                <a:solidFill>
                  <a:srgbClr val="02122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500" kern="1200">
                <a:solidFill>
                  <a:srgbClr val="02122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350" kern="1200">
                <a:solidFill>
                  <a:srgbClr val="02122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200" kern="1200">
                <a:solidFill>
                  <a:srgbClr val="02122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200" kern="1200">
                <a:solidFill>
                  <a:srgbClr val="02122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600" b="1">
                <a:cs typeface="Arial"/>
              </a:rPr>
              <a:t>Larger Scale Events:</a:t>
            </a:r>
            <a:endParaRPr lang="en-US" sz="1500">
              <a:cs typeface="Arial"/>
            </a:endParaRPr>
          </a:p>
          <a:p>
            <a:r>
              <a:rPr lang="en-US" sz="1900">
                <a:solidFill>
                  <a:schemeClr val="tx1"/>
                </a:solidFill>
              </a:rPr>
              <a:t>Extensive interactions available</a:t>
            </a:r>
          </a:p>
          <a:p>
            <a:r>
              <a:rPr lang="en-US" sz="1900">
                <a:solidFill>
                  <a:schemeClr val="tx1"/>
                </a:solidFill>
              </a:rPr>
              <a:t>Large number of observers</a:t>
            </a:r>
          </a:p>
          <a:p>
            <a:r>
              <a:rPr lang="en-US" sz="1900">
                <a:solidFill>
                  <a:schemeClr val="tx1"/>
                </a:solidFill>
              </a:rPr>
              <a:t>Opportunity to study interaction/integration</a:t>
            </a:r>
          </a:p>
          <a:p>
            <a:r>
              <a:rPr lang="en-US" sz="1900">
                <a:solidFill>
                  <a:schemeClr val="tx1"/>
                </a:solidFill>
              </a:rPr>
              <a:t>Significant requirements for participation </a:t>
            </a:r>
          </a:p>
          <a:p>
            <a:pPr marL="628650" lvl="1" indent="-285750"/>
            <a:endParaRPr lang="en-US" sz="1400">
              <a:solidFill>
                <a:srgbClr val="FF0000"/>
              </a:solidFill>
            </a:endParaRPr>
          </a:p>
        </p:txBody>
      </p:sp>
      <p:pic>
        <p:nvPicPr>
          <p:cNvPr id="13" name="Picture 12">
            <a:extLst>
              <a:ext uri="{FF2B5EF4-FFF2-40B4-BE49-F238E27FC236}">
                <a16:creationId xmlns:a16="http://schemas.microsoft.com/office/drawing/2014/main" id="{788C6846-CBEB-3801-0503-A4C96AEC8ECD}"/>
              </a:ext>
            </a:extLst>
          </p:cNvPr>
          <p:cNvPicPr>
            <a:picLocks noChangeAspect="1"/>
          </p:cNvPicPr>
          <p:nvPr/>
        </p:nvPicPr>
        <p:blipFill>
          <a:blip r:embed="rId3">
            <a:extLst>
              <a:ext uri="{BEBA8EAE-BF5A-486C-A8C5-ECC9F3942E4B}">
                <a14:imgProps xmlns:a14="http://schemas.microsoft.com/office/drawing/2010/main">
                  <a14:imgLayer r:embed="rId4">
                    <a14:imgEffect>
                      <a14:sharpenSoften amount="50000"/>
                    </a14:imgEffect>
                    <a14:imgEffect>
                      <a14:brightnessContrast contrast="20000"/>
                    </a14:imgEffect>
                  </a14:imgLayer>
                </a14:imgProps>
              </a:ext>
              <a:ext uri="{28A0092B-C50C-407E-A947-70E740481C1C}">
                <a14:useLocalDpi xmlns:a14="http://schemas.microsoft.com/office/drawing/2010/main" val="0"/>
              </a:ext>
            </a:extLst>
          </a:blip>
          <a:srcRect t="2668" b="2668"/>
          <a:stretch/>
        </p:blipFill>
        <p:spPr>
          <a:xfrm>
            <a:off x="7845957" y="3845216"/>
            <a:ext cx="1171134" cy="994421"/>
          </a:xfrm>
          <a:prstGeom prst="hexagon">
            <a:avLst>
              <a:gd name="adj" fmla="val 24162"/>
              <a:gd name="vf" fmla="val 115470"/>
            </a:avLst>
          </a:prstGeom>
          <a:effectLst>
            <a:innerShdw blurRad="114300">
              <a:prstClr val="black">
                <a:alpha val="65000"/>
              </a:prstClr>
            </a:innerShdw>
          </a:effectLst>
          <a:scene3d>
            <a:camera prst="orthographicFront"/>
            <a:lightRig rig="threePt" dir="t"/>
          </a:scene3d>
          <a:sp3d>
            <a:bevelT w="114300" prst="artDeco"/>
          </a:sp3d>
        </p:spPr>
      </p:pic>
      <p:sp>
        <p:nvSpPr>
          <p:cNvPr id="6" name="Rectangle 5">
            <a:extLst>
              <a:ext uri="{FF2B5EF4-FFF2-40B4-BE49-F238E27FC236}">
                <a16:creationId xmlns:a16="http://schemas.microsoft.com/office/drawing/2014/main" id="{FA547814-D357-1361-87F7-144081D1AB23}"/>
              </a:ext>
            </a:extLst>
          </p:cNvPr>
          <p:cNvSpPr/>
          <p:nvPr/>
        </p:nvSpPr>
        <p:spPr>
          <a:xfrm>
            <a:off x="150823" y="1370395"/>
            <a:ext cx="8866267" cy="26320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a:t>One size does not fit all, select based on your needs!</a:t>
            </a:r>
          </a:p>
        </p:txBody>
      </p:sp>
      <p:grpSp>
        <p:nvGrpSpPr>
          <p:cNvPr id="12" name="Group 11">
            <a:extLst>
              <a:ext uri="{FF2B5EF4-FFF2-40B4-BE49-F238E27FC236}">
                <a16:creationId xmlns:a16="http://schemas.microsoft.com/office/drawing/2014/main" id="{57E6784E-9D9A-3E4A-C67D-39EB28B02D2B}"/>
              </a:ext>
            </a:extLst>
          </p:cNvPr>
          <p:cNvGrpSpPr/>
          <p:nvPr/>
        </p:nvGrpSpPr>
        <p:grpSpPr>
          <a:xfrm>
            <a:off x="2035030" y="4146814"/>
            <a:ext cx="5046960" cy="390893"/>
            <a:chOff x="1876850" y="3649629"/>
            <a:chExt cx="5046960" cy="390893"/>
          </a:xfrm>
        </p:grpSpPr>
        <p:sp>
          <p:nvSpPr>
            <p:cNvPr id="20" name="TextBox 19">
              <a:extLst>
                <a:ext uri="{FF2B5EF4-FFF2-40B4-BE49-F238E27FC236}">
                  <a16:creationId xmlns:a16="http://schemas.microsoft.com/office/drawing/2014/main" id="{69A632CC-056A-40B9-93FC-FE1BA46C256D}"/>
                </a:ext>
              </a:extLst>
            </p:cNvPr>
            <p:cNvSpPr txBox="1"/>
            <p:nvPr/>
          </p:nvSpPr>
          <p:spPr>
            <a:xfrm>
              <a:off x="1876850" y="3658879"/>
              <a:ext cx="639193" cy="369332"/>
            </a:xfrm>
            <a:prstGeom prst="rect">
              <a:avLst/>
            </a:prstGeom>
            <a:noFill/>
          </p:spPr>
          <p:txBody>
            <a:bodyPr wrap="square" rtlCol="0">
              <a:spAutoFit/>
            </a:bodyPr>
            <a:lstStyle/>
            <a:p>
              <a:r>
                <a:rPr lang="en-US">
                  <a:effectLst>
                    <a:outerShdw blurRad="38100" dist="38100" dir="2700000" algn="tl">
                      <a:srgbClr val="000000">
                        <a:alpha val="43137"/>
                      </a:srgbClr>
                    </a:outerShdw>
                  </a:effectLst>
                </a:rPr>
                <a:t>LTE</a:t>
              </a:r>
            </a:p>
          </p:txBody>
        </p:sp>
        <p:sp>
          <p:nvSpPr>
            <p:cNvPr id="21" name="TextBox 20">
              <a:extLst>
                <a:ext uri="{FF2B5EF4-FFF2-40B4-BE49-F238E27FC236}">
                  <a16:creationId xmlns:a16="http://schemas.microsoft.com/office/drawing/2014/main" id="{8E5F6DB8-FDE6-474D-A290-F41DCC8B3C98}"/>
                </a:ext>
              </a:extLst>
            </p:cNvPr>
            <p:cNvSpPr txBox="1"/>
            <p:nvPr/>
          </p:nvSpPr>
          <p:spPr>
            <a:xfrm>
              <a:off x="6423352" y="3649629"/>
              <a:ext cx="500458" cy="369332"/>
            </a:xfrm>
            <a:prstGeom prst="rect">
              <a:avLst/>
            </a:prstGeom>
            <a:noFill/>
          </p:spPr>
          <p:txBody>
            <a:bodyPr wrap="none" rtlCol="0">
              <a:spAutoFit/>
            </a:bodyPr>
            <a:lstStyle/>
            <a:p>
              <a:r>
                <a:rPr lang="en-US">
                  <a:effectLst>
                    <a:outerShdw blurRad="38100" dist="38100" dir="2700000" algn="tl">
                      <a:srgbClr val="000000">
                        <a:alpha val="43137"/>
                      </a:srgbClr>
                    </a:outerShdw>
                  </a:effectLst>
                </a:rPr>
                <a:t>LSE</a:t>
              </a:r>
            </a:p>
          </p:txBody>
        </p:sp>
        <p:sp>
          <p:nvSpPr>
            <p:cNvPr id="22" name="TextBox 21">
              <a:extLst>
                <a:ext uri="{FF2B5EF4-FFF2-40B4-BE49-F238E27FC236}">
                  <a16:creationId xmlns:a16="http://schemas.microsoft.com/office/drawing/2014/main" id="{DDDFBC59-D858-494F-812B-E8E0E444C7E5}"/>
                </a:ext>
              </a:extLst>
            </p:cNvPr>
            <p:cNvSpPr txBox="1"/>
            <p:nvPr/>
          </p:nvSpPr>
          <p:spPr>
            <a:xfrm>
              <a:off x="4037685" y="3668648"/>
              <a:ext cx="620683" cy="369332"/>
            </a:xfrm>
            <a:prstGeom prst="rect">
              <a:avLst/>
            </a:prstGeom>
            <a:noFill/>
          </p:spPr>
          <p:txBody>
            <a:bodyPr wrap="none" rtlCol="0">
              <a:spAutoFit/>
            </a:bodyPr>
            <a:lstStyle/>
            <a:p>
              <a:r>
                <a:rPr lang="en-US">
                  <a:effectLst>
                    <a:outerShdw blurRad="38100" dist="38100" dir="2700000" algn="tl">
                      <a:srgbClr val="000000">
                        <a:alpha val="43137"/>
                      </a:srgbClr>
                    </a:outerShdw>
                  </a:effectLst>
                </a:rPr>
                <a:t>FLEX</a:t>
              </a:r>
            </a:p>
          </p:txBody>
        </p:sp>
        <p:sp>
          <p:nvSpPr>
            <p:cNvPr id="23" name="TextBox 22">
              <a:extLst>
                <a:ext uri="{FF2B5EF4-FFF2-40B4-BE49-F238E27FC236}">
                  <a16:creationId xmlns:a16="http://schemas.microsoft.com/office/drawing/2014/main" id="{3BE1F2CA-BAEA-43CA-8D48-BED2EC10636F}"/>
                </a:ext>
              </a:extLst>
            </p:cNvPr>
            <p:cNvSpPr txBox="1"/>
            <p:nvPr/>
          </p:nvSpPr>
          <p:spPr>
            <a:xfrm>
              <a:off x="5433421" y="3656087"/>
              <a:ext cx="502061" cy="369332"/>
            </a:xfrm>
            <a:prstGeom prst="rect">
              <a:avLst/>
            </a:prstGeom>
            <a:noFill/>
          </p:spPr>
          <p:txBody>
            <a:bodyPr wrap="none" rtlCol="0">
              <a:spAutoFit/>
            </a:bodyPr>
            <a:lstStyle/>
            <a:p>
              <a:r>
                <a:rPr lang="en-US">
                  <a:effectLst>
                    <a:outerShdw blurRad="38100" dist="38100" dir="2700000" algn="tl">
                      <a:srgbClr val="000000">
                        <a:alpha val="43137"/>
                      </a:srgbClr>
                    </a:outerShdw>
                  </a:effectLst>
                </a:rPr>
                <a:t>TW</a:t>
              </a:r>
            </a:p>
          </p:txBody>
        </p:sp>
        <p:sp>
          <p:nvSpPr>
            <p:cNvPr id="24" name="TextBox 23">
              <a:extLst>
                <a:ext uri="{FF2B5EF4-FFF2-40B4-BE49-F238E27FC236}">
                  <a16:creationId xmlns:a16="http://schemas.microsoft.com/office/drawing/2014/main" id="{9D9E251A-1B96-4F64-825D-5026C14F2222}"/>
                </a:ext>
              </a:extLst>
            </p:cNvPr>
            <p:cNvSpPr txBox="1"/>
            <p:nvPr/>
          </p:nvSpPr>
          <p:spPr>
            <a:xfrm>
              <a:off x="2756611" y="3671190"/>
              <a:ext cx="699230" cy="369332"/>
            </a:xfrm>
            <a:prstGeom prst="rect">
              <a:avLst/>
            </a:prstGeom>
            <a:noFill/>
          </p:spPr>
          <p:txBody>
            <a:bodyPr wrap="none" rtlCol="0">
              <a:spAutoFit/>
            </a:bodyPr>
            <a:lstStyle/>
            <a:p>
              <a:r>
                <a:rPr lang="en-US">
                  <a:effectLst>
                    <a:outerShdw blurRad="38100" dist="38100" dir="2700000" algn="tl">
                      <a:srgbClr val="000000">
                        <a:alpha val="43137"/>
                      </a:srgbClr>
                    </a:outerShdw>
                  </a:effectLst>
                </a:rPr>
                <a:t>ANTX</a:t>
              </a:r>
            </a:p>
          </p:txBody>
        </p:sp>
      </p:grpSp>
      <p:sp>
        <p:nvSpPr>
          <p:cNvPr id="3" name="TextBox 2">
            <a:extLst>
              <a:ext uri="{FF2B5EF4-FFF2-40B4-BE49-F238E27FC236}">
                <a16:creationId xmlns:a16="http://schemas.microsoft.com/office/drawing/2014/main" id="{242E7C78-768E-E77C-5490-66125B7B239F}"/>
              </a:ext>
            </a:extLst>
          </p:cNvPr>
          <p:cNvSpPr txBox="1"/>
          <p:nvPr/>
        </p:nvSpPr>
        <p:spPr>
          <a:xfrm>
            <a:off x="150823" y="5503176"/>
            <a:ext cx="2754021" cy="461665"/>
          </a:xfrm>
          <a:prstGeom prst="rect">
            <a:avLst/>
          </a:prstGeom>
          <a:noFill/>
        </p:spPr>
        <p:txBody>
          <a:bodyPr wrap="square" rtlCol="0">
            <a:spAutoFit/>
          </a:bodyPr>
          <a:lstStyle/>
          <a:p>
            <a:r>
              <a:rPr lang="en-US" sz="1200"/>
              <a:t>Note: Events listed are just a small sample from a large list of Naval events. </a:t>
            </a:r>
          </a:p>
        </p:txBody>
      </p:sp>
      <p:sp>
        <p:nvSpPr>
          <p:cNvPr id="29" name="TextBox 28">
            <a:extLst>
              <a:ext uri="{FF2B5EF4-FFF2-40B4-BE49-F238E27FC236}">
                <a16:creationId xmlns:a16="http://schemas.microsoft.com/office/drawing/2014/main" id="{4619E975-33BC-4408-7A49-813C7A48F993}"/>
              </a:ext>
            </a:extLst>
          </p:cNvPr>
          <p:cNvSpPr txBox="1"/>
          <p:nvPr/>
        </p:nvSpPr>
        <p:spPr>
          <a:xfrm>
            <a:off x="3202197" y="4525136"/>
            <a:ext cx="3055965" cy="369332"/>
          </a:xfrm>
          <a:prstGeom prst="rect">
            <a:avLst/>
          </a:prstGeom>
          <a:noFill/>
        </p:spPr>
        <p:txBody>
          <a:bodyPr wrap="none" rtlCol="0">
            <a:spAutoFit/>
          </a:bodyPr>
          <a:lstStyle/>
          <a:p>
            <a:r>
              <a:rPr lang="en-US">
                <a:effectLst>
                  <a:outerShdw blurRad="38100" dist="38100" dir="2700000" algn="tl">
                    <a:srgbClr val="000000">
                      <a:alpha val="43137"/>
                    </a:srgbClr>
                  </a:outerShdw>
                </a:effectLst>
              </a:rPr>
              <a:t>Fleet Integration and Exposure</a:t>
            </a:r>
          </a:p>
        </p:txBody>
      </p:sp>
      <p:sp>
        <p:nvSpPr>
          <p:cNvPr id="31" name="TextBox 30">
            <a:extLst>
              <a:ext uri="{FF2B5EF4-FFF2-40B4-BE49-F238E27FC236}">
                <a16:creationId xmlns:a16="http://schemas.microsoft.com/office/drawing/2014/main" id="{B68AE918-9D21-124F-2A7A-CB555A925266}"/>
              </a:ext>
            </a:extLst>
          </p:cNvPr>
          <p:cNvSpPr txBox="1"/>
          <p:nvPr/>
        </p:nvSpPr>
        <p:spPr>
          <a:xfrm>
            <a:off x="3218611" y="4790557"/>
            <a:ext cx="3021725" cy="369332"/>
          </a:xfrm>
          <a:prstGeom prst="rect">
            <a:avLst/>
          </a:prstGeom>
          <a:noFill/>
        </p:spPr>
        <p:txBody>
          <a:bodyPr wrap="none" rtlCol="0">
            <a:spAutoFit/>
          </a:bodyPr>
          <a:lstStyle/>
          <a:p>
            <a:r>
              <a:rPr lang="en-US">
                <a:effectLst>
                  <a:outerShdw blurRad="38100" dist="38100" dir="2700000" algn="tl">
                    <a:srgbClr val="000000">
                      <a:alpha val="43137"/>
                    </a:srgbClr>
                  </a:outerShdw>
                </a:effectLst>
              </a:rPr>
              <a:t>Complexity and Planning Time</a:t>
            </a:r>
          </a:p>
        </p:txBody>
      </p:sp>
      <p:pic>
        <p:nvPicPr>
          <p:cNvPr id="16" name="Picture 15">
            <a:extLst>
              <a:ext uri="{FF2B5EF4-FFF2-40B4-BE49-F238E27FC236}">
                <a16:creationId xmlns:a16="http://schemas.microsoft.com/office/drawing/2014/main" id="{FCD6DCF0-A037-403D-350A-81D3711B6092}"/>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137753" y="3836872"/>
            <a:ext cx="1170432" cy="1011108"/>
          </a:xfrm>
          <a:prstGeom prst="hexagon">
            <a:avLst>
              <a:gd name="adj" fmla="val 24162"/>
              <a:gd name="vf" fmla="val 115470"/>
            </a:avLst>
          </a:prstGeom>
          <a:effectLst>
            <a:innerShdw blurRad="114300">
              <a:prstClr val="black">
                <a:alpha val="65000"/>
              </a:prstClr>
            </a:innerShdw>
          </a:effectLst>
          <a:scene3d>
            <a:camera prst="orthographicFront"/>
            <a:lightRig rig="threePt" dir="t">
              <a:rot lat="0" lon="0" rev="3000000"/>
            </a:lightRig>
          </a:scene3d>
          <a:sp3d extrusionH="146050">
            <a:bevelT w="146050" h="114300" prst="artDeco"/>
            <a:bevelB prst="relaxedInset"/>
            <a:extrusionClr>
              <a:schemeClr val="bg1"/>
            </a:extrusionClr>
            <a:contourClr>
              <a:schemeClr val="bg1"/>
            </a:contourClr>
          </a:sp3d>
        </p:spPr>
      </p:pic>
      <p:sp>
        <p:nvSpPr>
          <p:cNvPr id="25" name="Title 1">
            <a:extLst>
              <a:ext uri="{FF2B5EF4-FFF2-40B4-BE49-F238E27FC236}">
                <a16:creationId xmlns:a16="http://schemas.microsoft.com/office/drawing/2014/main" id="{738EFB11-8231-4652-AE50-25B4CC4DB98E}"/>
              </a:ext>
            </a:extLst>
          </p:cNvPr>
          <p:cNvSpPr>
            <a:spLocks noGrp="1"/>
          </p:cNvSpPr>
          <p:nvPr>
            <p:ph type="title"/>
          </p:nvPr>
        </p:nvSpPr>
        <p:spPr>
          <a:xfrm>
            <a:off x="1038395" y="65268"/>
            <a:ext cx="6935622" cy="1325563"/>
          </a:xfrm>
        </p:spPr>
        <p:txBody>
          <a:bodyPr/>
          <a:lstStyle/>
          <a:p>
            <a:r>
              <a:rPr lang="en-US" b="0"/>
              <a:t>A Spectrum of Event Options</a:t>
            </a:r>
          </a:p>
        </p:txBody>
      </p:sp>
    </p:spTree>
    <p:extLst>
      <p:ext uri="{BB962C8B-B14F-4D97-AF65-F5344CB8AC3E}">
        <p14:creationId xmlns:p14="http://schemas.microsoft.com/office/powerpoint/2010/main" val="3494616017"/>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0</TotalTime>
  <Words>1081</Words>
  <Application>Microsoft Office PowerPoint</Application>
  <PresentationFormat>On-screen Show (4:3)</PresentationFormat>
  <Paragraphs>147</Paragraphs>
  <Slides>10</Slides>
  <Notes>2</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10</vt:i4>
      </vt:variant>
    </vt:vector>
  </HeadingPairs>
  <TitlesOfParts>
    <vt:vector size="14" baseType="lpstr">
      <vt:lpstr>Arial</vt:lpstr>
      <vt:lpstr>Calibri</vt:lpstr>
      <vt:lpstr>Calibri Light</vt:lpstr>
      <vt:lpstr>Office Theme</vt:lpstr>
      <vt:lpstr>Department of the Navy (DoN) Small Business Innovation Research (SBIR)  Experimentation Cell (DoN-SEC)     Introduction to SEC and  Naval Experimentation </vt:lpstr>
      <vt:lpstr>About Us</vt:lpstr>
      <vt:lpstr>About SEC</vt:lpstr>
      <vt:lpstr>Current Status</vt:lpstr>
      <vt:lpstr>Why Experiment?</vt:lpstr>
      <vt:lpstr>Key Differences</vt:lpstr>
      <vt:lpstr>Return on Investment (ROI)</vt:lpstr>
      <vt:lpstr>Pathways to Experimentation</vt:lpstr>
      <vt:lpstr>A Spectrum of Event Options</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2023-09-20T10:39:39Z</dcterms:created>
  <dcterms:modified xsi:type="dcterms:W3CDTF">2023-09-20T10:40:44Z</dcterms:modified>
</cp:coreProperties>
</file>