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372" r:id="rId3"/>
    <p:sldId id="37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AD106-08F3-4DFA-84AB-3BC2CEB9848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264B0-7958-4D52-9BA0-48BB492FA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4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079AB7-F6C2-474F-9950-17BF4F714E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94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079AB7-F6C2-474F-9950-17BF4F714E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80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9879-3FD8-4181-9AEB-80249A1640EB}" type="datetime1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8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7816" y="6324600"/>
            <a:ext cx="586184" cy="365125"/>
          </a:xfrm>
        </p:spPr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D452-D5A4-4BCA-9422-D486D6CFEEB2}" type="datetime1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2019 STP Kickoff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5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1BC6-A545-43F9-A8E6-4C5A70BA6163}" type="datetime1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5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04A3-88D7-40E2-AD72-D63AC8F2AE28}" type="datetime1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5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AA8-1DCF-44D4-8FB0-7F55DC1157D6}" type="datetime1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1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75BC-5EE2-4698-908A-4DC8862017A5}" type="datetime1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6519-7B6E-4DD2-9BFD-16457B5FE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0"/>
            <a:ext cx="6019800" cy="1011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8B271-35E5-417A-A84C-C6D54FD8050E}" type="datetime1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86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A3E6519-7B6E-4DD2-9BFD-16457B5FEBE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950559" cy="8594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52400"/>
            <a:ext cx="792414" cy="76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0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8575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8513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0288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31428A-94BF-47C0-A2F6-0FA2CD59949D}"/>
              </a:ext>
            </a:extLst>
          </p:cNvPr>
          <p:cNvSpPr txBox="1">
            <a:spLocks/>
          </p:cNvSpPr>
          <p:nvPr/>
        </p:nvSpPr>
        <p:spPr>
          <a:xfrm>
            <a:off x="2209800" y="214156"/>
            <a:ext cx="6019800" cy="7977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Navy STP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79965CB-2933-4785-8F64-E5AB813C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7816" y="6324600"/>
            <a:ext cx="58618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39D39-6FB2-894E-B7CA-CEC51448D1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Diagram, timeline&#10;&#10;Description automatically generated">
            <a:extLst>
              <a:ext uri="{FF2B5EF4-FFF2-40B4-BE49-F238E27FC236}">
                <a16:creationId xmlns:a16="http://schemas.microsoft.com/office/drawing/2014/main" id="{31AB1C47-8B21-4A4F-B980-C52E07FE00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" y="3235528"/>
            <a:ext cx="8991600" cy="308907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657D794-2207-44EA-E6FF-9230F1E1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Navy STP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B1EF3-6AF1-05AF-1283-F87108E4884C}"/>
              </a:ext>
            </a:extLst>
          </p:cNvPr>
          <p:cNvSpPr txBox="1"/>
          <p:nvPr/>
        </p:nvSpPr>
        <p:spPr>
          <a:xfrm>
            <a:off x="396240" y="1172994"/>
            <a:ext cx="816157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Now in its 23rd year, the Navy STP (SBIR/STTR Transition Program) has been a long-standing vehicle for connecting SBIR/STTR-funded technologies with warfighters, government acquisition and technical personnel, prime contractor, system integrators, and other potential partners/collaborators. The program takes a holistic approach to assisting selected small businesses transition their technologies through business mentoring, training, marketing material creation, and business development activities and promotion.</a:t>
            </a:r>
          </a:p>
        </p:txBody>
      </p:sp>
    </p:spTree>
    <p:extLst>
      <p:ext uri="{BB962C8B-B14F-4D97-AF65-F5344CB8AC3E}">
        <p14:creationId xmlns:p14="http://schemas.microsoft.com/office/powerpoint/2010/main" val="229783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7C6F17A-31DF-4F18-A8EB-C4CC8AB126E6}"/>
              </a:ext>
            </a:extLst>
          </p:cNvPr>
          <p:cNvGrpSpPr/>
          <p:nvPr/>
        </p:nvGrpSpPr>
        <p:grpSpPr>
          <a:xfrm>
            <a:off x="495300" y="1211438"/>
            <a:ext cx="8153400" cy="4853931"/>
            <a:chOff x="609600" y="1211438"/>
            <a:chExt cx="8153400" cy="4853931"/>
          </a:xfrm>
        </p:grpSpPr>
        <p:pic>
          <p:nvPicPr>
            <p:cNvPr id="3" name="Picture 2" descr="Diagram&#10;&#10;Description automatically generated">
              <a:extLst>
                <a:ext uri="{FF2B5EF4-FFF2-40B4-BE49-F238E27FC236}">
                  <a16:creationId xmlns:a16="http://schemas.microsoft.com/office/drawing/2014/main" id="{18AF044C-8A5D-4C08-BEFD-B417D25D3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" y="1211438"/>
              <a:ext cx="8153400" cy="485393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5E4DF0D-40ED-4975-8153-549C7C769BAC}"/>
                </a:ext>
              </a:extLst>
            </p:cNvPr>
            <p:cNvSpPr txBox="1"/>
            <p:nvPr/>
          </p:nvSpPr>
          <p:spPr>
            <a:xfrm>
              <a:off x="859178" y="1598112"/>
              <a:ext cx="3711624" cy="16123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84535" marR="0" lvl="0" indent="-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U.S. warfighters should never be caught in a fair fight.</a:t>
              </a:r>
            </a:p>
            <a:p>
              <a:pPr marL="84535" marR="0" lvl="0" indent="-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 </a:t>
              </a:r>
              <a:r>
                <a:rPr kumimoji="0" lang="en-US" sz="1000" b="1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collaborate</a:t>
              </a: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with small businesses to</a:t>
              </a: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increase technology transition and</a:t>
              </a: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commercialization</a:t>
              </a: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by </a:t>
              </a:r>
              <a:r>
                <a:rPr kumimoji="0" lang="en-US" sz="1000" b="1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connecting</a:t>
              </a:r>
              <a:endParaRPr kumimoji="0" lang="en-US" sz="1000" b="0" i="0" u="none" strike="noStrike" kern="1200" cap="none" spc="-2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9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small businesses with the U.S. Navy,</a:t>
              </a: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other military branches, and DoD</a:t>
              </a: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primes to help solve technical</a:t>
              </a:r>
            </a:p>
            <a:p>
              <a:pPr marL="0" marR="0" lvl="0" indent="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challenges for our warfighters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61342EC-93F2-4822-833F-10EA82001DC8}"/>
                </a:ext>
              </a:extLst>
            </p:cNvPr>
            <p:cNvSpPr txBox="1"/>
            <p:nvPr/>
          </p:nvSpPr>
          <p:spPr>
            <a:xfrm>
              <a:off x="913323" y="4139374"/>
              <a:ext cx="3226115" cy="1804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4535" marR="0" lvl="2" indent="-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Provide one-on-one coaching</a:t>
              </a:r>
            </a:p>
            <a:p>
              <a:pPr marL="84535" marR="0" lvl="2" indent="0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and mentoring for small</a:t>
              </a:r>
            </a:p>
            <a:p>
              <a:pPr marL="84535" marR="0" lvl="2" indent="0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businesses focused on marketing</a:t>
              </a:r>
            </a:p>
            <a:p>
              <a:pPr marL="84535" marR="0" lvl="2" indent="0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And business development</a:t>
              </a:r>
            </a:p>
            <a:p>
              <a:pPr marL="84535" marR="0" lvl="0" indent="-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Host an online Virtual Transition</a:t>
              </a:r>
            </a:p>
            <a:p>
              <a:pPr marL="84535" marR="0" lvl="0" indent="0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Marketplace to connect DoD and primes</a:t>
              </a:r>
            </a:p>
            <a:p>
              <a:pPr marL="84535" marR="0" lvl="0" indent="0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With small business technology</a:t>
              </a:r>
            </a:p>
            <a:p>
              <a:pPr marL="84535" marR="0" lvl="0" indent="-84535" algn="l" defTabSz="685800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Hold Navy FST Focused Technology Events at trade shows and Navy SYSCOMs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DDBCA6C-6E69-425B-98E9-B61D1941DBE8}"/>
                </a:ext>
              </a:extLst>
            </p:cNvPr>
            <p:cNvSpPr txBox="1"/>
            <p:nvPr/>
          </p:nvSpPr>
          <p:spPr>
            <a:xfrm>
              <a:off x="5334784" y="4106879"/>
              <a:ext cx="3050034" cy="1836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431925" marR="0" lvl="0" indent="-12065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>
                  <a:tab pos="2517775" algn="l"/>
                </a:tabLst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Navy funded program comprised of the following teams:</a:t>
              </a:r>
            </a:p>
            <a:p>
              <a:pPr marL="1544638" marR="0" lvl="1" indent="-112713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>
                  <a:tab pos="1311275" algn="l"/>
                </a:tabLst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Business Consultants</a:t>
              </a:r>
            </a:p>
            <a:p>
              <a:pPr marL="1431925" marR="0" lvl="1" indent="-120650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Market Researchers </a:t>
              </a:r>
            </a:p>
            <a:p>
              <a:pPr marL="1311275" marR="0" lvl="1" indent="-112713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Event Planners</a:t>
              </a:r>
            </a:p>
            <a:p>
              <a:pPr marL="1146175" marR="0" lvl="1" indent="-119063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Communication Specialists</a:t>
              </a:r>
            </a:p>
            <a:p>
              <a:pPr marL="1027113" marR="0" lvl="1" indent="-112713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Data Management Specialists</a:t>
              </a:r>
            </a:p>
            <a:p>
              <a:pPr marL="854075" marR="0" lvl="1" indent="-112713" algn="l" defTabSz="685800" rtl="0" eaLnBrk="1" fontAlgn="auto" latinLnBrk="0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5000"/>
                <a:buFont typeface="Arial Black" panose="020B0A04020102020204" pitchFamily="34" charset="0"/>
                <a:buChar char="-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Technical Writers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CA3BA9-9274-48EA-B2CC-ABFE80F2E6F7}"/>
                </a:ext>
              </a:extLst>
            </p:cNvPr>
            <p:cNvSpPr txBox="1"/>
            <p:nvPr/>
          </p:nvSpPr>
          <p:spPr>
            <a:xfrm>
              <a:off x="5643723" y="1592747"/>
              <a:ext cx="2915241" cy="1692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4535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Collaborate with small businesses to develop impactful marketing materials</a:t>
              </a:r>
            </a:p>
            <a:p>
              <a:pPr marL="470297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Provide educational resources </a:t>
              </a:r>
            </a:p>
            <a:p>
              <a:pPr marL="685800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Provide technology market research</a:t>
              </a:r>
            </a:p>
            <a:p>
              <a:pPr marL="816769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Offer transition guidance </a:t>
              </a:r>
            </a:p>
            <a:p>
              <a:pPr marL="944166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Showcase technologies</a:t>
              </a:r>
            </a:p>
            <a:p>
              <a:pPr marL="985838" marR="0" lvl="0" indent="-84535" algn="l" defTabSz="6858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000" b="0" i="0" u="none" strike="noStrike" kern="1200" cap="none" spc="-23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Connect small businesses with potential customers to help with commercialization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08F6706-7A5C-40E0-9EE9-453E69FC9A13}"/>
                </a:ext>
              </a:extLst>
            </p:cNvPr>
            <p:cNvSpPr txBox="1"/>
            <p:nvPr/>
          </p:nvSpPr>
          <p:spPr>
            <a:xfrm>
              <a:off x="761214" y="1254798"/>
              <a:ext cx="1986622" cy="325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WHY NAVY STP…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B4BF01-228B-4C57-B36E-10A7B06911C2}"/>
                </a:ext>
              </a:extLst>
            </p:cNvPr>
            <p:cNvSpPr txBox="1"/>
            <p:nvPr/>
          </p:nvSpPr>
          <p:spPr>
            <a:xfrm>
              <a:off x="6751105" y="3772616"/>
              <a:ext cx="2011895" cy="325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WHO WE ARE…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FC4A3F7-CF5D-4CF9-9E6E-DD539E5EAF63}"/>
                </a:ext>
              </a:extLst>
            </p:cNvPr>
            <p:cNvSpPr txBox="1"/>
            <p:nvPr/>
          </p:nvSpPr>
          <p:spPr>
            <a:xfrm>
              <a:off x="4930050" y="1255136"/>
              <a:ext cx="2831393" cy="325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WHAT WE DO…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C3855E-6434-461C-84FC-9443C4CFF23F}"/>
                </a:ext>
              </a:extLst>
            </p:cNvPr>
            <p:cNvSpPr txBox="1"/>
            <p:nvPr/>
          </p:nvSpPr>
          <p:spPr>
            <a:xfrm>
              <a:off x="963079" y="3780017"/>
              <a:ext cx="1700517" cy="325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HOW WE DO IT…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FBE7F42-0EE8-4B09-B9EE-F0E3292599A2}"/>
                </a:ext>
              </a:extLst>
            </p:cNvPr>
            <p:cNvSpPr txBox="1"/>
            <p:nvPr/>
          </p:nvSpPr>
          <p:spPr>
            <a:xfrm>
              <a:off x="5340990" y="3737662"/>
              <a:ext cx="907193" cy="40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6B40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WHO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30D66CC-B3C8-411D-BB34-A160B9961480}"/>
                </a:ext>
              </a:extLst>
            </p:cNvPr>
            <p:cNvSpPr txBox="1"/>
            <p:nvPr/>
          </p:nvSpPr>
          <p:spPr>
            <a:xfrm>
              <a:off x="3660635" y="1978380"/>
              <a:ext cx="9171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6B40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DF9826-B3A0-4A5E-B68D-A616FD2D8C78}"/>
                </a:ext>
              </a:extLst>
            </p:cNvPr>
            <p:cNvSpPr txBox="1"/>
            <p:nvPr/>
          </p:nvSpPr>
          <p:spPr>
            <a:xfrm>
              <a:off x="4809879" y="1983489"/>
              <a:ext cx="917106" cy="40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6B40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WHAT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224A7A3-DEC3-42B8-BC3B-94B1AA8BE369}"/>
                </a:ext>
              </a:extLst>
            </p:cNvPr>
            <p:cNvSpPr txBox="1"/>
            <p:nvPr/>
          </p:nvSpPr>
          <p:spPr>
            <a:xfrm>
              <a:off x="3160742" y="3742469"/>
              <a:ext cx="907195" cy="40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6B40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HOW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CA586A1-B1DF-4436-8F7E-7175C17B1AB8}"/>
                </a:ext>
              </a:extLst>
            </p:cNvPr>
            <p:cNvSpPr txBox="1"/>
            <p:nvPr/>
          </p:nvSpPr>
          <p:spPr>
            <a:xfrm>
              <a:off x="4963835" y="4297730"/>
              <a:ext cx="99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Navy STP</a:t>
              </a: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Team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EA7BE3B-7F17-4435-A29F-9D834D6EB33F}"/>
                </a:ext>
              </a:extLst>
            </p:cNvPr>
            <p:cNvSpPr txBox="1"/>
            <p:nvPr/>
          </p:nvSpPr>
          <p:spPr>
            <a:xfrm>
              <a:off x="5041081" y="2575018"/>
              <a:ext cx="106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Navy STP</a:t>
              </a: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Services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2A5D540-FEC6-4AD8-83C2-30FFF35A4869}"/>
                </a:ext>
              </a:extLst>
            </p:cNvPr>
            <p:cNvSpPr txBox="1"/>
            <p:nvPr/>
          </p:nvSpPr>
          <p:spPr>
            <a:xfrm>
              <a:off x="3266592" y="4327710"/>
              <a:ext cx="11142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Navy STP Processes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FE551D5-83DB-4CF1-8860-1FBDAD1CB1DD}"/>
                </a:ext>
              </a:extLst>
            </p:cNvPr>
            <p:cNvSpPr txBox="1"/>
            <p:nvPr/>
          </p:nvSpPr>
          <p:spPr>
            <a:xfrm>
              <a:off x="3160742" y="2686515"/>
              <a:ext cx="1137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Warfighter</a:t>
              </a:r>
            </a:p>
          </p:txBody>
        </p:sp>
      </p:grpSp>
      <p:sp>
        <p:nvSpPr>
          <p:cNvPr id="25" name="Title 3">
            <a:extLst>
              <a:ext uri="{FF2B5EF4-FFF2-40B4-BE49-F238E27FC236}">
                <a16:creationId xmlns:a16="http://schemas.microsoft.com/office/drawing/2014/main" id="{A5B513A1-E9B5-4E50-A071-ECD5F8081BB1}"/>
              </a:ext>
            </a:extLst>
          </p:cNvPr>
          <p:cNvSpPr txBox="1">
            <a:spLocks/>
          </p:cNvSpPr>
          <p:nvPr/>
        </p:nvSpPr>
        <p:spPr>
          <a:xfrm>
            <a:off x="2209800" y="214156"/>
            <a:ext cx="6019800" cy="7977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Navy STP Overview</a:t>
            </a:r>
          </a:p>
        </p:txBody>
      </p:sp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CCDE92C4-3944-4FCA-BAC1-088B30432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7816" y="6324600"/>
            <a:ext cx="58618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39D39-6FB2-894E-B7CA-CEC51448D1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3670CE2-EBF6-752B-FC83-A3B04225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Navy STP</a:t>
            </a:r>
          </a:p>
        </p:txBody>
      </p:sp>
    </p:spTree>
    <p:extLst>
      <p:ext uri="{BB962C8B-B14F-4D97-AF65-F5344CB8AC3E}">
        <p14:creationId xmlns:p14="http://schemas.microsoft.com/office/powerpoint/2010/main" val="408518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F82F8-E72A-335D-56A0-1B150D94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Navy  STP Contact Info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A1D909-1A6F-F091-246C-A834C7E0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F4B1D-1E3A-833F-DA55-43F761C67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294" y="1481265"/>
            <a:ext cx="3887658" cy="22982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DDDC9E-8F70-6633-2AC7-09EF35F21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73" y="1481265"/>
            <a:ext cx="3887658" cy="229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287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275</Words>
  <Application>Microsoft Office PowerPoint</Application>
  <PresentationFormat>On-screen Show 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1_Office Theme</vt:lpstr>
      <vt:lpstr>PowerPoint Presentation</vt:lpstr>
      <vt:lpstr>PowerPoint Presentation</vt:lpstr>
      <vt:lpstr>Navy  STP Contact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Cole</dc:creator>
  <cp:lastModifiedBy>Paul Cole</cp:lastModifiedBy>
  <cp:revision>1</cp:revision>
  <dcterms:created xsi:type="dcterms:W3CDTF">2022-09-12T18:54:11Z</dcterms:created>
  <dcterms:modified xsi:type="dcterms:W3CDTF">2022-09-12T19:10:08Z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213e38-e753-46cd-9216-4530282de5ee_Enabled">
    <vt:lpwstr>True</vt:lpwstr>
  </property>
  <property fmtid="{D5CDD505-2E9C-101B-9397-08002B2CF9AE}" pid="3" name="MSIP_Label_ba213e38-e753-46cd-9216-4530282de5ee_SiteId">
    <vt:lpwstr>8ad8ccbf-c859-4db9-8df8-0e298b781577</vt:lpwstr>
  </property>
  <property fmtid="{D5CDD505-2E9C-101B-9397-08002B2CF9AE}" pid="4" name="MSIP_Label_ba213e38-e753-46cd-9216-4530282de5ee_Owner">
    <vt:lpwstr>paul.cole@atsicorp.com</vt:lpwstr>
  </property>
  <property fmtid="{D5CDD505-2E9C-101B-9397-08002B2CF9AE}" pid="5" name="MSIP_Label_ba213e38-e753-46cd-9216-4530282de5ee_SetDate">
    <vt:lpwstr>2022-09-12T19:08:59.2077348Z</vt:lpwstr>
  </property>
  <property fmtid="{D5CDD505-2E9C-101B-9397-08002B2CF9AE}" pid="6" name="MSIP_Label_ba213e38-e753-46cd-9216-4530282de5ee_Name">
    <vt:lpwstr>Internal Use</vt:lpwstr>
  </property>
  <property fmtid="{D5CDD505-2E9C-101B-9397-08002B2CF9AE}" pid="7" name="MSIP_Label_ba213e38-e753-46cd-9216-4530282de5ee_Application">
    <vt:lpwstr>Microsoft Azure Information Protection</vt:lpwstr>
  </property>
  <property fmtid="{D5CDD505-2E9C-101B-9397-08002B2CF9AE}" pid="8" name="MSIP_Label_ba213e38-e753-46cd-9216-4530282de5ee_ActionId">
    <vt:lpwstr>338fd6da-7a08-4fbe-80fa-6d284b6393d4</vt:lpwstr>
  </property>
  <property fmtid="{D5CDD505-2E9C-101B-9397-08002B2CF9AE}" pid="9" name="MSIP_Label_ba213e38-e753-46cd-9216-4530282de5ee_Extended_MSFT_Method">
    <vt:lpwstr>Automatic</vt:lpwstr>
  </property>
  <property fmtid="{D5CDD505-2E9C-101B-9397-08002B2CF9AE}" pid="10" name="Sensitivity">
    <vt:lpwstr>Internal Use</vt:lpwstr>
  </property>
</Properties>
</file>