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91" r:id="rId3"/>
    <p:sldMasterId id="2147483707" r:id="rId4"/>
    <p:sldMasterId id="2147483735" r:id="rId5"/>
  </p:sldMasterIdLst>
  <p:notesMasterIdLst>
    <p:notesMasterId r:id="rId14"/>
  </p:notesMasterIdLst>
  <p:sldIdLst>
    <p:sldId id="300" r:id="rId6"/>
    <p:sldId id="2145706296" r:id="rId7"/>
    <p:sldId id="436" r:id="rId8"/>
    <p:sldId id="444" r:id="rId9"/>
    <p:sldId id="441" r:id="rId10"/>
    <p:sldId id="788" r:id="rId11"/>
    <p:sldId id="270" r:id="rId12"/>
    <p:sldId id="4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usgartechnologiesinc.sharepoint.com/sites/DoNSBIRExperimentation/Shared%20Documents/07_Reporting%20Tools/Metrics/Pie%20Chart%20Generator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1A7-4ABC-BAAB-439511BED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1A7-4ABC-BAAB-439511BED6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1A7-4ABC-BAAB-439511BED6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1A7-4ABC-BAAB-439511BED6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01A7-4ABC-BAAB-439511BED6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01A7-4ABC-BAAB-439511BED6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01A7-4ABC-BAAB-439511BED6D3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01A7-4ABC-BAAB-439511BED6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01A7-4ABC-BAAB-439511BED6D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01A7-4ABC-BAAB-439511BED6D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01A7-4ABC-BAAB-439511BED6D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01A7-4ABC-BAAB-439511BED6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NAVAIR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A7-4ABC-BAAB-439511BED6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LABS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A7-4ABC-BAAB-439511BED6D3}"/>
                </c:ext>
              </c:extLst>
            </c:dLbl>
            <c:dLbl>
              <c:idx val="2"/>
              <c:layout>
                <c:manualLayout>
                  <c:x val="-0.12640077789163878"/>
                  <c:y val="3.52678882927256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NAVWAR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30089608140358"/>
                      <c:h val="9.41215783183893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01A7-4ABC-BAAB-439511BED6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ONR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1A7-4ABC-BAAB-439511BED6D3}"/>
                </c:ext>
              </c:extLst>
            </c:dLbl>
            <c:dLbl>
              <c:idx val="4"/>
              <c:layout>
                <c:manualLayout>
                  <c:x val="-8.814795656116893E-2"/>
                  <c:y val="-0.112711762207622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NAVSUP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63801519769771E-2"/>
                      <c:h val="0.1062869523867526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01A7-4ABC-BAAB-439511BED6D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VENUES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1A7-4ABC-BAAB-439511BED6D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NAVSEA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1A7-4ABC-BAAB-439511BED6D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MSCS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1A7-4ABC-BAAB-439511BED6D3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NWDC/FLEX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1-01A7-4ABC-BAAB-439511BED6D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SSP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1A7-4ABC-BAAB-439511BED6D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NAVFAC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01A7-4ABC-BAAB-439511BED6D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PMOs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01A7-4ABC-BAAB-439511BED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Air Force</c:v>
                </c:pt>
                <c:pt idx="1">
                  <c:v>USMC</c:v>
                </c:pt>
                <c:pt idx="2">
                  <c:v>NSA/CSS</c:v>
                </c:pt>
                <c:pt idx="3">
                  <c:v>DARPA</c:v>
                </c:pt>
                <c:pt idx="4">
                  <c:v>Space Force</c:v>
                </c:pt>
                <c:pt idx="5">
                  <c:v>DHA</c:v>
                </c:pt>
                <c:pt idx="6">
                  <c:v>Navy</c:v>
                </c:pt>
                <c:pt idx="7">
                  <c:v>DISA</c:v>
                </c:pt>
                <c:pt idx="8">
                  <c:v>MDA</c:v>
                </c:pt>
                <c:pt idx="9">
                  <c:v>JITDA</c:v>
                </c:pt>
                <c:pt idx="10">
                  <c:v>NRO</c:v>
                </c:pt>
                <c:pt idx="11">
                  <c:v>Army 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14.2</c:v>
                </c:pt>
                <c:pt idx="1">
                  <c:v>14.2</c:v>
                </c:pt>
                <c:pt idx="2">
                  <c:v>14.2</c:v>
                </c:pt>
                <c:pt idx="3">
                  <c:v>14.2</c:v>
                </c:pt>
                <c:pt idx="4">
                  <c:v>14.2</c:v>
                </c:pt>
                <c:pt idx="5">
                  <c:v>14.2</c:v>
                </c:pt>
                <c:pt idx="6">
                  <c:v>14.2</c:v>
                </c:pt>
                <c:pt idx="7">
                  <c:v>14.2</c:v>
                </c:pt>
                <c:pt idx="8">
                  <c:v>14.2</c:v>
                </c:pt>
                <c:pt idx="9">
                  <c:v>14.2</c:v>
                </c:pt>
                <c:pt idx="10">
                  <c:v>14.2</c:v>
                </c:pt>
                <c:pt idx="11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1A7-4ABC-BAAB-439511BED6D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FY</a:t>
            </a:r>
            <a:r>
              <a:rPr lang="en-US" sz="1800" baseline="0"/>
              <a:t> 23-24 </a:t>
            </a:r>
            <a:r>
              <a:rPr lang="en-US" sz="1800"/>
              <a:t>Outcomes/Results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3E-4D85-A629-8E1D55423C4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3E-4D85-A629-8E1D55423C4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3E-4D85-A629-8E1D55423C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3E-4D85-A629-8E1D55423C4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3E-4D85-A629-8E1D55423C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3E-4D85-A629-8E1D55423C46}"/>
                </c:ext>
              </c:extLst>
            </c:dLbl>
            <c:dLbl>
              <c:idx val="2"/>
              <c:layout>
                <c:manualLayout>
                  <c:x val="8.8516294838145229E-2"/>
                  <c:y val="3.2054534849810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A3E-4D85-A629-8E1D55423C4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A3E-4D85-A629-8E1D55423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SYSCOM!$B$6:$E$6</c:f>
              <c:strCache>
                <c:ptCount val="4"/>
                <c:pt idx="0">
                  <c:v>Outreach/Advisory Support</c:v>
                </c:pt>
                <c:pt idx="1">
                  <c:v>Facilitated Opportunities</c:v>
                </c:pt>
                <c:pt idx="2">
                  <c:v>Process Support</c:v>
                </c:pt>
                <c:pt idx="3">
                  <c:v>Experimentation</c:v>
                </c:pt>
              </c:strCache>
            </c:strRef>
          </c:cat>
          <c:val>
            <c:numRef>
              <c:f>SYSCOM!$B$7:$E$7</c:f>
              <c:numCache>
                <c:formatCode>General</c:formatCode>
                <c:ptCount val="4"/>
                <c:pt idx="0">
                  <c:v>72</c:v>
                </c:pt>
                <c:pt idx="1">
                  <c:v>30</c:v>
                </c:pt>
                <c:pt idx="2">
                  <c:v>45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3E-4D85-A629-8E1D55423C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5555555555556"/>
          <c:y val="0.27545384951881013"/>
          <c:w val="0.40277777777777779"/>
          <c:h val="0.58117526975794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510F2-906C-4B33-96FE-EFA81553ED8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E116-0D93-4DCE-AB4F-B3FE4D7F5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5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2FF6-0845-C9EA-D0E3-52D2A3574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6D0B4-82BA-F16F-C20B-AF6365986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9EF44-7F32-DD38-308D-738FE81A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8C11-1DA1-6048-A0CD-C064E844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D61F-B607-4343-AB6B-07C1FD01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25A8-C9A7-C2CF-9B27-78FF127C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C71B3-2F2A-E771-2A19-2DD1077AD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24AE-6DE4-2F30-1E2D-802F4D9F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4114D-4E74-6721-0DC2-D979E50A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85745-29C1-C18B-3F65-1D01A7F9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C8C7A-F482-7224-F095-3188A62EA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A338-B6A0-DB47-AC63-A192302C3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F284A-ED9E-A611-91CC-E1C71ED3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B912-3028-F03C-A4D4-9BB69CB3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2E8E-3DD0-D24F-AAE2-FF26749B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72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9C8A06-751B-4838-956C-5AB8ED82F2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80805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14C0DC-0ED8-48E4-BEBE-98FCCB2421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214865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63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E04498-2A7B-4F7D-B400-939115BD85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6784407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867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643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9084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093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44796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3643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99084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82093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44796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3643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99084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82093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44796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934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51061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80648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10233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39821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69408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995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51061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80648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10233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39821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669408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8995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51061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080648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10233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39821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669408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198995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664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7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8" y="1433855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2" y="1438950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7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1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8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2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1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0269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7799959" cy="6858000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412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3D71-90C6-A853-D1D7-D1FB3683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A4A74-C6AA-D521-CA50-DBC0E58FB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6C14F-1EC0-8E04-B84F-82844ED2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1D2E-6BDD-28F4-5E2E-6E43F42A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498C5-47D3-437B-FB7E-E449391A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9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3"/>
          <p:cNvSpPr>
            <a:spLocks noGrp="1"/>
          </p:cNvSpPr>
          <p:nvPr>
            <p:ph type="pic" sz="quarter" idx="16"/>
          </p:nvPr>
        </p:nvSpPr>
        <p:spPr>
          <a:xfrm>
            <a:off x="923825" y="221589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17"/>
          </p:nvPr>
        </p:nvSpPr>
        <p:spPr>
          <a:xfrm>
            <a:off x="923825" y="399135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/>
          </p:nvPr>
        </p:nvSpPr>
        <p:spPr>
          <a:xfrm>
            <a:off x="6036845" y="221589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/>
          </p:nvPr>
        </p:nvSpPr>
        <p:spPr>
          <a:xfrm>
            <a:off x="6036845" y="399135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9350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A48EF2-EDC5-41C4-B8C1-9893A8FC69F4}"/>
              </a:ext>
            </a:extLst>
          </p:cNvPr>
          <p:cNvSpPr/>
          <p:nvPr userDrawn="1"/>
        </p:nvSpPr>
        <p:spPr>
          <a:xfrm>
            <a:off x="0" y="0"/>
            <a:ext cx="12192000" cy="6856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 dirty="0"/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/>
          </p:nvPr>
        </p:nvSpPr>
        <p:spPr>
          <a:xfrm>
            <a:off x="0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5" name="그림 개체 틀 3"/>
          <p:cNvSpPr>
            <a:spLocks noGrp="1"/>
          </p:cNvSpPr>
          <p:nvPr>
            <p:ph type="pic" sz="quarter" idx="24"/>
          </p:nvPr>
        </p:nvSpPr>
        <p:spPr>
          <a:xfrm>
            <a:off x="0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7" name="그림 개체 틀 3"/>
          <p:cNvSpPr>
            <a:spLocks noGrp="1"/>
          </p:cNvSpPr>
          <p:nvPr>
            <p:ph type="pic" sz="quarter" idx="25"/>
          </p:nvPr>
        </p:nvSpPr>
        <p:spPr>
          <a:xfrm>
            <a:off x="1733613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0" name="그림 개체 틀 3"/>
          <p:cNvSpPr>
            <a:spLocks noGrp="1"/>
          </p:cNvSpPr>
          <p:nvPr>
            <p:ph type="pic" sz="quarter" idx="16"/>
          </p:nvPr>
        </p:nvSpPr>
        <p:spPr>
          <a:xfrm>
            <a:off x="0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1" name="그림 개체 틀 3"/>
          <p:cNvSpPr>
            <a:spLocks noGrp="1"/>
          </p:cNvSpPr>
          <p:nvPr>
            <p:ph type="pic" sz="quarter" idx="26"/>
          </p:nvPr>
        </p:nvSpPr>
        <p:spPr>
          <a:xfrm>
            <a:off x="1733613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3" name="그림 개체 틀 3"/>
          <p:cNvSpPr>
            <a:spLocks noGrp="1"/>
          </p:cNvSpPr>
          <p:nvPr>
            <p:ph type="pic" sz="quarter" idx="27"/>
          </p:nvPr>
        </p:nvSpPr>
        <p:spPr>
          <a:xfrm>
            <a:off x="1733613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4" name="그림 개체 틀 3"/>
          <p:cNvSpPr>
            <a:spLocks noGrp="1"/>
          </p:cNvSpPr>
          <p:nvPr>
            <p:ph type="pic" sz="quarter" idx="28"/>
          </p:nvPr>
        </p:nvSpPr>
        <p:spPr>
          <a:xfrm>
            <a:off x="3467228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29"/>
          </p:nvPr>
        </p:nvSpPr>
        <p:spPr>
          <a:xfrm>
            <a:off x="3467228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1" name="그림 개체 틀 3"/>
          <p:cNvSpPr>
            <a:spLocks noGrp="1"/>
          </p:cNvSpPr>
          <p:nvPr>
            <p:ph type="pic" sz="quarter" idx="30"/>
          </p:nvPr>
        </p:nvSpPr>
        <p:spPr>
          <a:xfrm>
            <a:off x="5200841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31"/>
          </p:nvPr>
        </p:nvSpPr>
        <p:spPr>
          <a:xfrm>
            <a:off x="3467228" y="518464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3" name="그림 개체 틀 3"/>
          <p:cNvSpPr>
            <a:spLocks noGrp="1"/>
          </p:cNvSpPr>
          <p:nvPr>
            <p:ph type="pic" sz="quarter" idx="32"/>
          </p:nvPr>
        </p:nvSpPr>
        <p:spPr>
          <a:xfrm>
            <a:off x="5200841" y="172945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4" name="그림 개체 틀 3"/>
          <p:cNvSpPr>
            <a:spLocks noGrp="1"/>
          </p:cNvSpPr>
          <p:nvPr>
            <p:ph type="pic" sz="quarter" idx="33"/>
          </p:nvPr>
        </p:nvSpPr>
        <p:spPr>
          <a:xfrm>
            <a:off x="5200841" y="345705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5" name="그림 개체 틀 3"/>
          <p:cNvSpPr>
            <a:spLocks noGrp="1"/>
          </p:cNvSpPr>
          <p:nvPr>
            <p:ph type="pic" sz="quarter" idx="34"/>
          </p:nvPr>
        </p:nvSpPr>
        <p:spPr>
          <a:xfrm>
            <a:off x="3467228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6" name="그림 개체 틀 3"/>
          <p:cNvSpPr>
            <a:spLocks noGrp="1"/>
          </p:cNvSpPr>
          <p:nvPr>
            <p:ph type="pic" sz="quarter" idx="35"/>
          </p:nvPr>
        </p:nvSpPr>
        <p:spPr>
          <a:xfrm>
            <a:off x="1733613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7" name="그림 개체 틀 3"/>
          <p:cNvSpPr>
            <a:spLocks noGrp="1"/>
          </p:cNvSpPr>
          <p:nvPr>
            <p:ph type="pic" sz="quarter" idx="36"/>
          </p:nvPr>
        </p:nvSpPr>
        <p:spPr>
          <a:xfrm>
            <a:off x="5200841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19456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8" y="1393204"/>
            <a:ext cx="631100" cy="630936"/>
          </a:xfrm>
        </p:spPr>
        <p:txBody>
          <a:bodyPr rtlCol="0"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9" y="1390901"/>
            <a:ext cx="631100" cy="630936"/>
          </a:xfrm>
        </p:spPr>
        <p:txBody>
          <a:bodyPr rtlCol="0"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7" y="1393204"/>
            <a:ext cx="631100" cy="630936"/>
          </a:xfrm>
        </p:spPr>
        <p:txBody>
          <a:bodyPr rtlCol="0"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10" y="1390901"/>
            <a:ext cx="631100" cy="630936"/>
          </a:xfrm>
        </p:spPr>
        <p:txBody>
          <a:bodyPr rtlCol="0"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9" y="1393204"/>
            <a:ext cx="631100" cy="630936"/>
          </a:xfrm>
        </p:spPr>
        <p:txBody>
          <a:bodyPr rtlCol="0"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9703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203143" cy="6858001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Calibri Light"/>
                <a:cs typeface="Calibri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36198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75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4539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67876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59716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4333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0932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60512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52496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42076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688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969419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709515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969419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709515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947302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700630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947302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700630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453949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07277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453949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207277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454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55" y="152400"/>
            <a:ext cx="10515600" cy="99591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6D11EEF-9C24-4887-87A2-C26C251B5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DEB3669-DA13-4DF9-9DD5-F5596D2D2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8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E1F0672E-CA85-48AB-9B8E-E68F7A5FE6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6400" y="6473825"/>
            <a:ext cx="11374438" cy="307975"/>
            <a:chOff x="304800" y="6474022"/>
            <a:chExt cx="8530437" cy="307778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3D6CF864-21BA-4CEB-A27D-8154494D6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91" y="6474022"/>
              <a:ext cx="3226446" cy="3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algn="just" eaLnBrk="1" hangingPunct="1">
                <a:defRPr/>
              </a:pPr>
              <a:r>
                <a:rPr lang="en-US" altLang="en-US" sz="700" b="1">
                  <a:solidFill>
                    <a:srgbClr val="FF0000"/>
                  </a:solidFill>
                  <a:cs typeface="Arial" panose="020B0604020202020204" pitchFamily="34" charset="0"/>
                </a:rPr>
                <a:t>Destruction Notice –</a:t>
              </a:r>
              <a:r>
                <a:rPr lang="en-US" altLang="en-US" sz="700">
                  <a:solidFill>
                    <a:srgbClr val="FF0000"/>
                  </a:solidFill>
                  <a:cs typeface="Arial" panose="020B0604020202020204" pitchFamily="34" charset="0"/>
                </a:rPr>
                <a:t> For unclassified, limited documents, destroy by any method that will prevent disclosure of contents or reconstruction of the document.  </a:t>
              </a:r>
            </a:p>
          </p:txBody>
        </p:sp>
        <p:sp>
          <p:nvSpPr>
            <p:cNvPr id="4" name="Text Box 7">
              <a:extLst>
                <a:ext uri="{FF2B5EF4-FFF2-40B4-BE49-F238E27FC236}">
                  <a16:creationId xmlns:a16="http://schemas.microsoft.com/office/drawing/2014/main" id="{57BEACC1-A91B-4A71-9D1F-260557609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6474022"/>
              <a:ext cx="5396856" cy="3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700" b="1">
                  <a:solidFill>
                    <a:srgbClr val="FF0000"/>
                  </a:solidFill>
                </a:rPr>
                <a:t>Distribution Statement D:</a:t>
              </a:r>
              <a:r>
                <a:rPr lang="en-US" altLang="en-US" sz="700">
                  <a:solidFill>
                    <a:srgbClr val="FF0000"/>
                  </a:solidFill>
                </a:rPr>
                <a:t> Distribution authorized to the Department of Defense and U.S. DoD contractors only; critical technology; 22 Dec 2017. Other requests for this document shall be referred to the Office of Naval Research, 875 N. Randolph Street, Arlington, VA 22203-1995.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8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DA3F-2C75-B0F6-F6F8-2E6A2A91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9562B-D41D-97F2-66B6-1917E0669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97557-C4C0-7118-0BEA-F6B92D56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C96DA-FE40-F481-9497-0072F945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F2A02-B1B8-4EE7-C767-F88B482F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52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481" y="2925766"/>
            <a:ext cx="10703856" cy="1006475"/>
          </a:xfrm>
        </p:spPr>
        <p:txBody>
          <a:bodyPr anchor="b"/>
          <a:lstStyle>
            <a:lvl1pPr algn="ctr">
              <a:defRPr sz="4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409" y="4120655"/>
            <a:ext cx="9144000" cy="4376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82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408"/>
            <a:ext cx="9220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333"/>
            <a:ext cx="10515600" cy="4737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572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351" y="2766221"/>
            <a:ext cx="9287301" cy="1325563"/>
          </a:xfrm>
        </p:spPr>
        <p:txBody>
          <a:bodyPr/>
          <a:lstStyle>
            <a:lvl1pPr algn="ctr">
              <a:defRPr>
                <a:solidFill>
                  <a:srgbClr val="0C182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02" y="185738"/>
            <a:ext cx="1814015" cy="6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351" y="2766221"/>
            <a:ext cx="9287301" cy="1325563"/>
          </a:xfrm>
        </p:spPr>
        <p:txBody>
          <a:bodyPr/>
          <a:lstStyle>
            <a:lvl1pPr algn="ctr">
              <a:defRPr>
                <a:solidFill>
                  <a:srgbClr val="0C182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02" y="185738"/>
            <a:ext cx="1814015" cy="6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7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407"/>
            <a:ext cx="92474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6267"/>
            <a:ext cx="5181600" cy="4720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6267"/>
            <a:ext cx="5181600" cy="4720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464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57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55422" y="2416245"/>
            <a:ext cx="7081159" cy="895611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811944" y="5651185"/>
            <a:ext cx="656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>
                <a:solidFill>
                  <a:schemeClr val="bg2">
                    <a:lumMod val="1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(858) 444-8200</a:t>
            </a:r>
            <a:r>
              <a:rPr lang="en-US" sz="1200" kern="1200" baseline="0">
                <a:solidFill>
                  <a:schemeClr val="bg2">
                    <a:lumMod val="1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 |  </a:t>
            </a:r>
            <a:r>
              <a:rPr lang="en-US" sz="1200" kern="1200">
                <a:solidFill>
                  <a:schemeClr val="bg2">
                    <a:lumMod val="1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information@ausgar.com</a:t>
            </a:r>
            <a:r>
              <a:rPr lang="en-US" sz="1200" kern="1200" baseline="0">
                <a:solidFill>
                  <a:schemeClr val="bg2">
                    <a:lumMod val="1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 |</a:t>
            </a:r>
            <a:r>
              <a:rPr lang="en-US" sz="1200" kern="1200">
                <a:solidFill>
                  <a:schemeClr val="bg2">
                    <a:lumMod val="1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  ausgar.com</a:t>
            </a:r>
            <a:endParaRPr lang="en-US" sz="1200">
              <a:solidFill>
                <a:schemeClr val="bg2">
                  <a:lumMod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50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ad_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56138A6-0D17-4C20-8C29-37A4863E4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1219199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AD3970-8E10-4B29-9E9A-0B630C61B6F7}"/>
              </a:ext>
            </a:extLst>
          </p:cNvPr>
          <p:cNvSpPr/>
          <p:nvPr userDrawn="1"/>
        </p:nvSpPr>
        <p:spPr>
          <a:xfrm>
            <a:off x="6234148" y="1319923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E5398-FB1E-4805-8919-B1BC9F84E5E9}"/>
              </a:ext>
            </a:extLst>
          </p:cNvPr>
          <p:cNvSpPr/>
          <p:nvPr userDrawn="1"/>
        </p:nvSpPr>
        <p:spPr>
          <a:xfrm>
            <a:off x="6234148" y="3802416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6FBCB0-D6C9-4BA6-8226-A376181F6394}"/>
              </a:ext>
            </a:extLst>
          </p:cNvPr>
          <p:cNvSpPr/>
          <p:nvPr userDrawn="1"/>
        </p:nvSpPr>
        <p:spPr>
          <a:xfrm>
            <a:off x="330148" y="1319923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10CC8F-D3DF-4DE1-BB63-EADB41446259}"/>
              </a:ext>
            </a:extLst>
          </p:cNvPr>
          <p:cNvSpPr/>
          <p:nvPr userDrawn="1"/>
        </p:nvSpPr>
        <p:spPr>
          <a:xfrm>
            <a:off x="330148" y="3802416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22E00060-9897-410E-A4C7-822CAC71F4AF}"/>
              </a:ext>
            </a:extLst>
          </p:cNvPr>
          <p:cNvSpPr/>
          <p:nvPr userDrawn="1"/>
        </p:nvSpPr>
        <p:spPr>
          <a:xfrm>
            <a:off x="6234157" y="2844069"/>
            <a:ext cx="704207" cy="703690"/>
          </a:xfrm>
          <a:prstGeom prst="rtTriangle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81AAE1C5-A382-4F41-BA4B-5850FFBD1859}"/>
              </a:ext>
            </a:extLst>
          </p:cNvPr>
          <p:cNvSpPr/>
          <p:nvPr userDrawn="1"/>
        </p:nvSpPr>
        <p:spPr>
          <a:xfrm rot="16200000">
            <a:off x="5252082" y="2844076"/>
            <a:ext cx="703690" cy="703691"/>
          </a:xfrm>
          <a:prstGeom prst="rtTriangle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A702188D-4A2A-434F-8375-493A779C30EF}"/>
              </a:ext>
            </a:extLst>
          </p:cNvPr>
          <p:cNvSpPr/>
          <p:nvPr userDrawn="1"/>
        </p:nvSpPr>
        <p:spPr>
          <a:xfrm rot="10800000">
            <a:off x="5251567" y="3802416"/>
            <a:ext cx="703691" cy="703690"/>
          </a:xfrm>
          <a:prstGeom prst="rtTriangle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409D77CB-681E-4B7F-BECA-D2963724854A}"/>
              </a:ext>
            </a:extLst>
          </p:cNvPr>
          <p:cNvSpPr/>
          <p:nvPr userDrawn="1"/>
        </p:nvSpPr>
        <p:spPr>
          <a:xfrm rot="5400000">
            <a:off x="6234150" y="3801201"/>
            <a:ext cx="703690" cy="703691"/>
          </a:xfrm>
          <a:prstGeom prst="rtTriangle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A95E27C-F6C8-4005-9C9E-F011E398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50" y="1821567"/>
            <a:ext cx="5622543" cy="17261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1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E8EDED02-5F29-46FD-ACEC-7BD6128F7D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369" y="1317598"/>
            <a:ext cx="5625105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57" indent="0">
              <a:buNone/>
              <a:defRPr>
                <a:solidFill>
                  <a:srgbClr val="EDEAEC"/>
                </a:solidFill>
              </a:defRPr>
            </a:lvl2pPr>
            <a:lvl3pPr marL="685715" indent="0">
              <a:buNone/>
              <a:defRPr>
                <a:solidFill>
                  <a:srgbClr val="EDEAEC"/>
                </a:solidFill>
              </a:defRPr>
            </a:lvl3pPr>
            <a:lvl4pPr marL="1028573" indent="0">
              <a:buNone/>
              <a:defRPr>
                <a:solidFill>
                  <a:srgbClr val="EDEAEC"/>
                </a:solidFill>
              </a:defRPr>
            </a:lvl4pPr>
            <a:lvl5pPr marL="1371430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159EAD4-C216-44E7-9941-B4EF9ACF3D5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31841" y="1821567"/>
            <a:ext cx="5619211" cy="17261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1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00AFC720-1E9F-4482-8F82-279CB7242F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4161" y="1317598"/>
            <a:ext cx="5618183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57" indent="0">
              <a:buNone/>
              <a:defRPr>
                <a:solidFill>
                  <a:srgbClr val="EDEAEC"/>
                </a:solidFill>
              </a:defRPr>
            </a:lvl2pPr>
            <a:lvl3pPr marL="685715" indent="0">
              <a:buNone/>
              <a:defRPr>
                <a:solidFill>
                  <a:srgbClr val="EDEAEC"/>
                </a:solidFill>
              </a:defRPr>
            </a:lvl3pPr>
            <a:lvl4pPr marL="1028573" indent="0">
              <a:buNone/>
              <a:defRPr>
                <a:solidFill>
                  <a:srgbClr val="EDEAEC"/>
                </a:solidFill>
              </a:defRPr>
            </a:lvl4pPr>
            <a:lvl5pPr marL="1371430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D04AEAF-13E3-407E-B810-04B263C885F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9650" y="4297716"/>
            <a:ext cx="5622543" cy="17261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1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54463FC-67F4-420E-BB9D-29356A46C3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369" y="3801198"/>
            <a:ext cx="5625105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57" indent="0">
              <a:buNone/>
              <a:defRPr>
                <a:solidFill>
                  <a:srgbClr val="EDEAEC"/>
                </a:solidFill>
              </a:defRPr>
            </a:lvl2pPr>
            <a:lvl3pPr marL="685715" indent="0">
              <a:buNone/>
              <a:defRPr>
                <a:solidFill>
                  <a:srgbClr val="EDEAEC"/>
                </a:solidFill>
              </a:defRPr>
            </a:lvl3pPr>
            <a:lvl4pPr marL="1028573" indent="0">
              <a:buNone/>
              <a:defRPr>
                <a:solidFill>
                  <a:srgbClr val="EDEAEC"/>
                </a:solidFill>
              </a:defRPr>
            </a:lvl4pPr>
            <a:lvl5pPr marL="1371430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AE9B865D-7A3F-4D1D-8235-B1908781038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31841" y="4297716"/>
            <a:ext cx="5619211" cy="17261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1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7528C0A-8187-4C1E-A1E8-94990DAF93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3121" y="3802416"/>
            <a:ext cx="5619211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57" indent="0">
              <a:buNone/>
              <a:defRPr>
                <a:solidFill>
                  <a:srgbClr val="EDEAEC"/>
                </a:solidFill>
              </a:defRPr>
            </a:lvl2pPr>
            <a:lvl3pPr marL="685715" indent="0">
              <a:buNone/>
              <a:defRPr>
                <a:solidFill>
                  <a:srgbClr val="EDEAEC"/>
                </a:solidFill>
              </a:defRPr>
            </a:lvl3pPr>
            <a:lvl4pPr marL="1028573" indent="0">
              <a:buNone/>
              <a:defRPr>
                <a:solidFill>
                  <a:srgbClr val="EDEAEC"/>
                </a:solidFill>
              </a:defRPr>
            </a:lvl4pPr>
            <a:lvl5pPr marL="1371430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2FC202-ACF1-4AA8-A958-85F407EEB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B1BE66-51BF-4385-B753-DE772D2DC7BE}"/>
              </a:ext>
            </a:extLst>
          </p:cNvPr>
          <p:cNvSpPr txBox="1"/>
          <p:nvPr userDrawn="1"/>
        </p:nvSpPr>
        <p:spPr>
          <a:xfrm>
            <a:off x="3892063" y="6181350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6CD319-DA7B-43F0-A805-48322C7B76D2}"/>
              </a:ext>
            </a:extLst>
          </p:cNvPr>
          <p:cNvSpPr txBox="1"/>
          <p:nvPr userDrawn="1"/>
        </p:nvSpPr>
        <p:spPr>
          <a:xfrm>
            <a:off x="3892063" y="6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55639-0FFD-4934-B457-BF93879AC438}"/>
              </a:ext>
            </a:extLst>
          </p:cNvPr>
          <p:cNvSpPr txBox="1"/>
          <p:nvPr userDrawn="1"/>
        </p:nvSpPr>
        <p:spPr>
          <a:xfrm>
            <a:off x="7984957" y="6409293"/>
            <a:ext cx="386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59387B-306F-4BC9-8398-8E719D34C144}"/>
              </a:ext>
            </a:extLst>
          </p:cNvPr>
          <p:cNvSpPr txBox="1"/>
          <p:nvPr userDrawn="1"/>
        </p:nvSpPr>
        <p:spPr>
          <a:xfrm>
            <a:off x="326587" y="6409294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BE2286A-1FFC-4284-B3B3-6142CF3D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6" y="193398"/>
            <a:ext cx="7982713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116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_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D7E8EA-BD8C-44E5-9E54-43FA70DC67A9}"/>
              </a:ext>
            </a:extLst>
          </p:cNvPr>
          <p:cNvSpPr/>
          <p:nvPr userDrawn="1"/>
        </p:nvSpPr>
        <p:spPr>
          <a:xfrm>
            <a:off x="7" y="-6593"/>
            <a:ext cx="12191995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46E17A-487E-40E6-AE5E-B49306E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96" cy="116851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12FC871-BDFF-4144-B175-CBCCA4F6D9D5}"/>
              </a:ext>
            </a:extLst>
          </p:cNvPr>
          <p:cNvSpPr/>
          <p:nvPr userDrawn="1"/>
        </p:nvSpPr>
        <p:spPr>
          <a:xfrm>
            <a:off x="6234148" y="1319923"/>
            <a:ext cx="5625621" cy="222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EBB5D9-F4CE-4B44-A2FE-D510337F2CBB}"/>
              </a:ext>
            </a:extLst>
          </p:cNvPr>
          <p:cNvSpPr/>
          <p:nvPr userDrawn="1"/>
        </p:nvSpPr>
        <p:spPr>
          <a:xfrm>
            <a:off x="6234148" y="3802416"/>
            <a:ext cx="5625621" cy="222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F3A5-B89A-4767-B1AE-116258A000CD}"/>
              </a:ext>
            </a:extLst>
          </p:cNvPr>
          <p:cNvSpPr/>
          <p:nvPr userDrawn="1"/>
        </p:nvSpPr>
        <p:spPr>
          <a:xfrm>
            <a:off x="330148" y="1319923"/>
            <a:ext cx="5625621" cy="222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C02EA-2F5A-4F09-B633-2C39E0F5D5D6}"/>
              </a:ext>
            </a:extLst>
          </p:cNvPr>
          <p:cNvSpPr/>
          <p:nvPr userDrawn="1"/>
        </p:nvSpPr>
        <p:spPr>
          <a:xfrm>
            <a:off x="330148" y="3802416"/>
            <a:ext cx="5625621" cy="222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3D245-B48F-4070-8B08-B7B525C7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5" y="193398"/>
            <a:ext cx="7982713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CC45-9728-4D06-9F1B-6FD279C1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67" y="1319925"/>
            <a:ext cx="5622543" cy="223461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54011"/>
            <a:ext cx="4114800" cy="365125"/>
          </a:xfrm>
        </p:spPr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03FE57-35FB-4BD0-B32E-5AFCB5B805E2}"/>
              </a:ext>
            </a:extLst>
          </p:cNvPr>
          <p:cNvSpPr txBox="1"/>
          <p:nvPr userDrawn="1"/>
        </p:nvSpPr>
        <p:spPr>
          <a:xfrm>
            <a:off x="3892063" y="6323396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BA3C81-A94D-40BC-B582-E98716A798F7}"/>
              </a:ext>
            </a:extLst>
          </p:cNvPr>
          <p:cNvSpPr txBox="1"/>
          <p:nvPr userDrawn="1"/>
        </p:nvSpPr>
        <p:spPr>
          <a:xfrm>
            <a:off x="3892063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880ED54-58A1-42F3-8C1B-62DC7ED0819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26729" y="1321089"/>
            <a:ext cx="5619211" cy="222783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C2C832C-A73A-45BA-BB77-E483DEE862A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14535" y="3809194"/>
            <a:ext cx="5622543" cy="219869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A4F68E8-4AD6-41F5-B0AE-42BC0C594F0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26729" y="3809194"/>
            <a:ext cx="5619211" cy="219869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4C9BDD-4422-4220-A520-0D0F55B4F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46D382-37A8-4FC5-92D0-542CFE9CD298}"/>
              </a:ext>
            </a:extLst>
          </p:cNvPr>
          <p:cNvSpPr txBox="1"/>
          <p:nvPr userDrawn="1"/>
        </p:nvSpPr>
        <p:spPr>
          <a:xfrm>
            <a:off x="7984957" y="6409292"/>
            <a:ext cx="386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5516AE-449D-4C51-A703-3ECFE74BA064}"/>
              </a:ext>
            </a:extLst>
          </p:cNvPr>
          <p:cNvSpPr txBox="1"/>
          <p:nvPr userDrawn="1"/>
        </p:nvSpPr>
        <p:spPr>
          <a:xfrm>
            <a:off x="326585" y="6409293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0EC00-CA46-43CC-A919-B2044FCDEEF2}"/>
              </a:ext>
            </a:extLst>
          </p:cNvPr>
          <p:cNvCxnSpPr/>
          <p:nvPr userDrawn="1"/>
        </p:nvCxnSpPr>
        <p:spPr>
          <a:xfrm>
            <a:off x="11" y="3699164"/>
            <a:ext cx="121919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1084DD-E136-42F0-BF26-1536C5BF3801}"/>
              </a:ext>
            </a:extLst>
          </p:cNvPr>
          <p:cNvCxnSpPr>
            <a:cxnSpLocks/>
            <a:endCxn id="25" idx="2"/>
          </p:cNvCxnSpPr>
          <p:nvPr userDrawn="1"/>
        </p:nvCxnSpPr>
        <p:spPr>
          <a:xfrm flipH="1" flipV="1">
            <a:off x="6096001" y="1168518"/>
            <a:ext cx="20939" cy="50128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78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F150C3-DEE9-4B69-884A-F1CFFBA7C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7" y="1"/>
            <a:ext cx="12191996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D3A075-C659-4B84-994D-0EDA5AAF66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57702" y="5367438"/>
            <a:ext cx="3276601" cy="694018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EDEAEC"/>
                </a:solidFill>
                <a:latin typeface="+mj-lt"/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630E-6DBF-4A19-B161-48FC048D0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5" y="1391349"/>
            <a:ext cx="7985759" cy="3234112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A23EA-5C64-404A-80EB-225F4B591D20}"/>
              </a:ext>
            </a:extLst>
          </p:cNvPr>
          <p:cNvSpPr txBox="1"/>
          <p:nvPr userDrawn="1"/>
        </p:nvSpPr>
        <p:spPr>
          <a:xfrm>
            <a:off x="3892063" y="5985765"/>
            <a:ext cx="440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0D588-8234-48C6-9F5A-E2B801D535F2}"/>
              </a:ext>
            </a:extLst>
          </p:cNvPr>
          <p:cNvSpPr txBox="1"/>
          <p:nvPr userDrawn="1"/>
        </p:nvSpPr>
        <p:spPr>
          <a:xfrm>
            <a:off x="7984957" y="6409293"/>
            <a:ext cx="386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F5921-4373-4B60-8539-3407FF354C8B}"/>
              </a:ext>
            </a:extLst>
          </p:cNvPr>
          <p:cNvSpPr txBox="1"/>
          <p:nvPr userDrawn="1"/>
        </p:nvSpPr>
        <p:spPr>
          <a:xfrm>
            <a:off x="326587" y="6409294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60D3200-3394-444F-B8A9-D10C5F17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5552" y="6365231"/>
            <a:ext cx="4120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AED175-EE03-4F7D-A02F-D5F505EE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7324" y="6364910"/>
            <a:ext cx="110947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75CF-7D68-4A0C-850D-6E33D1D84A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logo with a rope around it&#10;&#10;Description automatically generated">
            <a:extLst>
              <a:ext uri="{FF2B5EF4-FFF2-40B4-BE49-F238E27FC236}">
                <a16:creationId xmlns:a16="http://schemas.microsoft.com/office/drawing/2014/main" id="{C353F846-1771-A664-21AC-88437E043D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1" b="89801" l="2778" r="96481">
                        <a14:foregroundMark x1="31574" y1="13068" x2="22963" y2="14422"/>
                        <a14:foregroundMark x1="22963" y1="14422" x2="15000" y2="20398"/>
                        <a14:foregroundMark x1="15000" y1="20398" x2="6019" y2="40080"/>
                        <a14:foregroundMark x1="6019" y1="40080" x2="8148" y2="65179"/>
                        <a14:foregroundMark x1="11574" y1="28287" x2="4074" y2="41434"/>
                        <a14:foregroundMark x1="4074" y1="41434" x2="8056" y2="66295"/>
                        <a14:foregroundMark x1="8056" y1="66295" x2="27963" y2="85339"/>
                        <a14:foregroundMark x1="27963" y1="85339" x2="36574" y2="89163"/>
                        <a14:foregroundMark x1="36574" y1="89163" x2="55741" y2="90359"/>
                        <a14:foregroundMark x1="55741" y1="90359" x2="82407" y2="77849"/>
                        <a14:foregroundMark x1="82407" y1="77849" x2="88519" y2="72590"/>
                        <a14:foregroundMark x1="88519" y1="72590" x2="93704" y2="62789"/>
                        <a14:foregroundMark x1="93704" y1="62789" x2="93796" y2="36733"/>
                        <a14:foregroundMark x1="93796" y1="36733" x2="76296" y2="18725"/>
                        <a14:foregroundMark x1="76296" y1="18725" x2="65463" y2="13147"/>
                        <a14:foregroundMark x1="65463" y1="13147" x2="38889" y2="10040"/>
                        <a14:foregroundMark x1="38889" y1="10040" x2="32593" y2="13307"/>
                        <a14:foregroundMark x1="28519" y1="13307" x2="53241" y2="10916"/>
                        <a14:foregroundMark x1="53241" y1="10916" x2="78241" y2="19203"/>
                        <a14:foregroundMark x1="78241" y1="19203" x2="95093" y2="37211"/>
                        <a14:foregroundMark x1="95093" y1="37211" x2="94722" y2="58884"/>
                        <a14:foregroundMark x1="94722" y1="58884" x2="93426" y2="63665"/>
                        <a14:foregroundMark x1="82870" y1="76574" x2="72407" y2="85418"/>
                        <a14:foregroundMark x1="72407" y1="85418" x2="61389" y2="89641"/>
                        <a14:foregroundMark x1="22500" y1="83426" x2="5741" y2="56653"/>
                        <a14:foregroundMark x1="5741" y1="56653" x2="2778" y2="47171"/>
                        <a14:foregroundMark x1="2778" y1="47171" x2="3519" y2="41195"/>
                        <a14:foregroundMark x1="3519" y1="43825" x2="4537" y2="62231"/>
                        <a14:foregroundMark x1="4537" y1="62231" x2="16481" y2="78167"/>
                        <a14:foregroundMark x1="16481" y1="78167" x2="17778" y2="78964"/>
                        <a14:foregroundMark x1="40556" y1="9482" x2="61481" y2="10279"/>
                        <a14:foregroundMark x1="61481" y1="10279" x2="79722" y2="17052"/>
                        <a14:foregroundMark x1="79722" y1="17052" x2="86204" y2="23904"/>
                        <a14:foregroundMark x1="86204" y1="23904" x2="96204" y2="47968"/>
                        <a14:foregroundMark x1="96204" y1="47968" x2="96481" y2="55378"/>
                        <a14:foregroundMark x1="96481" y1="55378" x2="94630" y2="62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8442" y="69822"/>
            <a:ext cx="1286543" cy="1121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895A01-09F5-D815-B39A-98EA05C333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65" y="160678"/>
            <a:ext cx="1303495" cy="9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A422-C97B-56FD-EDA3-AF57249A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BEA9-E985-E6A9-86F7-66CD672DE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9B44A-6371-1F7A-2C39-CA95F0807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282BA-D77E-350D-7A4F-09B69DBC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D54F3-41DE-A214-B50D-69E5654C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40046-EC99-47B4-FA77-E445319A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3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D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C412184-D483-49FF-B70E-7626AFBB7F88}"/>
              </a:ext>
            </a:extLst>
          </p:cNvPr>
          <p:cNvSpPr/>
          <p:nvPr userDrawn="1"/>
        </p:nvSpPr>
        <p:spPr>
          <a:xfrm>
            <a:off x="0" y="-88165"/>
            <a:ext cx="12192000" cy="6946165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C42CC1-A0EB-41EC-8EEC-07AA06EA34DE}"/>
              </a:ext>
            </a:extLst>
          </p:cNvPr>
          <p:cNvSpPr/>
          <p:nvPr userDrawn="1"/>
        </p:nvSpPr>
        <p:spPr>
          <a:xfrm>
            <a:off x="-1" y="-88166"/>
            <a:ext cx="12192000" cy="1371290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3B773-893D-4432-839D-FF72138295BC}"/>
              </a:ext>
            </a:extLst>
          </p:cNvPr>
          <p:cNvSpPr txBox="1"/>
          <p:nvPr userDrawn="1"/>
        </p:nvSpPr>
        <p:spPr>
          <a:xfrm>
            <a:off x="7265723" y="6411413"/>
            <a:ext cx="386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534B4EE-EC47-48AD-9F39-FDDFB2CBD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8" y="148353"/>
            <a:ext cx="904665" cy="8694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519369-D57E-4B31-B03A-B568EA8239B5}"/>
              </a:ext>
            </a:extLst>
          </p:cNvPr>
          <p:cNvSpPr/>
          <p:nvPr userDrawn="1"/>
        </p:nvSpPr>
        <p:spPr>
          <a:xfrm>
            <a:off x="936621" y="5729289"/>
            <a:ext cx="10318352" cy="391840"/>
          </a:xfrm>
          <a:prstGeom prst="rect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ECF9-9945-4F92-A9D6-AF61C5A2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756" y="1400750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8B9FA-B34A-410D-9A5E-204AB432C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649" y="3597003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FE03-B15B-499B-9D4E-2107E140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6348-029A-406E-B647-A6B46D0B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31E3C-D32C-4CBC-BBF9-E0C26773569F}"/>
              </a:ext>
            </a:extLst>
          </p:cNvPr>
          <p:cNvSpPr txBox="1"/>
          <p:nvPr userDrawn="1"/>
        </p:nvSpPr>
        <p:spPr>
          <a:xfrm>
            <a:off x="3623794" y="6181348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AAB666-5D22-452E-BC85-7DA5ED69DD5B}"/>
              </a:ext>
            </a:extLst>
          </p:cNvPr>
          <p:cNvSpPr txBox="1"/>
          <p:nvPr userDrawn="1"/>
        </p:nvSpPr>
        <p:spPr>
          <a:xfrm>
            <a:off x="3623794" y="4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F9AE65-EB79-4E1F-9961-734B469D70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9227" y="1400502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9EFDC1-1816-46C4-BC33-6BCE827D2A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707" y="3597003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5BAEA79-7F7F-4ED8-9160-A5CEF6C9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118" y="371856"/>
            <a:ext cx="7982713" cy="768096"/>
          </a:xfrm>
        </p:spPr>
        <p:txBody>
          <a:bodyPr/>
          <a:lstStyle>
            <a:lvl1pPr algn="ctr">
              <a:defRPr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D932456-0BB5-4100-8EC8-2E64733BD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29" y="5729289"/>
            <a:ext cx="10318751" cy="387350"/>
          </a:xfrm>
        </p:spPr>
        <p:txBody>
          <a:bodyPr/>
          <a:lstStyle>
            <a:lvl1pPr marL="0" indent="0">
              <a:buNone/>
              <a:defRPr>
                <a:solidFill>
                  <a:srgbClr val="EDEAEC"/>
                </a:solidFill>
              </a:defRPr>
            </a:lvl1pPr>
            <a:lvl2pPr>
              <a:defRPr>
                <a:solidFill>
                  <a:srgbClr val="EDEAEC"/>
                </a:solidFill>
              </a:defRPr>
            </a:lvl2pPr>
            <a:lvl3pPr>
              <a:defRPr>
                <a:solidFill>
                  <a:srgbClr val="EDEAEC"/>
                </a:solidFill>
              </a:defRPr>
            </a:lvl3pPr>
            <a:lvl4pPr>
              <a:defRPr>
                <a:solidFill>
                  <a:srgbClr val="EDEAEC"/>
                </a:solidFill>
              </a:defRPr>
            </a:lvl4pPr>
            <a:lvl5pPr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1FF79-F7EE-47AE-988F-B33D2A2DB809}"/>
              </a:ext>
            </a:extLst>
          </p:cNvPr>
          <p:cNvSpPr txBox="1"/>
          <p:nvPr userDrawn="1"/>
        </p:nvSpPr>
        <p:spPr>
          <a:xfrm>
            <a:off x="425761" y="6442189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02060"/>
                </a:solidFill>
                <a:latin typeface="+mj-lt"/>
              </a:rPr>
              <a:t>Small Business Innovative Research (SBIR)</a:t>
            </a:r>
          </a:p>
        </p:txBody>
      </p:sp>
    </p:spTree>
    <p:extLst>
      <p:ext uri="{BB962C8B-B14F-4D97-AF65-F5344CB8AC3E}">
        <p14:creationId xmlns:p14="http://schemas.microsoft.com/office/powerpoint/2010/main" val="1716789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D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C412184-D483-49FF-B70E-7626AFBB7F88}"/>
              </a:ext>
            </a:extLst>
          </p:cNvPr>
          <p:cNvSpPr/>
          <p:nvPr userDrawn="1"/>
        </p:nvSpPr>
        <p:spPr>
          <a:xfrm>
            <a:off x="0" y="-88165"/>
            <a:ext cx="12192000" cy="6946165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C42CC1-A0EB-41EC-8EEC-07AA06EA34DE}"/>
              </a:ext>
            </a:extLst>
          </p:cNvPr>
          <p:cNvSpPr/>
          <p:nvPr userDrawn="1"/>
        </p:nvSpPr>
        <p:spPr>
          <a:xfrm>
            <a:off x="-1" y="-88166"/>
            <a:ext cx="12192000" cy="1371290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3B773-893D-4432-839D-FF72138295BC}"/>
              </a:ext>
            </a:extLst>
          </p:cNvPr>
          <p:cNvSpPr txBox="1"/>
          <p:nvPr userDrawn="1"/>
        </p:nvSpPr>
        <p:spPr>
          <a:xfrm>
            <a:off x="7265723" y="6411413"/>
            <a:ext cx="386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534B4EE-EC47-48AD-9F39-FDDFB2CBD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8" y="148353"/>
            <a:ext cx="904665" cy="8694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519369-D57E-4B31-B03A-B568EA8239B5}"/>
              </a:ext>
            </a:extLst>
          </p:cNvPr>
          <p:cNvSpPr/>
          <p:nvPr userDrawn="1"/>
        </p:nvSpPr>
        <p:spPr>
          <a:xfrm>
            <a:off x="936621" y="5729289"/>
            <a:ext cx="10318352" cy="391840"/>
          </a:xfrm>
          <a:prstGeom prst="rect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ECF9-9945-4F92-A9D6-AF61C5A2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756" y="1400750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8B9FA-B34A-410D-9A5E-204AB432C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649" y="3597003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FE03-B15B-499B-9D4E-2107E140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6348-029A-406E-B647-A6B46D0B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31E3C-D32C-4CBC-BBF9-E0C26773569F}"/>
              </a:ext>
            </a:extLst>
          </p:cNvPr>
          <p:cNvSpPr txBox="1"/>
          <p:nvPr userDrawn="1"/>
        </p:nvSpPr>
        <p:spPr>
          <a:xfrm>
            <a:off x="3623794" y="6181348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AAB666-5D22-452E-BC85-7DA5ED69DD5B}"/>
              </a:ext>
            </a:extLst>
          </p:cNvPr>
          <p:cNvSpPr txBox="1"/>
          <p:nvPr userDrawn="1"/>
        </p:nvSpPr>
        <p:spPr>
          <a:xfrm>
            <a:off x="3623794" y="4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F9AE65-EB79-4E1F-9961-734B469D70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9227" y="1400502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9EFDC1-1816-46C4-BC33-6BCE827D2A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707" y="3597003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5BAEA79-7F7F-4ED8-9160-A5CEF6C9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118" y="371856"/>
            <a:ext cx="7982713" cy="768096"/>
          </a:xfrm>
        </p:spPr>
        <p:txBody>
          <a:bodyPr/>
          <a:lstStyle>
            <a:lvl1pPr algn="ctr">
              <a:defRPr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1FF79-F7EE-47AE-988F-B33D2A2DB809}"/>
              </a:ext>
            </a:extLst>
          </p:cNvPr>
          <p:cNvSpPr txBox="1"/>
          <p:nvPr userDrawn="1"/>
        </p:nvSpPr>
        <p:spPr>
          <a:xfrm>
            <a:off x="425761" y="6442189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02060"/>
                </a:solidFill>
                <a:latin typeface="+mj-lt"/>
              </a:rPr>
              <a:t>Small Business Innovative Research (SBIR)</a:t>
            </a:r>
          </a:p>
        </p:txBody>
      </p:sp>
    </p:spTree>
    <p:extLst>
      <p:ext uri="{BB962C8B-B14F-4D97-AF65-F5344CB8AC3E}">
        <p14:creationId xmlns:p14="http://schemas.microsoft.com/office/powerpoint/2010/main" val="910399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E7E-C2D5-4C99-85DD-F125102AB81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8C79-0A37-4CC2-A161-B394B74D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92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95E02D-26D5-4BDD-BFC3-D4E07E9C602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B0ADBE-0E75-4E92-B0C4-D4FB0245612D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4AC7C-0313-4DDE-91AF-692F2061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E19B8-6D6E-497D-BD25-819FB6E8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7C0911-FEB8-4DBB-BE21-5AC62751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755" y="1435486"/>
            <a:ext cx="415531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508088-19C7-400A-9690-6286BF000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648" y="3909533"/>
            <a:ext cx="415531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A88DF3-7BCA-4131-82C3-B87960ED7B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9227" y="1435238"/>
            <a:ext cx="636873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D16D5B-B178-4FBD-9454-5A73152492B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707" y="3909533"/>
            <a:ext cx="636873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62A0B4-D3B7-4B1B-A0CD-E503F31584C3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91D29B-38F9-4E57-BBDD-38E60C213FE6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4CB7A3-63DD-4C38-A36F-FA51113FA25F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7C00A-5A6C-49B8-A9B1-A43A42065CCD}"/>
              </a:ext>
            </a:extLst>
          </p:cNvPr>
          <p:cNvSpPr txBox="1"/>
          <p:nvPr userDrawn="1"/>
        </p:nvSpPr>
        <p:spPr>
          <a:xfrm>
            <a:off x="326583" y="6316959"/>
            <a:ext cx="37957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Innovation Research (SBIR)</a:t>
            </a:r>
          </a:p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3CF0C0-0E3D-4351-B0E1-B78A9A6E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logo with a rope around it&#10;&#10;Description automatically generated">
            <a:extLst>
              <a:ext uri="{FF2B5EF4-FFF2-40B4-BE49-F238E27FC236}">
                <a16:creationId xmlns:a16="http://schemas.microsoft.com/office/drawing/2014/main" id="{067E47E1-37FD-C024-0CF3-41D140C01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1" b="89801" l="2778" r="96481">
                        <a14:foregroundMark x1="31574" y1="13068" x2="22963" y2="14422"/>
                        <a14:foregroundMark x1="22963" y1="14422" x2="15000" y2="20398"/>
                        <a14:foregroundMark x1="15000" y1="20398" x2="6019" y2="40080"/>
                        <a14:foregroundMark x1="6019" y1="40080" x2="8148" y2="65179"/>
                        <a14:foregroundMark x1="11574" y1="28287" x2="4074" y2="41434"/>
                        <a14:foregroundMark x1="4074" y1="41434" x2="8056" y2="66295"/>
                        <a14:foregroundMark x1="8056" y1="66295" x2="27963" y2="85339"/>
                        <a14:foregroundMark x1="27963" y1="85339" x2="36574" y2="89163"/>
                        <a14:foregroundMark x1="36574" y1="89163" x2="55741" y2="90359"/>
                        <a14:foregroundMark x1="55741" y1="90359" x2="82407" y2="77849"/>
                        <a14:foregroundMark x1="82407" y1="77849" x2="88519" y2="72590"/>
                        <a14:foregroundMark x1="88519" y1="72590" x2="93704" y2="62789"/>
                        <a14:foregroundMark x1="93704" y1="62789" x2="93796" y2="36733"/>
                        <a14:foregroundMark x1="93796" y1="36733" x2="76296" y2="18725"/>
                        <a14:foregroundMark x1="76296" y1="18725" x2="65463" y2="13147"/>
                        <a14:foregroundMark x1="65463" y1="13147" x2="38889" y2="10040"/>
                        <a14:foregroundMark x1="38889" y1="10040" x2="32593" y2="13307"/>
                        <a14:foregroundMark x1="28519" y1="13307" x2="53241" y2="10916"/>
                        <a14:foregroundMark x1="53241" y1="10916" x2="78241" y2="19203"/>
                        <a14:foregroundMark x1="78241" y1="19203" x2="95093" y2="37211"/>
                        <a14:foregroundMark x1="95093" y1="37211" x2="94722" y2="58884"/>
                        <a14:foregroundMark x1="94722" y1="58884" x2="93426" y2="63665"/>
                        <a14:foregroundMark x1="82870" y1="76574" x2="72407" y2="85418"/>
                        <a14:foregroundMark x1="72407" y1="85418" x2="61389" y2="89641"/>
                        <a14:foregroundMark x1="22500" y1="83426" x2="5741" y2="56653"/>
                        <a14:foregroundMark x1="5741" y1="56653" x2="2778" y2="47171"/>
                        <a14:foregroundMark x1="2778" y1="47171" x2="3519" y2="41195"/>
                        <a14:foregroundMark x1="3519" y1="43825" x2="4537" y2="62231"/>
                        <a14:foregroundMark x1="4537" y1="62231" x2="16481" y2="78167"/>
                        <a14:foregroundMark x1="16481" y1="78167" x2="17778" y2="78964"/>
                        <a14:foregroundMark x1="40556" y1="9482" x2="61481" y2="10279"/>
                        <a14:foregroundMark x1="61481" y1="10279" x2="79722" y2="17052"/>
                        <a14:foregroundMark x1="79722" y1="17052" x2="86204" y2="23904"/>
                        <a14:foregroundMark x1="86204" y1="23904" x2="96204" y2="47968"/>
                        <a14:foregroundMark x1="96204" y1="47968" x2="96481" y2="55378"/>
                        <a14:foregroundMark x1="96481" y1="55378" x2="94630" y2="62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8442" y="69822"/>
            <a:ext cx="1286543" cy="1121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3AAB5-ECFB-306C-1EC1-7E6FF92D61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65" y="160678"/>
            <a:ext cx="1303495" cy="9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70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2BEA712-F1D6-4345-BCB8-30C88D507F0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427857-8FA4-4BA9-B038-9D49C40A51C0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10" y="6065134"/>
            <a:ext cx="12191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D5727C-0052-4F06-A831-CB07C95C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6" y="1312021"/>
            <a:ext cx="9185912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A469A0-29AC-41E6-80A5-48565E4C07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71799" y="3875530"/>
            <a:ext cx="9185912" cy="216111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16BF1A6-81E5-4859-8D1C-DE75BB33BB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6906" y="1312021"/>
            <a:ext cx="2672505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3945035-74B1-4B4E-B5CD-6738388BABB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46908" y="3875530"/>
            <a:ext cx="2672505" cy="2161116"/>
          </a:xfrm>
        </p:spPr>
        <p:txBody>
          <a:bodyPr>
            <a:no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47F2D2-23FE-4D03-AF2E-E9190F3BA7E9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FA5F7-9B3F-4EB3-8C9A-F4600671BF96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1299C5-1E87-4598-A8AD-604E4867C47E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BA7854-10A2-4FF3-85A4-94A84912A22C}"/>
              </a:ext>
            </a:extLst>
          </p:cNvPr>
          <p:cNvSpPr txBox="1"/>
          <p:nvPr userDrawn="1"/>
        </p:nvSpPr>
        <p:spPr>
          <a:xfrm>
            <a:off x="326583" y="6316959"/>
            <a:ext cx="37957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Innovation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442C84D-B16B-411B-9B0F-3D16DEFD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logo with a rope around it&#10;&#10;Description automatically generated">
            <a:extLst>
              <a:ext uri="{FF2B5EF4-FFF2-40B4-BE49-F238E27FC236}">
                <a16:creationId xmlns:a16="http://schemas.microsoft.com/office/drawing/2014/main" id="{BDB67651-91A7-6DBB-8432-66E4F981C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1" b="89801" l="2778" r="96481">
                        <a14:foregroundMark x1="31574" y1="13068" x2="22963" y2="14422"/>
                        <a14:foregroundMark x1="22963" y1="14422" x2="15000" y2="20398"/>
                        <a14:foregroundMark x1="15000" y1="20398" x2="6019" y2="40080"/>
                        <a14:foregroundMark x1="6019" y1="40080" x2="8148" y2="65179"/>
                        <a14:foregroundMark x1="11574" y1="28287" x2="4074" y2="41434"/>
                        <a14:foregroundMark x1="4074" y1="41434" x2="8056" y2="66295"/>
                        <a14:foregroundMark x1="8056" y1="66295" x2="27963" y2="85339"/>
                        <a14:foregroundMark x1="27963" y1="85339" x2="36574" y2="89163"/>
                        <a14:foregroundMark x1="36574" y1="89163" x2="55741" y2="90359"/>
                        <a14:foregroundMark x1="55741" y1="90359" x2="82407" y2="77849"/>
                        <a14:foregroundMark x1="82407" y1="77849" x2="88519" y2="72590"/>
                        <a14:foregroundMark x1="88519" y1="72590" x2="93704" y2="62789"/>
                        <a14:foregroundMark x1="93704" y1="62789" x2="93796" y2="36733"/>
                        <a14:foregroundMark x1="93796" y1="36733" x2="76296" y2="18725"/>
                        <a14:foregroundMark x1="76296" y1="18725" x2="65463" y2="13147"/>
                        <a14:foregroundMark x1="65463" y1="13147" x2="38889" y2="10040"/>
                        <a14:foregroundMark x1="38889" y1="10040" x2="32593" y2="13307"/>
                        <a14:foregroundMark x1="28519" y1="13307" x2="53241" y2="10916"/>
                        <a14:foregroundMark x1="53241" y1="10916" x2="78241" y2="19203"/>
                        <a14:foregroundMark x1="78241" y1="19203" x2="95093" y2="37211"/>
                        <a14:foregroundMark x1="95093" y1="37211" x2="94722" y2="58884"/>
                        <a14:foregroundMark x1="94722" y1="58884" x2="93426" y2="63665"/>
                        <a14:foregroundMark x1="82870" y1="76574" x2="72407" y2="85418"/>
                        <a14:foregroundMark x1="72407" y1="85418" x2="61389" y2="89641"/>
                        <a14:foregroundMark x1="22500" y1="83426" x2="5741" y2="56653"/>
                        <a14:foregroundMark x1="5741" y1="56653" x2="2778" y2="47171"/>
                        <a14:foregroundMark x1="2778" y1="47171" x2="3519" y2="41195"/>
                        <a14:foregroundMark x1="3519" y1="43825" x2="4537" y2="62231"/>
                        <a14:foregroundMark x1="4537" y1="62231" x2="16481" y2="78167"/>
                        <a14:foregroundMark x1="16481" y1="78167" x2="17778" y2="78964"/>
                        <a14:foregroundMark x1="40556" y1="9482" x2="61481" y2="10279"/>
                        <a14:foregroundMark x1="61481" y1="10279" x2="79722" y2="17052"/>
                        <a14:foregroundMark x1="79722" y1="17052" x2="86204" y2="23904"/>
                        <a14:foregroundMark x1="86204" y1="23904" x2="96204" y2="47968"/>
                        <a14:foregroundMark x1="96204" y1="47968" x2="96481" y2="55378"/>
                        <a14:foregroundMark x1="96481" y1="55378" x2="94630" y2="62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5283" y="40875"/>
            <a:ext cx="1286543" cy="1121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392649-A25F-72DA-70BE-C7E40F8DF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06" y="131731"/>
            <a:ext cx="1303495" cy="9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6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F150C3-DEE9-4B69-884A-F1CFFBA7C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9" y="1"/>
            <a:ext cx="12191996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D3A075-C659-4B84-994D-0EDA5AAF66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57700" y="5367438"/>
            <a:ext cx="3276600" cy="694018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EDEAEC"/>
                </a:solidFill>
                <a:latin typeface="+mj-lt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630E-6DBF-4A19-B161-48FC048D0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2" y="1391347"/>
            <a:ext cx="7985759" cy="3234112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D1BBA-53AC-4941-8750-1872E287C9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EA23EA-5C64-404A-80EB-225F4B591D20}"/>
              </a:ext>
            </a:extLst>
          </p:cNvPr>
          <p:cNvSpPr txBox="1"/>
          <p:nvPr userDrawn="1"/>
        </p:nvSpPr>
        <p:spPr>
          <a:xfrm>
            <a:off x="3892062" y="5985764"/>
            <a:ext cx="440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0D588-8234-48C6-9F5A-E2B801D535F2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F5921-4373-4B60-8539-3407FF354C8B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60D3200-3394-444F-B8A9-D10C5F17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5552" y="6365229"/>
            <a:ext cx="4120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AED175-EE03-4F7D-A02F-D5F505EE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7324" y="6364910"/>
            <a:ext cx="110947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75CF-7D68-4A0C-850D-6E33D1D84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2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F150C3-DEE9-4B69-884A-F1CFFBA7C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9" y="1"/>
            <a:ext cx="1219199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7A630E-6DBF-4A19-B161-48FC048D0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7" y="1391347"/>
            <a:ext cx="7985759" cy="3234112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F52D-2944-4B3F-B65F-84D809DB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3E-8374-41CF-983D-50158A2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D1BBA-53AC-4941-8750-1872E287C9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A0DCE4-3AB8-48B5-9488-0C0FF83D32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57700" y="5367438"/>
            <a:ext cx="3276600" cy="694018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EDEAEC"/>
                </a:solidFill>
                <a:latin typeface="+mj-lt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C4F82-E274-42AE-AFB6-B0174DC1E976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AB4B7-E9C2-4CCD-B051-657556B0B021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</p:spTree>
    <p:extLst>
      <p:ext uri="{BB962C8B-B14F-4D97-AF65-F5344CB8AC3E}">
        <p14:creationId xmlns:p14="http://schemas.microsoft.com/office/powerpoint/2010/main" val="4128092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_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D7E8EA-BD8C-44E5-9E54-43FA70DC67A9}"/>
              </a:ext>
            </a:extLst>
          </p:cNvPr>
          <p:cNvSpPr/>
          <p:nvPr userDrawn="1"/>
        </p:nvSpPr>
        <p:spPr>
          <a:xfrm>
            <a:off x="-3" y="0"/>
            <a:ext cx="12191995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2FC871-BDFF-4144-B175-CBCCA4F6D9D5}"/>
              </a:ext>
            </a:extLst>
          </p:cNvPr>
          <p:cNvSpPr/>
          <p:nvPr userDrawn="1"/>
        </p:nvSpPr>
        <p:spPr>
          <a:xfrm>
            <a:off x="6234148" y="1319923"/>
            <a:ext cx="5625621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EBB5D9-F4CE-4B44-A2FE-D510337F2CBB}"/>
              </a:ext>
            </a:extLst>
          </p:cNvPr>
          <p:cNvSpPr/>
          <p:nvPr userDrawn="1"/>
        </p:nvSpPr>
        <p:spPr>
          <a:xfrm>
            <a:off x="6234148" y="3802416"/>
            <a:ext cx="5625621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F3A5-B89A-4767-B1AE-116258A000CD}"/>
              </a:ext>
            </a:extLst>
          </p:cNvPr>
          <p:cNvSpPr/>
          <p:nvPr userDrawn="1"/>
        </p:nvSpPr>
        <p:spPr>
          <a:xfrm>
            <a:off x="330148" y="1319923"/>
            <a:ext cx="5625621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C02EA-2F5A-4F09-B633-2C39E0F5D5D6}"/>
              </a:ext>
            </a:extLst>
          </p:cNvPr>
          <p:cNvSpPr/>
          <p:nvPr userDrawn="1"/>
        </p:nvSpPr>
        <p:spPr>
          <a:xfrm>
            <a:off x="330148" y="3802416"/>
            <a:ext cx="5625621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3D245-B48F-4070-8B08-B7B525C7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CC45-9728-4D06-9F1B-6FD279C1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66" y="1828344"/>
            <a:ext cx="5622543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03FE57-35FB-4BD0-B32E-5AFCB5B805E2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BA3C81-A94D-40BC-B582-E98716A798F7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5F963-4FAE-4EA3-B3E4-531D20A8AE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366" y="1317597"/>
            <a:ext cx="5625105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880ED54-58A1-42F3-8C1B-62DC7ED0819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26728" y="1822730"/>
            <a:ext cx="5619211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707711-D37F-49FC-B528-C8FE72EFD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4158" y="1317597"/>
            <a:ext cx="5618183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C2C832C-A73A-45BA-BB77-E483DEE862A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14535" y="4281697"/>
            <a:ext cx="5622543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B48CB16-EFAF-4CCE-9742-A2E1F1FB8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366" y="3801198"/>
            <a:ext cx="5625105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A4F68E8-4AD6-41F5-B0AE-42BC0C594F0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26728" y="4281697"/>
            <a:ext cx="5619211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11561A80-3969-4652-8DFC-46B4B0BC5E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3121" y="3802416"/>
            <a:ext cx="5619211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4C9BDD-4422-4220-A520-0D0F55B4F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46D382-37A8-4FC5-92D0-542CFE9CD298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5516AE-449D-4C51-A703-3ECFE74BA064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</p:spTree>
    <p:extLst>
      <p:ext uri="{BB962C8B-B14F-4D97-AF65-F5344CB8AC3E}">
        <p14:creationId xmlns:p14="http://schemas.microsoft.com/office/powerpoint/2010/main" val="4014439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_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D7E8EA-BD8C-44E5-9E54-43FA70DC67A9}"/>
              </a:ext>
            </a:extLst>
          </p:cNvPr>
          <p:cNvSpPr/>
          <p:nvPr userDrawn="1"/>
        </p:nvSpPr>
        <p:spPr>
          <a:xfrm>
            <a:off x="-3" y="0"/>
            <a:ext cx="12191995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2FC871-BDFF-4144-B175-CBCCA4F6D9D5}"/>
              </a:ext>
            </a:extLst>
          </p:cNvPr>
          <p:cNvSpPr/>
          <p:nvPr userDrawn="1"/>
        </p:nvSpPr>
        <p:spPr>
          <a:xfrm>
            <a:off x="6234148" y="1319923"/>
            <a:ext cx="5625621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EBB5D9-F4CE-4B44-A2FE-D510337F2CBB}"/>
              </a:ext>
            </a:extLst>
          </p:cNvPr>
          <p:cNvSpPr/>
          <p:nvPr userDrawn="1"/>
        </p:nvSpPr>
        <p:spPr>
          <a:xfrm>
            <a:off x="6234148" y="3802416"/>
            <a:ext cx="5625621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F3A5-B89A-4767-B1AE-116258A000CD}"/>
              </a:ext>
            </a:extLst>
          </p:cNvPr>
          <p:cNvSpPr/>
          <p:nvPr userDrawn="1"/>
        </p:nvSpPr>
        <p:spPr>
          <a:xfrm>
            <a:off x="330148" y="1319923"/>
            <a:ext cx="5625621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C02EA-2F5A-4F09-B633-2C39E0F5D5D6}"/>
              </a:ext>
            </a:extLst>
          </p:cNvPr>
          <p:cNvSpPr/>
          <p:nvPr userDrawn="1"/>
        </p:nvSpPr>
        <p:spPr>
          <a:xfrm>
            <a:off x="330148" y="3802416"/>
            <a:ext cx="5625621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CC45-9728-4D06-9F1B-6FD279C1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137" y="1829033"/>
            <a:ext cx="5622543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5F963-4FAE-4EA3-B3E4-531D20A8AE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366" y="1317597"/>
            <a:ext cx="5625105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880ED54-58A1-42F3-8C1B-62DC7ED0819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8256" y="1819241"/>
            <a:ext cx="5619211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707711-D37F-49FC-B528-C8FE72EFD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4158" y="1317597"/>
            <a:ext cx="5618183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C2C832C-A73A-45BA-BB77-E483DEE862A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8365" y="4290744"/>
            <a:ext cx="5622543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B48CB16-EFAF-4CCE-9742-A2E1F1FB8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366" y="3801198"/>
            <a:ext cx="5625105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A4F68E8-4AD6-41F5-B0AE-42BC0C594F0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42641" y="4290744"/>
            <a:ext cx="5619211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11561A80-3969-4652-8DFC-46B4B0BC5E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3121" y="3802416"/>
            <a:ext cx="5619211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755276-8F70-4F8D-89E7-779C2876B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0F1C06-D83D-4C8A-B080-4845014B27A8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6BD437-3E28-46A7-9108-73B9D547FFEE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989231F-2B12-4EE4-B109-4C7128F3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13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_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56138A6-0D17-4C20-8C29-37A4863E4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AD3970-8E10-4B29-9E9A-0B630C61B6F7}"/>
              </a:ext>
            </a:extLst>
          </p:cNvPr>
          <p:cNvSpPr/>
          <p:nvPr userDrawn="1"/>
        </p:nvSpPr>
        <p:spPr>
          <a:xfrm>
            <a:off x="6234148" y="1319923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E5398-FB1E-4805-8919-B1BC9F84E5E9}"/>
              </a:ext>
            </a:extLst>
          </p:cNvPr>
          <p:cNvSpPr/>
          <p:nvPr userDrawn="1"/>
        </p:nvSpPr>
        <p:spPr>
          <a:xfrm>
            <a:off x="6234148" y="3802416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6FBCB0-D6C9-4BA6-8226-A376181F6394}"/>
              </a:ext>
            </a:extLst>
          </p:cNvPr>
          <p:cNvSpPr/>
          <p:nvPr userDrawn="1"/>
        </p:nvSpPr>
        <p:spPr>
          <a:xfrm>
            <a:off x="330148" y="1319923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10CC8F-D3DF-4DE1-BB63-EADB41446259}"/>
              </a:ext>
            </a:extLst>
          </p:cNvPr>
          <p:cNvSpPr/>
          <p:nvPr userDrawn="1"/>
        </p:nvSpPr>
        <p:spPr>
          <a:xfrm>
            <a:off x="330148" y="3802416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A95E27C-F6C8-4005-9C9E-F011E398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91" y="1820072"/>
            <a:ext cx="5622543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E8EDED02-5F29-46FD-ACEC-7BD6128F7D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366" y="1317597"/>
            <a:ext cx="5625105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159EAD4-C216-44E7-9941-B4EF9ACF3D5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36456" y="1803004"/>
            <a:ext cx="5619211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00AFC720-1E9F-4482-8F82-279CB7242F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4158" y="1317597"/>
            <a:ext cx="5618183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D04AEAF-13E3-407E-B810-04B263C885F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8365" y="4297714"/>
            <a:ext cx="5622543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54463FC-67F4-420E-BB9D-29356A46C3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366" y="3801198"/>
            <a:ext cx="5625105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AE9B865D-7A3F-4D1D-8235-B1908781038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48731" y="4297714"/>
            <a:ext cx="5619211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7528C0A-8187-4C1E-A1E8-94990DAF93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3121" y="3802416"/>
            <a:ext cx="5619211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2FC202-ACF1-4AA8-A958-85F407EEB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B1BE66-51BF-4385-B753-DE772D2DC7BE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6CD319-DA7B-43F0-A805-48322C7B76D2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55639-0FFD-4934-B457-BF93879AC438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59387B-306F-4BC9-8398-8E719D34C144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BE2286A-1FFC-4284-B3B3-6142CF3D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82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D708-CED0-97F6-1FAF-DCB1EFA2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836DA-BE33-04D2-0E21-D7BC898F6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B8FE3-0FCC-04FB-9F6C-9FB819323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CBCE3-A80C-EC1F-B2D7-A723E524E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6416A-7A63-E82E-8AEB-1F57F1E28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583288-B383-8B7A-1A23-8ACE18E1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81F97-5842-AC31-501C-402F919B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B63F1-AF69-3B17-6B9F-0104C602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3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_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D1AE06F-5746-43B4-864E-AC62ED1C9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AD3970-8E10-4B29-9E9A-0B630C61B6F7}"/>
              </a:ext>
            </a:extLst>
          </p:cNvPr>
          <p:cNvSpPr/>
          <p:nvPr userDrawn="1"/>
        </p:nvSpPr>
        <p:spPr>
          <a:xfrm>
            <a:off x="6234148" y="1319923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E5398-FB1E-4805-8919-B1BC9F84E5E9}"/>
              </a:ext>
            </a:extLst>
          </p:cNvPr>
          <p:cNvSpPr/>
          <p:nvPr userDrawn="1"/>
        </p:nvSpPr>
        <p:spPr>
          <a:xfrm>
            <a:off x="6234148" y="3802416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6FBCB0-D6C9-4BA6-8226-A376181F6394}"/>
              </a:ext>
            </a:extLst>
          </p:cNvPr>
          <p:cNvSpPr/>
          <p:nvPr userDrawn="1"/>
        </p:nvSpPr>
        <p:spPr>
          <a:xfrm>
            <a:off x="330148" y="1319923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10CC8F-D3DF-4DE1-BB63-EADB41446259}"/>
              </a:ext>
            </a:extLst>
          </p:cNvPr>
          <p:cNvSpPr/>
          <p:nvPr userDrawn="1"/>
        </p:nvSpPr>
        <p:spPr>
          <a:xfrm>
            <a:off x="330148" y="3802416"/>
            <a:ext cx="5625621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A95E27C-F6C8-4005-9C9E-F011E398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05" y="1835326"/>
            <a:ext cx="5622543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E8EDED02-5F29-46FD-ACEC-7BD6128F7D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366" y="1317597"/>
            <a:ext cx="5625105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159EAD4-C216-44E7-9941-B4EF9ACF3D5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4273" y="1822730"/>
            <a:ext cx="5619211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00AFC720-1E9F-4482-8F82-279CB7242F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4158" y="1317597"/>
            <a:ext cx="5618183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D04AEAF-13E3-407E-B810-04B263C885F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8365" y="4287479"/>
            <a:ext cx="5622543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54463FC-67F4-420E-BB9D-29356A46C3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366" y="3801198"/>
            <a:ext cx="5625105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AE9B865D-7A3F-4D1D-8235-B1908781038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34157" y="4287479"/>
            <a:ext cx="5619211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7528C0A-8187-4C1E-A1E8-94990DAF93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3121" y="3802416"/>
            <a:ext cx="5619211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A18A1E8-2873-4946-9644-62C0112AF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4FAD529-DBF7-422D-B885-3ECE65E41A62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5A4D2F-C516-4567-9E88-EF658DC1004D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ECEE2DC-A05F-4BD7-9D83-E3C14BA4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327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22717C-5E4B-478B-83A3-5D9C266865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C035C-F0C7-4772-A068-0CAC8F477306}"/>
              </a:ext>
            </a:extLst>
          </p:cNvPr>
          <p:cNvSpPr/>
          <p:nvPr userDrawn="1"/>
        </p:nvSpPr>
        <p:spPr>
          <a:xfrm>
            <a:off x="3404811" y="1884572"/>
            <a:ext cx="45719" cy="365638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F52D-2944-4B3F-B65F-84D809DB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3E-8374-41CF-983D-50158A2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6A1D6B-FB5C-437D-9F16-39AAC45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16" y="1399549"/>
            <a:ext cx="8501424" cy="24511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4B44A03-C03F-4115-AC74-9DB2F8F4CB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28016" y="4050844"/>
            <a:ext cx="8501424" cy="1994940"/>
          </a:xfrm>
        </p:spPr>
        <p:txBody>
          <a:bodyPr>
            <a:no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E4586CE-9428-4B51-A9C2-EC8709B6B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" y="3028069"/>
            <a:ext cx="2216532" cy="18196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D41C4A-A922-4764-ABEA-B0909160B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22DCD6-4567-4BDD-A8EC-CED575E6A1BA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71963D-02F6-44B1-A801-970D2224E63A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C41C5-E555-44D9-83E6-125C438444B7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9CFCDA-EC6A-4566-8BB2-D5F462091094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CCFDC8-4E19-498F-A7DF-D1CEDD3A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078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22717C-5E4B-478B-83A3-5D9C266865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C035C-F0C7-4772-A068-0CAC8F477306}"/>
              </a:ext>
            </a:extLst>
          </p:cNvPr>
          <p:cNvSpPr/>
          <p:nvPr userDrawn="1"/>
        </p:nvSpPr>
        <p:spPr>
          <a:xfrm>
            <a:off x="3404811" y="1884572"/>
            <a:ext cx="45719" cy="365638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F52D-2944-4B3F-B65F-84D809DB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3E-8374-41CF-983D-50158A2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6A1D6B-FB5C-437D-9F16-39AAC45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16" y="1399549"/>
            <a:ext cx="8501424" cy="24511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4B44A03-C03F-4115-AC74-9DB2F8F4CB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28016" y="4050844"/>
            <a:ext cx="8501424" cy="199494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6D66B19-B005-4F2C-B861-CA1997AF9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" y="3028069"/>
            <a:ext cx="2216532" cy="18196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821197-EC35-4D36-9FBB-679E3D910B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069ADB-3108-4AD3-A6E0-D98A34CA2886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34DDCF-93C4-4FD0-93F9-1E3D9DBB0D8E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31E543-2EF5-44B6-A49F-C3D7E08F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1872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2BEA712-F1D6-4345-BCB8-30C88D507F0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427857-8FA4-4BA9-B038-9D49C40A51C0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10" y="6065134"/>
            <a:ext cx="12191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D5727C-0052-4F06-A831-CB07C95C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6" y="1312021"/>
            <a:ext cx="9185912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A469A0-29AC-41E6-80A5-48565E4C07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71799" y="3875530"/>
            <a:ext cx="9185912" cy="216111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16BF1A6-81E5-4859-8D1C-DE75BB33BB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6906" y="1312021"/>
            <a:ext cx="2672505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3945035-74B1-4B4E-B5CD-6738388BABB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46908" y="3875530"/>
            <a:ext cx="2672505" cy="2161116"/>
          </a:xfrm>
        </p:spPr>
        <p:txBody>
          <a:bodyPr>
            <a:no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47F2D2-23FE-4D03-AF2E-E9190F3BA7E9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FA5F7-9B3F-4EB3-8C9A-F4600671BF96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1299C5-1E87-4598-A8AD-604E4867C47E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BA7854-10A2-4FF3-85A4-94A84912A22C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442C84D-B16B-411B-9B0F-3D16DEFD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logo with a rope around it&#10;&#10;Description automatically generated">
            <a:extLst>
              <a:ext uri="{FF2B5EF4-FFF2-40B4-BE49-F238E27FC236}">
                <a16:creationId xmlns:a16="http://schemas.microsoft.com/office/drawing/2014/main" id="{AFE3B9FB-04B9-9A52-7E89-F54B406C3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1" b="89801" l="2778" r="96481">
                        <a14:foregroundMark x1="31574" y1="13068" x2="22963" y2="14422"/>
                        <a14:foregroundMark x1="22963" y1="14422" x2="15000" y2="20398"/>
                        <a14:foregroundMark x1="15000" y1="20398" x2="6019" y2="40080"/>
                        <a14:foregroundMark x1="6019" y1="40080" x2="8148" y2="65179"/>
                        <a14:foregroundMark x1="11574" y1="28287" x2="4074" y2="41434"/>
                        <a14:foregroundMark x1="4074" y1="41434" x2="8056" y2="66295"/>
                        <a14:foregroundMark x1="8056" y1="66295" x2="27963" y2="85339"/>
                        <a14:foregroundMark x1="27963" y1="85339" x2="36574" y2="89163"/>
                        <a14:foregroundMark x1="36574" y1="89163" x2="55741" y2="90359"/>
                        <a14:foregroundMark x1="55741" y1="90359" x2="82407" y2="77849"/>
                        <a14:foregroundMark x1="82407" y1="77849" x2="88519" y2="72590"/>
                        <a14:foregroundMark x1="88519" y1="72590" x2="93704" y2="62789"/>
                        <a14:foregroundMark x1="93704" y1="62789" x2="93796" y2="36733"/>
                        <a14:foregroundMark x1="93796" y1="36733" x2="76296" y2="18725"/>
                        <a14:foregroundMark x1="76296" y1="18725" x2="65463" y2="13147"/>
                        <a14:foregroundMark x1="65463" y1="13147" x2="38889" y2="10040"/>
                        <a14:foregroundMark x1="38889" y1="10040" x2="32593" y2="13307"/>
                        <a14:foregroundMark x1="28519" y1="13307" x2="53241" y2="10916"/>
                        <a14:foregroundMark x1="53241" y1="10916" x2="78241" y2="19203"/>
                        <a14:foregroundMark x1="78241" y1="19203" x2="95093" y2="37211"/>
                        <a14:foregroundMark x1="95093" y1="37211" x2="94722" y2="58884"/>
                        <a14:foregroundMark x1="94722" y1="58884" x2="93426" y2="63665"/>
                        <a14:foregroundMark x1="82870" y1="76574" x2="72407" y2="85418"/>
                        <a14:foregroundMark x1="72407" y1="85418" x2="61389" y2="89641"/>
                        <a14:foregroundMark x1="22500" y1="83426" x2="5741" y2="56653"/>
                        <a14:foregroundMark x1="5741" y1="56653" x2="2778" y2="47171"/>
                        <a14:foregroundMark x1="2778" y1="47171" x2="3519" y2="41195"/>
                        <a14:foregroundMark x1="3519" y1="43825" x2="4537" y2="62231"/>
                        <a14:foregroundMark x1="4537" y1="62231" x2="16481" y2="78167"/>
                        <a14:foregroundMark x1="16481" y1="78167" x2="17778" y2="78964"/>
                        <a14:foregroundMark x1="40556" y1="9482" x2="61481" y2="10279"/>
                        <a14:foregroundMark x1="61481" y1="10279" x2="79722" y2="17052"/>
                        <a14:foregroundMark x1="79722" y1="17052" x2="86204" y2="23904"/>
                        <a14:foregroundMark x1="86204" y1="23904" x2="96204" y2="47968"/>
                        <a14:foregroundMark x1="96204" y1="47968" x2="96481" y2="55378"/>
                        <a14:foregroundMark x1="96481" y1="55378" x2="94630" y2="62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8442" y="69822"/>
            <a:ext cx="1286543" cy="1121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0A9AC6-8ABE-950B-6326-9727CF986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65" y="160678"/>
            <a:ext cx="1303495" cy="9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68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00CFDB-F052-40B4-B6DF-E29126A8812B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192288-9BC3-4E69-955D-FB29ADF9FBA7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10" y="6065134"/>
            <a:ext cx="12191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D5727C-0052-4F06-A831-CB07C95C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6" y="1312021"/>
            <a:ext cx="9185912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A469A0-29AC-41E6-80A5-48565E4C07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71799" y="3875530"/>
            <a:ext cx="9185912" cy="216111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46BCE50-095C-45DC-BB17-26E3714B135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6906" y="1312021"/>
            <a:ext cx="2672505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48F5A1E-196D-4CC2-8C76-256054943A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46908" y="3875530"/>
            <a:ext cx="2672505" cy="2161116"/>
          </a:xfrm>
        </p:spPr>
        <p:txBody>
          <a:bodyPr>
            <a:no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A9F6E7-9763-438B-B6AD-5922A1724743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0F4C6F-74E4-4A6A-9192-B7E9A2DC8E94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C25A052-2789-44F5-94BA-826F0EFD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logo with a rope around it&#10;&#10;Description automatically generated">
            <a:extLst>
              <a:ext uri="{FF2B5EF4-FFF2-40B4-BE49-F238E27FC236}">
                <a16:creationId xmlns:a16="http://schemas.microsoft.com/office/drawing/2014/main" id="{BDB67651-91A7-6DBB-8432-66E4F981C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1" b="89801" l="2778" r="96481">
                        <a14:foregroundMark x1="31574" y1="13068" x2="22963" y2="14422"/>
                        <a14:foregroundMark x1="22963" y1="14422" x2="15000" y2="20398"/>
                        <a14:foregroundMark x1="15000" y1="20398" x2="6019" y2="40080"/>
                        <a14:foregroundMark x1="6019" y1="40080" x2="8148" y2="65179"/>
                        <a14:foregroundMark x1="11574" y1="28287" x2="4074" y2="41434"/>
                        <a14:foregroundMark x1="4074" y1="41434" x2="8056" y2="66295"/>
                        <a14:foregroundMark x1="8056" y1="66295" x2="27963" y2="85339"/>
                        <a14:foregroundMark x1="27963" y1="85339" x2="36574" y2="89163"/>
                        <a14:foregroundMark x1="36574" y1="89163" x2="55741" y2="90359"/>
                        <a14:foregroundMark x1="55741" y1="90359" x2="82407" y2="77849"/>
                        <a14:foregroundMark x1="82407" y1="77849" x2="88519" y2="72590"/>
                        <a14:foregroundMark x1="88519" y1="72590" x2="93704" y2="62789"/>
                        <a14:foregroundMark x1="93704" y1="62789" x2="93796" y2="36733"/>
                        <a14:foregroundMark x1="93796" y1="36733" x2="76296" y2="18725"/>
                        <a14:foregroundMark x1="76296" y1="18725" x2="65463" y2="13147"/>
                        <a14:foregroundMark x1="65463" y1="13147" x2="38889" y2="10040"/>
                        <a14:foregroundMark x1="38889" y1="10040" x2="32593" y2="13307"/>
                        <a14:foregroundMark x1="28519" y1="13307" x2="53241" y2="10916"/>
                        <a14:foregroundMark x1="53241" y1="10916" x2="78241" y2="19203"/>
                        <a14:foregroundMark x1="78241" y1="19203" x2="95093" y2="37211"/>
                        <a14:foregroundMark x1="95093" y1="37211" x2="94722" y2="58884"/>
                        <a14:foregroundMark x1="94722" y1="58884" x2="93426" y2="63665"/>
                        <a14:foregroundMark x1="82870" y1="76574" x2="72407" y2="85418"/>
                        <a14:foregroundMark x1="72407" y1="85418" x2="61389" y2="89641"/>
                        <a14:foregroundMark x1="22500" y1="83426" x2="5741" y2="56653"/>
                        <a14:foregroundMark x1="5741" y1="56653" x2="2778" y2="47171"/>
                        <a14:foregroundMark x1="2778" y1="47171" x2="3519" y2="41195"/>
                        <a14:foregroundMark x1="3519" y1="43825" x2="4537" y2="62231"/>
                        <a14:foregroundMark x1="4537" y1="62231" x2="16481" y2="78167"/>
                        <a14:foregroundMark x1="16481" y1="78167" x2="17778" y2="78964"/>
                        <a14:foregroundMark x1="40556" y1="9482" x2="61481" y2="10279"/>
                        <a14:foregroundMark x1="61481" y1="10279" x2="79722" y2="17052"/>
                        <a14:foregroundMark x1="79722" y1="17052" x2="86204" y2="23904"/>
                        <a14:foregroundMark x1="86204" y1="23904" x2="96204" y2="47968"/>
                        <a14:foregroundMark x1="96204" y1="47968" x2="96481" y2="55378"/>
                        <a14:foregroundMark x1="96481" y1="55378" x2="94630" y2="62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8442" y="69822"/>
            <a:ext cx="1286543" cy="1121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392649-A25F-72DA-70BE-C7E40F8DF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65" y="160678"/>
            <a:ext cx="1303495" cy="9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4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B2A3A80-4C20-4B65-B0A8-BACBD2366BAA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58A246-D722-47A0-8693-004D9AED2D54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10" y="6065134"/>
            <a:ext cx="12191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3366EEC-258E-4AE4-9586-0951E688B0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5054" y="1451095"/>
            <a:ext cx="381807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B82F633-4D6B-4A76-B434-1D0FAEE303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11829" y="1451094"/>
            <a:ext cx="381807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C270039-8C4C-485E-A9B4-B184AAD4071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76803" y="1451094"/>
            <a:ext cx="381807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4517EA-5E7D-4808-B791-D63F22884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E676E7-2DA6-48D1-91C8-7F9BAF9F19F3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470A21-E72F-42DB-8D9D-F1E4AD70AB9E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353C3-3BAA-469A-8851-FB517E91C5FF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8F1109-350E-4904-8D89-9AC1D32CE96B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C39BC4A-7736-4363-A97A-72D35850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965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B1B449D-E64B-4545-81B4-3C14F25756E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781AC-C56C-40AD-BD2C-01001F5C0B83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10" y="6065134"/>
            <a:ext cx="12191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A469A0-29AC-41E6-80A5-48565E4C07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5054" y="1451095"/>
            <a:ext cx="381807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30508B1-5BF9-46F1-8AA4-DA29860509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11829" y="1451094"/>
            <a:ext cx="381807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5A5975-58D8-4F9D-B2D5-8E7C59E3BA5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76803" y="1451094"/>
            <a:ext cx="381807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ADDB1E-7993-4CB9-8132-DAF293E8A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05E5E0-2B26-4401-A12C-C7079CDFC2C6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2A5A47-9F3F-493E-A051-4D0788502187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493E015-1CC4-4F3B-A4F1-FC24500E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232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D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393256-FBBA-4848-A9B6-CE43335250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988052-D76E-4049-98B6-20DA1C8CCF6D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19369-D57E-4B31-B03A-B568EA8239B5}"/>
              </a:ext>
            </a:extLst>
          </p:cNvPr>
          <p:cNvSpPr/>
          <p:nvPr userDrawn="1"/>
        </p:nvSpPr>
        <p:spPr>
          <a:xfrm>
            <a:off x="936819" y="5729925"/>
            <a:ext cx="10318352" cy="391840"/>
          </a:xfrm>
          <a:prstGeom prst="rect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ECF9-9945-4F92-A9D6-AF61C5A2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755" y="1400761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8B9FA-B34A-410D-9A5E-204AB432C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648" y="3597014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FE03-B15B-499B-9D4E-2107E140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6348-029A-406E-B647-A6B46D0B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F9AE65-EB79-4E1F-9961-734B469D70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9227" y="1400513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9EFDC1-1816-46C4-BC33-6BCE827D2A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707" y="3597014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D932456-0BB5-4100-8EC8-2E64733BD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35" y="5729288"/>
            <a:ext cx="10318751" cy="387350"/>
          </a:xfrm>
        </p:spPr>
        <p:txBody>
          <a:bodyPr/>
          <a:lstStyle>
            <a:lvl1pPr marL="0" indent="0">
              <a:buNone/>
              <a:defRPr>
                <a:solidFill>
                  <a:srgbClr val="EDEAEC"/>
                </a:solidFill>
              </a:defRPr>
            </a:lvl1pPr>
            <a:lvl2pPr marL="457200" indent="0">
              <a:buNone/>
              <a:defRPr>
                <a:solidFill>
                  <a:srgbClr val="EDEAEC"/>
                </a:solidFill>
              </a:defRPr>
            </a:lvl2pPr>
            <a:lvl3pPr>
              <a:defRPr>
                <a:solidFill>
                  <a:srgbClr val="EDEAEC"/>
                </a:solidFill>
              </a:defRPr>
            </a:lvl3pPr>
            <a:lvl4pPr>
              <a:defRPr>
                <a:solidFill>
                  <a:srgbClr val="EDEAEC"/>
                </a:solidFill>
              </a:defRPr>
            </a:lvl4pPr>
            <a:lvl5pPr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417592-B163-46D4-B65B-772C83BFC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E57935B-CB81-4A00-8EA8-2C7585232408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4F4320-C14F-411D-9CF5-AB98F5F9727D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FBE65D-7194-46BE-AD88-2B80BFAA58E7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AE95E0-DE08-4AC9-9875-8AB1A0142F8F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BB50ED5-CDB9-433C-BD69-FE9E16FA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120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D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B3FF757-328C-4DD2-AF46-52B6FF8B082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8B57CA-FFA4-4B2F-AD67-8227A8362FEC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19369-D57E-4B31-B03A-B568EA8239B5}"/>
              </a:ext>
            </a:extLst>
          </p:cNvPr>
          <p:cNvSpPr/>
          <p:nvPr userDrawn="1"/>
        </p:nvSpPr>
        <p:spPr>
          <a:xfrm>
            <a:off x="936819" y="5729925"/>
            <a:ext cx="10318352" cy="391840"/>
          </a:xfrm>
          <a:prstGeom prst="rect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ECF9-9945-4F92-A9D6-AF61C5A2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755" y="1400761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8B9FA-B34A-410D-9A5E-204AB432C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648" y="3597014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FE03-B15B-499B-9D4E-2107E140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6348-029A-406E-B647-A6B46D0B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F9AE65-EB79-4E1F-9961-734B469D70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9227" y="1400513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9EFDC1-1816-46C4-BC33-6BCE827D2A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707" y="3597014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BCDE7-AFA4-46B4-97A5-29738BA46C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35" y="5729288"/>
            <a:ext cx="10318751" cy="387350"/>
          </a:xfrm>
        </p:spPr>
        <p:txBody>
          <a:bodyPr/>
          <a:lstStyle>
            <a:lvl1pPr marL="0" indent="0">
              <a:buNone/>
              <a:defRPr>
                <a:solidFill>
                  <a:srgbClr val="EDEAEC"/>
                </a:solidFill>
              </a:defRPr>
            </a:lvl1pPr>
            <a:lvl2pPr>
              <a:defRPr>
                <a:solidFill>
                  <a:srgbClr val="EDEAEC"/>
                </a:solidFill>
              </a:defRPr>
            </a:lvl2pPr>
            <a:lvl3pPr>
              <a:defRPr>
                <a:solidFill>
                  <a:srgbClr val="EDEAEC"/>
                </a:solidFill>
              </a:defRPr>
            </a:lvl3pPr>
            <a:lvl4pPr>
              <a:defRPr>
                <a:solidFill>
                  <a:srgbClr val="EDEAEC"/>
                </a:solidFill>
              </a:defRPr>
            </a:lvl4pPr>
            <a:lvl5pPr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F73556-F6D2-4A20-92C6-F7E287AF0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59893D-32B7-45F1-80AF-7ECD0FC91A4A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CA3510-F2A1-4D31-BE07-24350DE962B1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F8C047-D332-4C56-9977-EA80C94E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9856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95E02D-26D5-4BDD-BFC3-D4E07E9C602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B0ADBE-0E75-4E92-B0C4-D4FB0245612D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4AC7C-0313-4DDE-91AF-692F2061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E19B8-6D6E-497D-BD25-819FB6E8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7C0911-FEB8-4DBB-BE21-5AC62751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755" y="1435486"/>
            <a:ext cx="415531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508088-19C7-400A-9690-6286BF000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648" y="3909533"/>
            <a:ext cx="415531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A88DF3-7BCA-4131-82C3-B87960ED7B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9227" y="1435238"/>
            <a:ext cx="636873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D16D5B-B178-4FBD-9454-5A73152492B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707" y="3909533"/>
            <a:ext cx="636873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76901-2C65-4F3D-8BE0-E8FA22804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62A0B4-D3B7-4B1B-A0CD-E503F31584C3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91D29B-38F9-4E57-BBDD-38E60C213FE6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4CB7A3-63DD-4C38-A36F-FA51113FA25F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7C00A-5A6C-49B8-A9B1-A43A42065CCD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3CF0C0-0E3D-4351-B0E1-B78A9A6E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8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D1EE-B0D8-FC94-419F-3BA65D08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83B6E-D35D-9CA9-85A8-44CC387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1E9C3-A8CB-4863-50E4-9C752341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A02C3-4667-8518-1658-5139E5C7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85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86BCF-FC25-4751-84CB-6FABFF26E67E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0B1A02-4CF6-4F3B-990C-2B9867D06561}"/>
              </a:ext>
            </a:extLst>
          </p:cNvPr>
          <p:cNvSpPr/>
          <p:nvPr userDrawn="1"/>
        </p:nvSpPr>
        <p:spPr>
          <a:xfrm>
            <a:off x="-1" y="0"/>
            <a:ext cx="12192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4AC7C-0313-4DDE-91AF-692F2061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E19B8-6D6E-497D-BD25-819FB6E8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7C0911-FEB8-4DBB-BE21-5AC62751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755" y="1435486"/>
            <a:ext cx="415531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508088-19C7-400A-9690-6286BF000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648" y="3909533"/>
            <a:ext cx="415531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A88DF3-7BCA-4131-82C3-B87960ED7B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9227" y="1435238"/>
            <a:ext cx="636873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D16D5B-B178-4FBD-9454-5A73152492B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707" y="3909533"/>
            <a:ext cx="6368732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1FE16E6-395C-4FCF-8501-D8739CA62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CBC1CD9-6563-4348-A221-4AB4D0280718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5D893-D2D9-4CF0-82D3-7D5B3C388D4B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3EA7C-5FE5-41CA-A1B6-D3AC4455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93398"/>
            <a:ext cx="7982712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628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CA9327-6EBC-48B3-BA11-B34986F1B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601A12-D1F8-4FFB-8E24-21BA2611A33B}"/>
              </a:ext>
            </a:extLst>
          </p:cNvPr>
          <p:cNvSpPr/>
          <p:nvPr userDrawn="1"/>
        </p:nvSpPr>
        <p:spPr>
          <a:xfrm>
            <a:off x="0" y="6087557"/>
            <a:ext cx="12192000" cy="770442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228BD-62E7-4636-86CA-5090F835B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427" y="786552"/>
            <a:ext cx="6388608" cy="47914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F5E42-5AAC-4758-849A-CEBBF0FB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A0BB4-7106-40EA-8493-06D4CD53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3E6AD7-1D61-4F60-A4AC-02C9E289B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02A478-BC4D-46E4-8308-0028A867AA71}"/>
              </a:ext>
            </a:extLst>
          </p:cNvPr>
          <p:cNvSpPr txBox="1"/>
          <p:nvPr userDrawn="1"/>
        </p:nvSpPr>
        <p:spPr>
          <a:xfrm>
            <a:off x="3892062" y="6181349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EA4EEC-8DAF-4381-9BF2-938AEB8A489F}"/>
              </a:ext>
            </a:extLst>
          </p:cNvPr>
          <p:cNvSpPr txBox="1"/>
          <p:nvPr userDrawn="1"/>
        </p:nvSpPr>
        <p:spPr>
          <a:xfrm>
            <a:off x="3892062" y="5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714460-148B-48D7-97B6-632AA7FAABF9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04DC12-C0AC-4A8B-AED5-91276DAB94C3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</p:spTree>
    <p:extLst>
      <p:ext uri="{BB962C8B-B14F-4D97-AF65-F5344CB8AC3E}">
        <p14:creationId xmlns:p14="http://schemas.microsoft.com/office/powerpoint/2010/main" val="2001822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E106704-6094-4CF1-A9AA-01F610CEB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601A12-D1F8-4FFB-8E24-21BA2611A33B}"/>
              </a:ext>
            </a:extLst>
          </p:cNvPr>
          <p:cNvSpPr/>
          <p:nvPr userDrawn="1"/>
        </p:nvSpPr>
        <p:spPr>
          <a:xfrm>
            <a:off x="0" y="6087557"/>
            <a:ext cx="12192000" cy="770442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F5E42-5AAC-4758-849A-CEBBF0FB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A0BB4-7106-40EA-8493-06D4CD53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871F4-B4A7-4618-A4EF-CAFCAE7FA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427" y="786552"/>
            <a:ext cx="6388608" cy="47914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1C714E-9BF3-46C6-8B6F-B7615C300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3" y="146304"/>
            <a:ext cx="1205177" cy="868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D911C7-E5A5-4DB1-BF3C-C0B87ECABB1E}"/>
              </a:ext>
            </a:extLst>
          </p:cNvPr>
          <p:cNvSpPr txBox="1"/>
          <p:nvPr userDrawn="1"/>
        </p:nvSpPr>
        <p:spPr>
          <a:xfrm>
            <a:off x="7984958" y="6409292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3A43A-53F6-4649-9782-55C990ED442C}"/>
              </a:ext>
            </a:extLst>
          </p:cNvPr>
          <p:cNvSpPr txBox="1"/>
          <p:nvPr userDrawn="1"/>
        </p:nvSpPr>
        <p:spPr>
          <a:xfrm>
            <a:off x="326583" y="64092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</p:spTree>
    <p:extLst>
      <p:ext uri="{BB962C8B-B14F-4D97-AF65-F5344CB8AC3E}">
        <p14:creationId xmlns:p14="http://schemas.microsoft.com/office/powerpoint/2010/main" val="4142822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03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D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C412184-D483-49FF-B70E-7626AFBB7F88}"/>
              </a:ext>
            </a:extLst>
          </p:cNvPr>
          <p:cNvSpPr/>
          <p:nvPr userDrawn="1"/>
        </p:nvSpPr>
        <p:spPr>
          <a:xfrm>
            <a:off x="0" y="-88166"/>
            <a:ext cx="12192000" cy="6946165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C42CC1-A0EB-41EC-8EEC-07AA06EA34DE}"/>
              </a:ext>
            </a:extLst>
          </p:cNvPr>
          <p:cNvSpPr/>
          <p:nvPr userDrawn="1"/>
        </p:nvSpPr>
        <p:spPr>
          <a:xfrm>
            <a:off x="-1" y="-88166"/>
            <a:ext cx="12192000" cy="1371290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3B773-893D-4432-839D-FF72138295BC}"/>
              </a:ext>
            </a:extLst>
          </p:cNvPr>
          <p:cNvSpPr txBox="1"/>
          <p:nvPr userDrawn="1"/>
        </p:nvSpPr>
        <p:spPr>
          <a:xfrm>
            <a:off x="7265724" y="6411416"/>
            <a:ext cx="386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ECF9-9945-4F92-A9D6-AF61C5A2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755" y="1400753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8B9FA-B34A-410D-9A5E-204AB432C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648" y="3597006"/>
            <a:ext cx="415531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FE03-B15B-499B-9D4E-2107E140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6348-029A-406E-B647-A6B46D0B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31E3C-D32C-4CBC-BBF9-E0C26773569F}"/>
              </a:ext>
            </a:extLst>
          </p:cNvPr>
          <p:cNvSpPr txBox="1"/>
          <p:nvPr userDrawn="1"/>
        </p:nvSpPr>
        <p:spPr>
          <a:xfrm>
            <a:off x="3623792" y="6181350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AAB666-5D22-452E-BC85-7DA5ED69DD5B}"/>
              </a:ext>
            </a:extLst>
          </p:cNvPr>
          <p:cNvSpPr txBox="1"/>
          <p:nvPr userDrawn="1"/>
        </p:nvSpPr>
        <p:spPr>
          <a:xfrm>
            <a:off x="3623792" y="6"/>
            <a:ext cx="44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F9AE65-EB79-4E1F-9961-734B469D70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9227" y="1400505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9EFDC1-1816-46C4-BC33-6BCE827D2A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707" y="3597006"/>
            <a:ext cx="6368732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1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5BAEA79-7F7F-4ED8-9160-A5CEF6C9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117" y="371856"/>
            <a:ext cx="7982712" cy="768096"/>
          </a:xfrm>
        </p:spPr>
        <p:txBody>
          <a:bodyPr/>
          <a:lstStyle>
            <a:lvl1pPr algn="ctr">
              <a:defRPr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1FF79-F7EE-47AE-988F-B33D2A2DB809}"/>
              </a:ext>
            </a:extLst>
          </p:cNvPr>
          <p:cNvSpPr txBox="1"/>
          <p:nvPr userDrawn="1"/>
        </p:nvSpPr>
        <p:spPr>
          <a:xfrm>
            <a:off x="425759" y="6442192"/>
            <a:ext cx="37957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02060"/>
                </a:solidFill>
                <a:latin typeface="+mj-lt"/>
              </a:rPr>
              <a:t>Small Business Innovative Research (SBIR)</a:t>
            </a:r>
          </a:p>
        </p:txBody>
      </p:sp>
      <p:pic>
        <p:nvPicPr>
          <p:cNvPr id="2" name="Picture 1" descr="A logo with a rope around it&#10;&#10;Description automatically generated">
            <a:extLst>
              <a:ext uri="{FF2B5EF4-FFF2-40B4-BE49-F238E27FC236}">
                <a16:creationId xmlns:a16="http://schemas.microsoft.com/office/drawing/2014/main" id="{BDB67651-91A7-6DBB-8432-66E4F981C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1" b="89801" l="2778" r="96481">
                        <a14:foregroundMark x1="31574" y1="13068" x2="22963" y2="14422"/>
                        <a14:foregroundMark x1="22963" y1="14422" x2="15000" y2="20398"/>
                        <a14:foregroundMark x1="15000" y1="20398" x2="6019" y2="40080"/>
                        <a14:foregroundMark x1="6019" y1="40080" x2="8148" y2="65179"/>
                        <a14:foregroundMark x1="11574" y1="28287" x2="4074" y2="41434"/>
                        <a14:foregroundMark x1="4074" y1="41434" x2="8056" y2="66295"/>
                        <a14:foregroundMark x1="8056" y1="66295" x2="27963" y2="85339"/>
                        <a14:foregroundMark x1="27963" y1="85339" x2="36574" y2="89163"/>
                        <a14:foregroundMark x1="36574" y1="89163" x2="55741" y2="90359"/>
                        <a14:foregroundMark x1="55741" y1="90359" x2="82407" y2="77849"/>
                        <a14:foregroundMark x1="82407" y1="77849" x2="88519" y2="72590"/>
                        <a14:foregroundMark x1="88519" y1="72590" x2="93704" y2="62789"/>
                        <a14:foregroundMark x1="93704" y1="62789" x2="93796" y2="36733"/>
                        <a14:foregroundMark x1="93796" y1="36733" x2="76296" y2="18725"/>
                        <a14:foregroundMark x1="76296" y1="18725" x2="65463" y2="13147"/>
                        <a14:foregroundMark x1="65463" y1="13147" x2="38889" y2="10040"/>
                        <a14:foregroundMark x1="38889" y1="10040" x2="32593" y2="13307"/>
                        <a14:foregroundMark x1="28519" y1="13307" x2="53241" y2="10916"/>
                        <a14:foregroundMark x1="53241" y1="10916" x2="78241" y2="19203"/>
                        <a14:foregroundMark x1="78241" y1="19203" x2="95093" y2="37211"/>
                        <a14:foregroundMark x1="95093" y1="37211" x2="94722" y2="58884"/>
                        <a14:foregroundMark x1="94722" y1="58884" x2="93426" y2="63665"/>
                        <a14:foregroundMark x1="82870" y1="76574" x2="72407" y2="85418"/>
                        <a14:foregroundMark x1="72407" y1="85418" x2="61389" y2="89641"/>
                        <a14:foregroundMark x1="22500" y1="83426" x2="5741" y2="56653"/>
                        <a14:foregroundMark x1="5741" y1="56653" x2="2778" y2="47171"/>
                        <a14:foregroundMark x1="2778" y1="47171" x2="3519" y2="41195"/>
                        <a14:foregroundMark x1="3519" y1="43825" x2="4537" y2="62231"/>
                        <a14:foregroundMark x1="4537" y1="62231" x2="16481" y2="78167"/>
                        <a14:foregroundMark x1="16481" y1="78167" x2="17778" y2="78964"/>
                        <a14:foregroundMark x1="40556" y1="9482" x2="61481" y2="10279"/>
                        <a14:foregroundMark x1="61481" y1="10279" x2="79722" y2="17052"/>
                        <a14:foregroundMark x1="79722" y1="17052" x2="86204" y2="23904"/>
                        <a14:foregroundMark x1="86204" y1="23904" x2="96204" y2="47968"/>
                        <a14:foregroundMark x1="96204" y1="47968" x2="96481" y2="55378"/>
                        <a14:foregroundMark x1="96481" y1="55378" x2="94630" y2="62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8818" y="-32557"/>
            <a:ext cx="1286543" cy="1121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92649-A25F-72DA-70BE-C7E40F8DF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40" y="58300"/>
            <a:ext cx="1303495" cy="9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3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CAAC-B629-E548-B330-A9FD0C57928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7848" y="1"/>
            <a:ext cx="7464152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151939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1D610-C921-4645-94DC-BE9CD8D3A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5601A6-C54D-FA46-96D8-A2AAFAD3F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152974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3175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2993315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607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86ACC-5667-C947-9130-825369D7BCBD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199671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979B6F6-617E-8547-A144-C62BF97DA45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607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7489" y="5589240"/>
            <a:ext cx="57494" cy="393744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83EE20C-AAAD-0E46-8D16-931DCEBEB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D0381FC-A6F2-6941-BE1B-0BAB619E2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02AA1-B850-0944-9305-ADEC5D3CACD0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919525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FD8ED"/>
              </a:buClr>
              <a:defRPr sz="2400"/>
            </a:lvl1pPr>
            <a:lvl2pPr>
              <a:buClr>
                <a:srgbClr val="AFD8ED"/>
              </a:buClr>
              <a:defRPr sz="2000"/>
            </a:lvl2pPr>
            <a:lvl3pPr>
              <a:buClr>
                <a:srgbClr val="AFD8ED"/>
              </a:buClr>
              <a:defRPr sz="1800"/>
            </a:lvl3pPr>
            <a:lvl4pPr>
              <a:buClr>
                <a:srgbClr val="AFD8ED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09/30/2024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3566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07320-C976-8AC9-56D5-CBDF19E1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8071D-30D8-6FE7-09BF-73E37053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4C42C-D71A-E569-F905-75463C09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75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3175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667266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FD8ED"/>
              </a:buClr>
              <a:defRPr sz="2400"/>
            </a:lvl1pPr>
            <a:lvl2pPr>
              <a:buClr>
                <a:srgbClr val="AFD8ED"/>
              </a:buClr>
              <a:defRPr sz="2000"/>
            </a:lvl2pPr>
            <a:lvl3pPr>
              <a:buClr>
                <a:srgbClr val="AFD8ED"/>
              </a:buClr>
              <a:defRPr sz="1800"/>
            </a:lvl3pPr>
            <a:lvl4pPr>
              <a:buClr>
                <a:srgbClr val="AFD8ED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09/30/2024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24608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A251-F2BF-F350-D89D-06375D0E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A3D7-39A5-A33E-C7E9-71AFC6A6F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A4350-5DB8-A882-4FF8-029AD18B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50016-9477-1A93-85A9-9BC5C94D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2F642-53CF-0B82-9942-2B7E73E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834F3-9BC3-7324-AA22-C625D684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4DA3-617C-79B8-1332-D33ECC7C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86DC5-CD18-D9C3-1CAA-B100EE0C2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B9B20-9D66-7E22-94E1-EE1F82304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56E0F-3DD9-BD35-A432-6F4F9810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212D7-3FD0-5259-7553-A5EA69CF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8B7FC-1EE4-1EEF-74BE-0112354A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4466F-F919-2430-34CE-698C712E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FBB0B-67F5-11FC-0DB3-B5BEEBB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9E54-381A-C883-6703-3AEC1129A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4FE5-4AE6-4827-B6B0-B2974B61CB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B1A79-3E5A-7D63-1245-3AE45F27D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02E7-D172-EBD9-9A71-2B5B92394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A4AE-C0AE-4833-8036-44F28C52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77745C-ABD1-4013-B9D8-A5699A8A96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650" y="195263"/>
            <a:ext cx="105156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71DE1B-497C-486B-B092-6FD869434F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6288" y="1601788"/>
            <a:ext cx="1052671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160955-8A8A-4B87-98DC-E9B05EE7C375}"/>
              </a:ext>
            </a:extLst>
          </p:cNvPr>
          <p:cNvCxnSpPr/>
          <p:nvPr userDrawn="1"/>
        </p:nvCxnSpPr>
        <p:spPr>
          <a:xfrm>
            <a:off x="0" y="1104900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3">
            <a:extLst>
              <a:ext uri="{FF2B5EF4-FFF2-40B4-BE49-F238E27FC236}">
                <a16:creationId xmlns:a16="http://schemas.microsoft.com/office/drawing/2014/main" id="{9C05669A-0C09-4200-9F67-0183D5886F3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888" y="73025"/>
            <a:ext cx="10175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3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200" kern="1200">
          <a:solidFill>
            <a:schemeClr val="tx1"/>
          </a:solidFill>
          <a:latin typeface="Lato Bold"/>
          <a:ea typeface="Lato Bold"/>
          <a:cs typeface="Lato Bold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 Bold"/>
          <a:ea typeface="Lato Bold"/>
          <a:cs typeface="Lato Bold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 Bold"/>
          <a:ea typeface="Lato Bold"/>
          <a:cs typeface="Lato Bold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 Bold"/>
          <a:ea typeface="Lato Bold"/>
          <a:cs typeface="Lato Bold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 Bold"/>
          <a:ea typeface="Lato Bold"/>
          <a:cs typeface="Lato Bold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 Bold"/>
          <a:ea typeface="Lato Bold"/>
          <a:cs typeface="Lato Bold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 Bold"/>
          <a:ea typeface="Lato Bold"/>
          <a:cs typeface="Lato Bold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 Bold"/>
          <a:ea typeface="Lato Bold"/>
          <a:cs typeface="Lato Bold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 Bold"/>
          <a:ea typeface="Lato Bold"/>
          <a:cs typeface="Lato Bold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chemeClr val="tx1"/>
          </a:solidFill>
          <a:latin typeface="Lato Light"/>
          <a:ea typeface="Lato Light"/>
          <a:cs typeface="Lato Light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lang="en-US" sz="1500" kern="1200" dirty="0">
          <a:solidFill>
            <a:schemeClr val="tx1"/>
          </a:solidFill>
          <a:latin typeface="Lato Light"/>
          <a:ea typeface="Lato Light"/>
          <a:cs typeface="Lato Light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lang="en-US" sz="1300" kern="1200" dirty="0">
          <a:solidFill>
            <a:schemeClr val="tx1"/>
          </a:solidFill>
          <a:latin typeface="Lato Light"/>
          <a:ea typeface="Lato Light"/>
          <a:cs typeface="Lato Light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lang="en-US" sz="1200" kern="1200" dirty="0">
          <a:solidFill>
            <a:schemeClr val="tx1"/>
          </a:solidFill>
          <a:latin typeface="Lato Light"/>
          <a:ea typeface="Lato Light"/>
          <a:cs typeface="Lato Light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lang="en-US" sz="1200" kern="1200" dirty="0">
          <a:solidFill>
            <a:schemeClr val="tx1"/>
          </a:solidFill>
          <a:latin typeface="Lato Light"/>
          <a:ea typeface="Lato Light"/>
          <a:cs typeface="Lato Light"/>
        </a:defRPr>
      </a:lvl5pPr>
      <a:lvl6pPr marL="1886076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1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6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7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6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-7405"/>
            <a:ext cx="9287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B88-4AEF-BB4D-9E7E-A026CFCEEBF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D77E-C07B-E144-9852-BCE993AB32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56352"/>
            <a:ext cx="12192000" cy="501651"/>
          </a:xfrm>
          <a:prstGeom prst="rect">
            <a:avLst/>
          </a:prstGeom>
          <a:solidFill>
            <a:srgbClr val="0C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06" y="185740"/>
            <a:ext cx="1814015" cy="6379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3333" y="6473517"/>
            <a:ext cx="71526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ausgar.com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10672" y="6477364"/>
            <a:ext cx="30809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888B368-7C03-CC47-BD8C-41557B8C8248}" type="slidenum">
              <a:rPr lang="en-US" sz="788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788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6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0C1827"/>
          </a:solidFill>
          <a:latin typeface="Arial" charset="0"/>
          <a:ea typeface="Arial" charset="0"/>
          <a:cs typeface="Arial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0C1827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5552" y="6365229"/>
            <a:ext cx="4120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7324" y="6364910"/>
            <a:ext cx="110947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75CF-7D68-4A0C-850D-6E33D1D84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LID4096" dirty="0"/>
              <a:t>18-Oct-23</a:t>
            </a:r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080000" cy="5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121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119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chart" Target="../charts/chart2.xml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vysbir.com/sec/" TargetMode="External"/><Relationship Id="rId3" Type="http://schemas.openxmlformats.org/officeDocument/2006/relationships/hyperlink" Target="mailto:scott.w.bartlett4.civ@us.navy.mil" TargetMode="External"/><Relationship Id="rId7" Type="http://schemas.openxmlformats.org/officeDocument/2006/relationships/hyperlink" Target="https://www.navysbir.com/" TargetMode="External"/><Relationship Id="rId2" Type="http://schemas.openxmlformats.org/officeDocument/2006/relationships/hyperlink" Target="mailto:brian.r.shipley.civ@us.navy.mil" TargetMode="Externa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5" Type="http://schemas.openxmlformats.org/officeDocument/2006/relationships/hyperlink" Target="mailto:richard.p.weiss.ctr@us.navy.mil" TargetMode="External"/><Relationship Id="rId4" Type="http://schemas.openxmlformats.org/officeDocument/2006/relationships/hyperlink" Target="mailto:kelly.b.carruthers.ctr@us.navy.mil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6FB787-8197-65D4-B23E-F22A7B59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B8AF48E-79E2-1E3C-16A4-713F1FF39DD8}"/>
              </a:ext>
            </a:extLst>
          </p:cNvPr>
          <p:cNvSpPr/>
          <p:nvPr/>
        </p:nvSpPr>
        <p:spPr>
          <a:xfrm>
            <a:off x="963346" y="2766646"/>
            <a:ext cx="10265308" cy="3448439"/>
          </a:xfrm>
          <a:prstGeom prst="round2Diag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D13D8-8584-E1F9-0864-7F33948F8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371" y="2689411"/>
            <a:ext cx="9659257" cy="174058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Department of the Navy SBIR Experimentation Cell (DON SEC)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3D7CE-1DE9-6D00-E9A6-89036218E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51515"/>
            <a:ext cx="9144000" cy="940933"/>
          </a:xfrm>
        </p:spPr>
        <p:txBody>
          <a:bodyPr anchor="ctr"/>
          <a:lstStyle/>
          <a:p>
            <a:r>
              <a:rPr lang="en-US" b="1" dirty="0"/>
              <a:t>Rob Boyd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5C1E3-20BD-E58D-147E-2A2316F1B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02" y="231071"/>
            <a:ext cx="2172678" cy="23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0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3EDD-8F34-41C2-8BE0-670DF45E4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7791" y="1203834"/>
            <a:ext cx="7736419" cy="3859830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the Navy (DoN)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Business Innovative Research (SBIR)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Experimentation Cell (DoN-SEC)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ANTX Coastal Trident 2024	       FATHOMWERX Summit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974B7-5035-42D7-8B8A-936089B13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17 SEP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597B8-FCAF-4D79-9F39-988250BCA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>
                <a:latin typeface="Calibri" panose="020F0502020204030204"/>
              </a:rPr>
              <a:t>Distribution Statement 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06CD4-6A2D-4588-AB2C-C26B5EFF0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A7DC75CF-7D68-4A0C-850D-6E33D1D84A0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188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12242A-F9E6-488B-87D5-DDA05B6B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256" y="3593160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>
                <a:solidFill>
                  <a:schemeClr val="tx1"/>
                </a:solidFill>
              </a:rPr>
              <a:t>About Us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88F65F-D0AC-4692-8EB8-ABAB7ACC310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20" y="-7494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09B26C-9710-4D94-8937-ABC84930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490" y="3715143"/>
            <a:ext cx="6378222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We are a team that connects SBIRs with the 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DoN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experimentation community to deliver innovative solutions for the warfighter.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Since establishment in 2020, our mission is to support the SBIR community by offering facilitation, mentoring, and training in all aspects of experimentation.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We </a:t>
            </a:r>
            <a:r>
              <a:rPr lang="en-US" sz="1600" dirty="0">
                <a:ea typeface="+mn-lt"/>
                <a:cs typeface="+mn-lt"/>
              </a:rPr>
              <a:t>highlight the</a:t>
            </a: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1600" b="1" dirty="0">
                <a:solidFill>
                  <a:schemeClr val="accent1"/>
                </a:solidFill>
                <a:ea typeface="+mn-lt"/>
                <a:cs typeface="+mn-lt"/>
              </a:rPr>
              <a:t>benefits of using experimentation</a:t>
            </a: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1600" dirty="0">
                <a:ea typeface="+mn-lt"/>
                <a:cs typeface="+mn-lt"/>
              </a:rPr>
              <a:t>to explore and assess capabilities of emerging SBIR technologies.</a:t>
            </a:r>
            <a:endParaRPr lang="en-US" dirty="0">
              <a:ea typeface="+mn-lt"/>
              <a:cs typeface="+mn-lt"/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D53715B-B894-458A-96C4-056496D5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64" y="6365229"/>
            <a:ext cx="3090672" cy="365125"/>
          </a:xfrm>
        </p:spPr>
        <p:txBody>
          <a:bodyPr/>
          <a:lstStyle/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39601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F6DA0-26A4-4D27-A628-805E2572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6993" y="6466502"/>
            <a:ext cx="832104" cy="365760"/>
          </a:xfrm>
        </p:spPr>
        <p:txBody>
          <a:bodyPr/>
          <a:lstStyle/>
          <a:p>
            <a:pPr defTabSz="457200"/>
            <a:fld id="{A7DC75CF-7D68-4A0C-850D-6E33D1D84A08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9C133-CCA5-4D5F-91EC-53C49145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64" y="6466821"/>
            <a:ext cx="3090672" cy="365125"/>
          </a:xfrm>
        </p:spPr>
        <p:txBody>
          <a:bodyPr/>
          <a:lstStyle/>
          <a:p>
            <a:pPr defTabSz="457200"/>
            <a:r>
              <a:rPr lang="en-US">
                <a:latin typeface="Calibri" panose="020F0502020204030204"/>
              </a:rPr>
              <a:t>Distribution Statement 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17522-E6DD-44E8-84B8-F47FD03E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583" y="188292"/>
            <a:ext cx="7887463" cy="768096"/>
          </a:xfrm>
        </p:spPr>
        <p:txBody>
          <a:bodyPr/>
          <a:lstStyle/>
          <a:p>
            <a:r>
              <a:rPr lang="en-US" b="0"/>
              <a:t>Who We Support</a:t>
            </a:r>
          </a:p>
        </p:txBody>
      </p:sp>
      <p:grpSp>
        <p:nvGrpSpPr>
          <p:cNvPr id="6" name="Wagon Wheel">
            <a:extLst>
              <a:ext uri="{FF2B5EF4-FFF2-40B4-BE49-F238E27FC236}">
                <a16:creationId xmlns:a16="http://schemas.microsoft.com/office/drawing/2014/main" id="{780E00B3-0589-C287-C13E-81CADCC761AD}"/>
              </a:ext>
            </a:extLst>
          </p:cNvPr>
          <p:cNvGrpSpPr/>
          <p:nvPr/>
        </p:nvGrpSpPr>
        <p:grpSpPr>
          <a:xfrm>
            <a:off x="4174709" y="1288477"/>
            <a:ext cx="7588988" cy="4738417"/>
            <a:chOff x="2753438" y="1025821"/>
            <a:chExt cx="7636025" cy="4964194"/>
          </a:xfrm>
        </p:grpSpPr>
        <p:graphicFrame>
          <p:nvGraphicFramePr>
            <p:cNvPr id="50" name="Pie Chart">
              <a:extLst>
                <a:ext uri="{FF2B5EF4-FFF2-40B4-BE49-F238E27FC236}">
                  <a16:creationId xmlns:a16="http://schemas.microsoft.com/office/drawing/2014/main" id="{B49B9729-7B4C-7C2A-A4B7-8E65598B358D}"/>
                </a:ext>
              </a:extLst>
            </p:cNvPr>
            <p:cNvGraphicFramePr/>
            <p:nvPr/>
          </p:nvGraphicFramePr>
          <p:xfrm>
            <a:off x="2753438" y="1028545"/>
            <a:ext cx="7636025" cy="4958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Outer Circle">
              <a:extLst>
                <a:ext uri="{FF2B5EF4-FFF2-40B4-BE49-F238E27FC236}">
                  <a16:creationId xmlns:a16="http://schemas.microsoft.com/office/drawing/2014/main" id="{5204ECC7-C3DB-E72B-121B-573B825ACC4B}"/>
                </a:ext>
              </a:extLst>
            </p:cNvPr>
            <p:cNvGrpSpPr/>
            <p:nvPr/>
          </p:nvGrpSpPr>
          <p:grpSpPr>
            <a:xfrm>
              <a:off x="4109401" y="1025821"/>
              <a:ext cx="4924098" cy="4964194"/>
              <a:chOff x="4098372" y="1049312"/>
              <a:chExt cx="4924098" cy="4964194"/>
            </a:xfrm>
          </p:grpSpPr>
          <p:sp>
            <p:nvSpPr>
              <p:cNvPr id="35" name="Outer Circle">
                <a:extLst>
                  <a:ext uri="{FF2B5EF4-FFF2-40B4-BE49-F238E27FC236}">
                    <a16:creationId xmlns:a16="http://schemas.microsoft.com/office/drawing/2014/main" id="{C73A6E85-E685-E633-C710-6B894B26F608}"/>
                  </a:ext>
                </a:extLst>
              </p:cNvPr>
              <p:cNvSpPr/>
              <p:nvPr/>
            </p:nvSpPr>
            <p:spPr>
              <a:xfrm>
                <a:off x="4098372" y="1049312"/>
                <a:ext cx="4924098" cy="4964194"/>
              </a:xfrm>
              <a:prstGeom prst="donut">
                <a:avLst>
                  <a:gd name="adj" fmla="val 5777"/>
                </a:avLst>
              </a:prstGeom>
              <a:solidFill>
                <a:srgbClr val="25166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Operational Commanders">
                <a:extLst>
                  <a:ext uri="{FF2B5EF4-FFF2-40B4-BE49-F238E27FC236}">
                    <a16:creationId xmlns:a16="http://schemas.microsoft.com/office/drawing/2014/main" id="{DC79221A-04C5-D6BD-043B-C790C08253ED}"/>
                  </a:ext>
                </a:extLst>
              </p:cNvPr>
              <p:cNvSpPr txBox="1"/>
              <p:nvPr/>
            </p:nvSpPr>
            <p:spPr>
              <a:xfrm>
                <a:off x="5263302" y="1241828"/>
                <a:ext cx="2594239" cy="120084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040013"/>
                  </a:avLst>
                </a:prstTxWarp>
                <a:spAutoFit/>
              </a:bodyPr>
              <a:lstStyle/>
              <a:p>
                <a:pPr defTabSz="457200"/>
                <a:r>
                  <a:rPr lang="en-US">
                    <a:solidFill>
                      <a:srgbClr val="FFFF00"/>
                    </a:solidFill>
                    <a:latin typeface="Calibri" panose="020F0502020204030204"/>
                  </a:rPr>
                  <a:t>OPERATIONAL COMMANDERS</a:t>
                </a:r>
              </a:p>
            </p:txBody>
          </p:sp>
          <p:sp>
            <p:nvSpPr>
              <p:cNvPr id="43" name="TYCOMS">
                <a:extLst>
                  <a:ext uri="{FF2B5EF4-FFF2-40B4-BE49-F238E27FC236}">
                    <a16:creationId xmlns:a16="http://schemas.microsoft.com/office/drawing/2014/main" id="{D7F8AF0C-091B-6A06-90E1-D095558C0E07}"/>
                  </a:ext>
                </a:extLst>
              </p:cNvPr>
              <p:cNvSpPr txBox="1"/>
              <p:nvPr/>
            </p:nvSpPr>
            <p:spPr>
              <a:xfrm>
                <a:off x="5004647" y="4322111"/>
                <a:ext cx="3111548" cy="156908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1955679"/>
                  </a:avLst>
                </a:prstTxWarp>
                <a:spAutoFit/>
              </a:bodyPr>
              <a:lstStyle/>
              <a:p>
                <a:pPr defTabSz="457200"/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TYPE COMMANDERS (TYCOMS)</a:t>
                </a:r>
              </a:p>
            </p:txBody>
          </p:sp>
        </p:grpSp>
        <p:sp>
          <p:nvSpPr>
            <p:cNvPr id="48" name="Out Reach Circle">
              <a:extLst>
                <a:ext uri="{FF2B5EF4-FFF2-40B4-BE49-F238E27FC236}">
                  <a16:creationId xmlns:a16="http://schemas.microsoft.com/office/drawing/2014/main" id="{EB3C3342-2650-5CCD-9374-B7F0F9809DE9}"/>
                </a:ext>
              </a:extLst>
            </p:cNvPr>
            <p:cNvSpPr/>
            <p:nvPr/>
          </p:nvSpPr>
          <p:spPr>
            <a:xfrm>
              <a:off x="5839930" y="2776398"/>
              <a:ext cx="1463040" cy="1463040"/>
            </a:xfrm>
            <a:prstGeom prst="donut">
              <a:avLst>
                <a:gd name="adj" fmla="val 1292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i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Outreach Text">
              <a:extLst>
                <a:ext uri="{FF2B5EF4-FFF2-40B4-BE49-F238E27FC236}">
                  <a16:creationId xmlns:a16="http://schemas.microsoft.com/office/drawing/2014/main" id="{9BE4BE5F-7037-FDAA-9FFF-240357043E4B}"/>
                </a:ext>
              </a:extLst>
            </p:cNvPr>
            <p:cNvSpPr txBox="1"/>
            <p:nvPr/>
          </p:nvSpPr>
          <p:spPr>
            <a:xfrm>
              <a:off x="5908510" y="2844978"/>
              <a:ext cx="1325880" cy="132588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spcFirstLastPara="1" wrap="square" tIns="45720" numCol="1" rtlCol="0">
              <a:prstTxWarp prst="textCircle">
                <a:avLst>
                  <a:gd name="adj" fmla="val 14424154"/>
                </a:avLst>
              </a:prstTxWarp>
              <a:spAutoFit/>
            </a:bodyPr>
            <a:lstStyle/>
            <a:p>
              <a:pPr defTabSz="457200"/>
              <a:r>
                <a:rPr lang="en-US" sz="1400" i="1">
                  <a:solidFill>
                    <a:sysClr val="windowText" lastClr="000000"/>
                  </a:solidFill>
                  <a:latin typeface="Calibri" panose="020F0502020204030204"/>
                </a:rPr>
                <a:t>Outreach </a:t>
              </a:r>
            </a:p>
          </p:txBody>
        </p:sp>
        <p:sp>
          <p:nvSpPr>
            <p:cNvPr id="11" name="FAL Circle">
              <a:extLst>
                <a:ext uri="{FF2B5EF4-FFF2-40B4-BE49-F238E27FC236}">
                  <a16:creationId xmlns:a16="http://schemas.microsoft.com/office/drawing/2014/main" id="{5F080009-0070-5ECA-474F-DF0B16CDEA61}"/>
                </a:ext>
              </a:extLst>
            </p:cNvPr>
            <p:cNvSpPr/>
            <p:nvPr/>
          </p:nvSpPr>
          <p:spPr>
            <a:xfrm>
              <a:off x="5977090" y="2913558"/>
              <a:ext cx="1188720" cy="1188720"/>
            </a:xfrm>
            <a:prstGeom prst="donut">
              <a:avLst>
                <a:gd name="adj" fmla="val 1869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AL Text">
              <a:extLst>
                <a:ext uri="{FF2B5EF4-FFF2-40B4-BE49-F238E27FC236}">
                  <a16:creationId xmlns:a16="http://schemas.microsoft.com/office/drawing/2014/main" id="{FC16F23D-B0CA-CA3B-A732-BA8B9A3DC6CB}"/>
                </a:ext>
              </a:extLst>
            </p:cNvPr>
            <p:cNvSpPr txBox="1"/>
            <p:nvPr/>
          </p:nvSpPr>
          <p:spPr>
            <a:xfrm>
              <a:off x="6068530" y="3004998"/>
              <a:ext cx="1005840" cy="10058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prstTxWarp prst="textCircle">
                <a:avLst>
                  <a:gd name="adj" fmla="val 12438974"/>
                </a:avLst>
              </a:prstTxWarp>
              <a:spAutoFit/>
            </a:bodyPr>
            <a:lstStyle/>
            <a:p>
              <a:pPr defTabSz="457200"/>
              <a:r>
                <a:rPr lang="en-US" sz="1400" i="1">
                  <a:solidFill>
                    <a:sysClr val="windowText" lastClr="000000"/>
                  </a:solidFill>
                  <a:latin typeface="Calibri" panose="020F0502020204030204"/>
                </a:rPr>
                <a:t>Focus Area Lead</a:t>
              </a:r>
            </a:p>
          </p:txBody>
        </p:sp>
        <p:sp>
          <p:nvSpPr>
            <p:cNvPr id="45" name="Center Circle">
              <a:extLst>
                <a:ext uri="{FF2B5EF4-FFF2-40B4-BE49-F238E27FC236}">
                  <a16:creationId xmlns:a16="http://schemas.microsoft.com/office/drawing/2014/main" id="{FCB6E6A8-01B4-2DCD-9549-58C7E7E57FBC}"/>
                </a:ext>
              </a:extLst>
            </p:cNvPr>
            <p:cNvSpPr/>
            <p:nvPr/>
          </p:nvSpPr>
          <p:spPr>
            <a:xfrm>
              <a:off x="6159970" y="3096438"/>
              <a:ext cx="822960" cy="82296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457200"/>
              <a:endParaRPr lang="en-US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46" name="Center Text">
              <a:extLst>
                <a:ext uri="{FF2B5EF4-FFF2-40B4-BE49-F238E27FC236}">
                  <a16:creationId xmlns:a16="http://schemas.microsoft.com/office/drawing/2014/main" id="{36E31B12-8C31-D082-531E-56917040D802}"/>
                </a:ext>
              </a:extLst>
            </p:cNvPr>
            <p:cNvSpPr txBox="1"/>
            <p:nvPr/>
          </p:nvSpPr>
          <p:spPr>
            <a:xfrm>
              <a:off x="6159969" y="3254912"/>
              <a:ext cx="854663" cy="5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i="1">
                  <a:solidFill>
                    <a:prstClr val="black"/>
                  </a:solidFill>
                  <a:latin typeface="Calibri" panose="020F0502020204030204"/>
                </a:rPr>
                <a:t>Engineering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i="1">
                  <a:solidFill>
                    <a:prstClr val="black"/>
                  </a:solidFill>
                  <a:latin typeface="Calibri" panose="020F0502020204030204"/>
                </a:rPr>
                <a:t>Analysis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i="1">
                  <a:solidFill>
                    <a:prstClr val="black"/>
                  </a:solidFill>
                  <a:latin typeface="Calibri" panose="020F0502020204030204"/>
                </a:rPr>
                <a:t>IMKM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i="1">
                  <a:solidFill>
                    <a:prstClr val="black"/>
                  </a:solidFill>
                  <a:latin typeface="Calibri" panose="020F0502020204030204"/>
                </a:rPr>
                <a:t>AML</a:t>
              </a:r>
            </a:p>
          </p:txBody>
        </p:sp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E70DD3F-D076-A71E-44B7-94E79CA24D9E}"/>
              </a:ext>
            </a:extLst>
          </p:cNvPr>
          <p:cNvSpPr txBox="1">
            <a:spLocks/>
          </p:cNvSpPr>
          <p:nvPr/>
        </p:nvSpPr>
        <p:spPr>
          <a:xfrm>
            <a:off x="1557558" y="1569257"/>
            <a:ext cx="4191649" cy="449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2150" lvl="1" indent="-457200">
              <a:lnSpc>
                <a:spcPct val="110000"/>
              </a:lnSpc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SBIR Programs</a:t>
            </a:r>
          </a:p>
          <a:p>
            <a:pPr marL="114935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PMO</a:t>
            </a:r>
          </a:p>
          <a:p>
            <a:pPr marL="114935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TPOC</a:t>
            </a:r>
          </a:p>
          <a:p>
            <a:pPr marL="114935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Small Business</a:t>
            </a:r>
          </a:p>
          <a:p>
            <a:pPr marL="692150" lvl="1" indent="-457200">
              <a:lnSpc>
                <a:spcPct val="110000"/>
              </a:lnSpc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Entire Naval Enterprise</a:t>
            </a:r>
          </a:p>
          <a:p>
            <a:pPr marL="114935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R&amp;D Community</a:t>
            </a:r>
          </a:p>
          <a:p>
            <a:pPr marL="114935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Acquisition Community</a:t>
            </a:r>
          </a:p>
          <a:p>
            <a:pPr marL="114935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Operational/Fleet Community</a:t>
            </a:r>
          </a:p>
          <a:p>
            <a:pPr marL="234950" lvl="1" indent="0">
              <a:lnSpc>
                <a:spcPct val="110000"/>
              </a:lnSpc>
              <a:buNone/>
            </a:pPr>
            <a:endParaRPr lang="en-US" sz="2400" b="1" dirty="0">
              <a:solidFill>
                <a:srgbClr val="002C4B"/>
              </a:solidFill>
              <a:latin typeface="Calibri" panose="020F0502020204030204"/>
            </a:endParaRPr>
          </a:p>
          <a:p>
            <a:pPr marL="747395" lvl="2" indent="-285750"/>
            <a:endParaRPr lang="en-US" sz="2000" dirty="0">
              <a:solidFill>
                <a:srgbClr val="002C4B"/>
              </a:solidFill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6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7522-E6DD-44E8-84B8-F47FD03E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83" y="305400"/>
            <a:ext cx="5987034" cy="768096"/>
          </a:xfrm>
        </p:spPr>
        <p:txBody>
          <a:bodyPr/>
          <a:lstStyle/>
          <a:p>
            <a:r>
              <a:rPr lang="en-US" b="0"/>
              <a:t>Resident Expertise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3459C-A403-4F11-BA61-D0F7938703A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53553" y="4006128"/>
            <a:ext cx="4536706" cy="15988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234950" lvl="1" indent="0">
              <a:buNone/>
            </a:pPr>
            <a:r>
              <a:rPr lang="en-US" sz="2400" b="1">
                <a:solidFill>
                  <a:srgbClr val="002C4B"/>
                </a:solidFill>
              </a:rPr>
              <a:t>Analysis:</a:t>
            </a:r>
            <a:endParaRPr lang="en-US" sz="2400" b="1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Data Collection and Analysis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Schedule of Events (SOE)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Qualitative Analysis/Surveys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Reporting</a:t>
            </a:r>
            <a:endParaRPr lang="en-US" sz="1700">
              <a:solidFill>
                <a:srgbClr val="002C4B"/>
              </a:solidFill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A38937-B365-4FAE-842B-FA0F3514A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b="1"/>
              <a:t>Experienced in all phases of experiment planning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9C133-CCA5-4D5F-91EC-53C49145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latin typeface="Calibri" panose="020F0502020204030204"/>
              </a:rPr>
              <a:t>Distribution Statement 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F6DA0-26A4-4D27-A628-805E2572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7DC75CF-7D68-4A0C-850D-6E33D1D84A0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664F2E5-E836-4669-21A1-A9A2B80C9968}"/>
              </a:ext>
            </a:extLst>
          </p:cNvPr>
          <p:cNvSpPr>
            <a:spLocks noGrp="1"/>
          </p:cNvSpPr>
          <p:nvPr/>
        </p:nvSpPr>
        <p:spPr>
          <a:xfrm>
            <a:off x="1701740" y="1335340"/>
            <a:ext cx="4130101" cy="261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lvl="1" indent="0">
              <a:buNone/>
            </a:pPr>
            <a:r>
              <a:rPr lang="en-US" sz="2400" b="1">
                <a:solidFill>
                  <a:srgbClr val="002C4B"/>
                </a:solidFill>
                <a:latin typeface="Calibri" panose="020F0502020204030204"/>
              </a:rPr>
              <a:t>Experiment Design:</a:t>
            </a:r>
          </a:p>
          <a:p>
            <a:pPr marL="747395" lvl="2" indent="-285750">
              <a:lnSpc>
                <a:spcPct val="100000"/>
              </a:lnSpc>
            </a:pPr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Problem Statement</a:t>
            </a:r>
          </a:p>
          <a:p>
            <a:pPr marL="747395" lvl="2" indent="-285750">
              <a:lnSpc>
                <a:spcPct val="100000"/>
              </a:lnSpc>
            </a:pPr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Hypothesis Development </a:t>
            </a:r>
          </a:p>
          <a:p>
            <a:pPr marL="747395" lvl="2" indent="-285750">
              <a:lnSpc>
                <a:spcPct val="100000"/>
              </a:lnSpc>
            </a:pPr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Objective Development</a:t>
            </a:r>
          </a:p>
          <a:p>
            <a:pPr marL="747395" lvl="2" indent="-285750">
              <a:lnSpc>
                <a:spcPct val="100000"/>
              </a:lnSpc>
            </a:pPr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DOD Architecture Framework (DODAF) Models</a:t>
            </a:r>
          </a:p>
          <a:p>
            <a:pPr marL="747395" lvl="2" indent="-285750">
              <a:lnSpc>
                <a:spcPct val="100000"/>
              </a:lnSpc>
            </a:pPr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Liaison to event sponsors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C028DC6-39EC-D813-0D22-90ED282A6E53}"/>
              </a:ext>
            </a:extLst>
          </p:cNvPr>
          <p:cNvSpPr txBox="1">
            <a:spLocks/>
          </p:cNvSpPr>
          <p:nvPr/>
        </p:nvSpPr>
        <p:spPr>
          <a:xfrm>
            <a:off x="5953554" y="1335340"/>
            <a:ext cx="4536707" cy="261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lvl="1" indent="0">
              <a:lnSpc>
                <a:spcPct val="110000"/>
              </a:lnSpc>
              <a:buNone/>
            </a:pPr>
            <a:r>
              <a:rPr lang="en-US" sz="2800" b="1">
                <a:solidFill>
                  <a:srgbClr val="002C4B"/>
                </a:solidFill>
                <a:latin typeface="Calibri" panose="020F0502020204030204"/>
              </a:rPr>
              <a:t>Engineering</a:t>
            </a:r>
            <a:r>
              <a:rPr lang="en-US" sz="2400" b="1">
                <a:solidFill>
                  <a:srgbClr val="002C4B"/>
                </a:solidFill>
                <a:latin typeface="Calibri" panose="020F0502020204030204"/>
              </a:rPr>
              <a:t>:</a:t>
            </a:r>
          </a:p>
          <a:p>
            <a:pPr marL="747395" lvl="2" indent="-285750">
              <a:lnSpc>
                <a:spcPct val="120000"/>
              </a:lnSpc>
            </a:pPr>
            <a:r>
              <a:rPr lang="en-US" sz="1900">
                <a:solidFill>
                  <a:srgbClr val="002C4B"/>
                </a:solidFill>
                <a:latin typeface="Calibri" panose="020F0502020204030204"/>
              </a:rPr>
              <a:t>Ship Install – SHIPMAIN/NMP processes</a:t>
            </a:r>
            <a:endParaRPr lang="en-US" sz="1900">
              <a:solidFill>
                <a:srgbClr val="002C4B"/>
              </a:solidFill>
              <a:latin typeface="Calibri" panose="020F0502020204030204"/>
              <a:cs typeface="Arial"/>
            </a:endParaRPr>
          </a:p>
          <a:p>
            <a:pPr marL="747395" lvl="2" indent="-285750">
              <a:lnSpc>
                <a:spcPct val="120000"/>
              </a:lnSpc>
            </a:pPr>
            <a:r>
              <a:rPr lang="en-US" sz="1900">
                <a:solidFill>
                  <a:srgbClr val="002C4B"/>
                </a:solidFill>
                <a:latin typeface="Calibri" panose="020F0502020204030204"/>
              </a:rPr>
              <a:t>Airworthiness Certification </a:t>
            </a:r>
          </a:p>
          <a:p>
            <a:pPr marL="747395" lvl="2" indent="-285750">
              <a:lnSpc>
                <a:spcPct val="120000"/>
              </a:lnSpc>
            </a:pPr>
            <a:r>
              <a:rPr lang="en-US" sz="1900">
                <a:solidFill>
                  <a:srgbClr val="002C4B"/>
                </a:solidFill>
                <a:latin typeface="Calibri" panose="020F0502020204030204"/>
              </a:rPr>
              <a:t>Accreditation and Assessment (A&amp;A)</a:t>
            </a:r>
            <a:endParaRPr lang="en-US" sz="1900">
              <a:solidFill>
                <a:srgbClr val="002C4B"/>
              </a:solidFill>
              <a:latin typeface="Calibri" panose="020F0502020204030204"/>
              <a:cs typeface="Arial"/>
            </a:endParaRPr>
          </a:p>
          <a:p>
            <a:pPr marL="747395" lvl="2" indent="-285750">
              <a:lnSpc>
                <a:spcPct val="120000"/>
              </a:lnSpc>
            </a:pPr>
            <a:r>
              <a:rPr lang="en-US" sz="1900">
                <a:solidFill>
                  <a:srgbClr val="002C4B"/>
                </a:solidFill>
                <a:latin typeface="Calibri" panose="020F0502020204030204"/>
              </a:rPr>
              <a:t>Mission Readiness Assessment (MRA)</a:t>
            </a:r>
            <a:endParaRPr lang="en-US" sz="1900">
              <a:solidFill>
                <a:srgbClr val="002C4B"/>
              </a:solidFill>
              <a:latin typeface="Calibri" panose="020F0502020204030204"/>
              <a:cs typeface="Arial"/>
            </a:endParaRPr>
          </a:p>
          <a:p>
            <a:pPr marL="747395" lvl="2" indent="-285750">
              <a:lnSpc>
                <a:spcPct val="120000"/>
              </a:lnSpc>
            </a:pPr>
            <a:r>
              <a:rPr lang="en-US" sz="1900">
                <a:solidFill>
                  <a:srgbClr val="002C4B"/>
                </a:solidFill>
                <a:latin typeface="Calibri" panose="020F0502020204030204"/>
              </a:rPr>
              <a:t>Application Integration (AI) </a:t>
            </a:r>
            <a:endParaRPr lang="en-US" sz="1900">
              <a:solidFill>
                <a:srgbClr val="002C4B"/>
              </a:solidFill>
              <a:latin typeface="Calibri" panose="020F0502020204030204"/>
              <a:cs typeface="Arial"/>
            </a:endParaRPr>
          </a:p>
          <a:p>
            <a:pPr marL="747395" lvl="2" indent="-285750">
              <a:lnSpc>
                <a:spcPct val="120000"/>
              </a:lnSpc>
            </a:pPr>
            <a:r>
              <a:rPr lang="en-US" sz="1900">
                <a:solidFill>
                  <a:srgbClr val="002C4B"/>
                </a:solidFill>
                <a:latin typeface="Calibri" panose="020F0502020204030204"/>
              </a:rPr>
              <a:t>Lithium-Ion battery certifications</a:t>
            </a:r>
            <a:endParaRPr lang="en-US" sz="1900">
              <a:solidFill>
                <a:srgbClr val="002C4B"/>
              </a:solidFill>
              <a:latin typeface="Calibri" panose="020F0502020204030204"/>
              <a:cs typeface="Arial"/>
            </a:endParaRPr>
          </a:p>
          <a:p>
            <a:pPr marL="747395" lvl="2" indent="-285750">
              <a:lnSpc>
                <a:spcPct val="120000"/>
              </a:lnSpc>
            </a:pPr>
            <a:r>
              <a:rPr lang="en-US" sz="1900">
                <a:solidFill>
                  <a:srgbClr val="002C4B"/>
                </a:solidFill>
                <a:latin typeface="Calibri" panose="020F0502020204030204"/>
              </a:rPr>
              <a:t>RMMCO processes</a:t>
            </a:r>
            <a:endParaRPr lang="en-US" sz="1900">
              <a:solidFill>
                <a:srgbClr val="002C4B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8D59E0-DEDC-9517-A412-9D29F55B2EFF}"/>
              </a:ext>
            </a:extLst>
          </p:cNvPr>
          <p:cNvSpPr>
            <a:spLocks noGrp="1"/>
          </p:cNvSpPr>
          <p:nvPr/>
        </p:nvSpPr>
        <p:spPr>
          <a:xfrm>
            <a:off x="1701740" y="4006129"/>
            <a:ext cx="4130101" cy="1598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lvl="1" indent="0">
              <a:buNone/>
            </a:pPr>
            <a:r>
              <a:rPr lang="en-US" sz="2400" b="1">
                <a:solidFill>
                  <a:srgbClr val="002C4B"/>
                </a:solidFill>
                <a:latin typeface="Calibri" panose="020F0502020204030204"/>
              </a:rPr>
              <a:t>Operations:</a:t>
            </a:r>
          </a:p>
          <a:p>
            <a:pPr marL="747395" lvl="2" indent="-285750"/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Air/Water space management</a:t>
            </a:r>
            <a:endParaRPr lang="en-US" sz="1700">
              <a:solidFill>
                <a:srgbClr val="002C4B"/>
              </a:solidFill>
              <a:latin typeface="Calibri" panose="020F0502020204030204"/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Spectrum (GPS/EA/Allocation)</a:t>
            </a:r>
            <a:endParaRPr lang="en-US" sz="1700">
              <a:solidFill>
                <a:srgbClr val="002C4B"/>
              </a:solidFill>
              <a:latin typeface="Calibri" panose="020F0502020204030204"/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Environmental (PMAP/EIS)</a:t>
            </a:r>
            <a:endParaRPr lang="en-US" sz="1700">
              <a:solidFill>
                <a:srgbClr val="002C4B"/>
              </a:solidFill>
              <a:latin typeface="Calibri" panose="020F0502020204030204"/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  <a:latin typeface="Calibri" panose="020F0502020204030204"/>
              </a:rPr>
              <a:t>Unmanned systems/DSD Waivers</a:t>
            </a:r>
            <a:endParaRPr lang="en-US" sz="1700">
              <a:solidFill>
                <a:srgbClr val="002C4B"/>
              </a:solidFill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86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5B3B8-5D2F-43E1-B817-4EBEBE053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1417782"/>
            <a:ext cx="4898272" cy="3700903"/>
          </a:xfrm>
        </p:spPr>
        <p:txBody>
          <a:bodyPr vert="horz" lIns="68580" tIns="34291" rIns="68580" bIns="34291" rtlCol="0" anchor="t">
            <a:normAutofit lnSpcReduction="10000"/>
          </a:bodyPr>
          <a:lstStyle/>
          <a:p>
            <a:pPr marL="170815" indent="-170815"/>
            <a:r>
              <a:rPr lang="en-US" sz="1600" u="sng" dirty="0"/>
              <a:t>Twelve Full Time Employees</a:t>
            </a:r>
          </a:p>
          <a:p>
            <a:pPr marL="628015" lvl="1" indent="-170815"/>
            <a:r>
              <a:rPr lang="en-US" sz="1300" u="sng" dirty="0"/>
              <a:t>1 Surge support (FLEX/LSS)</a:t>
            </a:r>
          </a:p>
          <a:p>
            <a:pPr marL="170815" indent="-170815"/>
            <a:r>
              <a:rPr lang="en-US" sz="1600" u="sng" dirty="0"/>
              <a:t>Performers Supported</a:t>
            </a:r>
            <a:endParaRPr lang="en-US" dirty="0"/>
          </a:p>
          <a:p>
            <a:pPr marL="628015" lvl="1" indent="-170815"/>
            <a:r>
              <a:rPr lang="en-US" sz="1400" dirty="0">
                <a:solidFill>
                  <a:srgbClr val="036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Calibri"/>
              </a:rPr>
              <a:t>93+ 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Actively working towards experimentation</a:t>
            </a:r>
          </a:p>
          <a:p>
            <a:pPr marL="628015" lvl="1" indent="-170815"/>
            <a:r>
              <a:rPr lang="en-US" sz="1400" dirty="0">
                <a:solidFill>
                  <a:srgbClr val="036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Calibri"/>
              </a:rPr>
              <a:t>38</a:t>
            </a:r>
            <a:r>
              <a:rPr lang="en-US" sz="1400" dirty="0">
                <a:latin typeface="Calibri"/>
                <a:ea typeface="Calibri" panose="020F0502020204030204" pitchFamily="34" charset="0"/>
                <a:cs typeface="Calibri"/>
              </a:rPr>
              <a:t> event iterations including Alexander the Great, Archipelago Endeavor, ANTX CT, Trident Warrior, Camp Lejeune LOE, TOEE LOE 2/ACE 23.1, C4F/SEC LOE, TCE, IBP, and Trident Spectre</a:t>
            </a:r>
          </a:p>
          <a:p>
            <a:pPr marL="628015" lvl="1" indent="-170815"/>
            <a:r>
              <a:rPr lang="en-US" sz="1400" dirty="0">
                <a:solidFill>
                  <a:srgbClr val="036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43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are Woman and/or Veteran-owned or fit into the HUBZone and Small Disadvantaged Business categories</a:t>
            </a:r>
          </a:p>
          <a:p>
            <a:pPr marL="628015" lvl="1" indent="-170815"/>
            <a:r>
              <a:rPr lang="en-US" sz="1400" dirty="0">
                <a:solidFill>
                  <a:srgbClr val="036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8</a:t>
            </a:r>
            <a:r>
              <a:rPr lang="en-US" sz="1400" dirty="0">
                <a:solidFill>
                  <a:srgbClr val="036E33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SYSCOMs supported, with NAVAIR, ONR, NAVFAC, and MCSC most active</a:t>
            </a:r>
          </a:p>
          <a:p>
            <a:pPr marL="628015" lvl="1" indent="-170815"/>
            <a:r>
              <a:rPr lang="en-US" sz="1400" dirty="0">
                <a:latin typeface="Calibri"/>
                <a:cs typeface="Calibri"/>
              </a:rPr>
              <a:t>Note that some initiatives have multiple outcomes/experimentation opportunities </a:t>
            </a:r>
          </a:p>
          <a:p>
            <a:pPr marL="628015" lvl="1" indent="-170815"/>
            <a:r>
              <a:rPr lang="en-US" sz="1400" dirty="0">
                <a:latin typeface="Calibri"/>
                <a:cs typeface="Calibri"/>
              </a:rPr>
              <a:t>Performers considered as “Not a Fit” had no current need for DoN-SEC services</a:t>
            </a:r>
          </a:p>
          <a:p>
            <a:pPr marL="170815" indent="-170815"/>
            <a:endParaRPr lang="en-US" sz="1600" dirty="0">
              <a:cs typeface="Calibri" panose="020F0502020204030204"/>
            </a:endParaRPr>
          </a:p>
          <a:p>
            <a:pPr marL="685165" lvl="2" indent="0">
              <a:buNone/>
            </a:pPr>
            <a:endParaRPr lang="en-US" sz="1600" dirty="0">
              <a:solidFill>
                <a:srgbClr val="FF0000"/>
              </a:solidFill>
              <a:highlight>
                <a:srgbClr val="FFFF00"/>
              </a:highlight>
              <a:cs typeface="Calibri" panose="020F0502020204030204"/>
            </a:endParaRPr>
          </a:p>
          <a:p>
            <a:pPr marL="685165" lvl="2" indent="0">
              <a:buNone/>
            </a:pPr>
            <a:endParaRPr lang="en-US" sz="1400" dirty="0">
              <a:cs typeface="Calibri" panose="020F0502020204030204"/>
            </a:endParaRPr>
          </a:p>
          <a:p>
            <a:pPr marL="856615" lvl="2" indent="-170815"/>
            <a:endParaRPr lang="en-US" sz="1400" dirty="0">
              <a:cs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8818A8-2576-4B23-87F8-D87D18CF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83" y="327706"/>
            <a:ext cx="5987034" cy="768096"/>
          </a:xfrm>
        </p:spPr>
        <p:txBody>
          <a:bodyPr>
            <a:norm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Current Status</a:t>
            </a:r>
            <a:endParaRPr lang="en-US" sz="3600" b="0">
              <a:solidFill>
                <a:srgbClr val="FF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C37EB-7821-2629-2C2C-8A31F0AA05CE}"/>
              </a:ext>
            </a:extLst>
          </p:cNvPr>
          <p:cNvSpPr/>
          <p:nvPr/>
        </p:nvSpPr>
        <p:spPr>
          <a:xfrm>
            <a:off x="2204362" y="5902116"/>
            <a:ext cx="7965798" cy="325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Over 400 Initiatives Engaged Since Inception in 2020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B6CF66-BFB3-767D-D013-87D075F734BC}"/>
              </a:ext>
            </a:extLst>
          </p:cNvPr>
          <p:cNvSpPr/>
          <p:nvPr/>
        </p:nvSpPr>
        <p:spPr>
          <a:xfrm>
            <a:off x="9524750" y="5183871"/>
            <a:ext cx="459504" cy="37747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DC9BB1-C339-2A70-4409-182651614CA8}"/>
              </a:ext>
            </a:extLst>
          </p:cNvPr>
          <p:cNvSpPr/>
          <p:nvPr/>
        </p:nvSpPr>
        <p:spPr>
          <a:xfrm>
            <a:off x="2057295" y="5183871"/>
            <a:ext cx="459504" cy="377474"/>
          </a:xfrm>
          <a:prstGeom prst="ellipse">
            <a:avLst/>
          </a:prstGeom>
          <a:solidFill>
            <a:schemeClr val="accent6"/>
          </a:solidFill>
          <a:ln>
            <a:solidFill>
              <a:srgbClr val="0212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F280BD-E41D-F766-A10F-130E9CF00F1C}"/>
              </a:ext>
            </a:extLst>
          </p:cNvPr>
          <p:cNvSpPr/>
          <p:nvPr/>
        </p:nvSpPr>
        <p:spPr>
          <a:xfrm>
            <a:off x="3234491" y="5183871"/>
            <a:ext cx="459504" cy="37747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A8A959-7A78-790F-8E10-BC463BC31891}"/>
              </a:ext>
            </a:extLst>
          </p:cNvPr>
          <p:cNvSpPr/>
          <p:nvPr/>
        </p:nvSpPr>
        <p:spPr>
          <a:xfrm>
            <a:off x="8192888" y="5183871"/>
            <a:ext cx="459504" cy="3774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1DBB77-8316-B3F6-D4A6-684886C0A550}"/>
              </a:ext>
            </a:extLst>
          </p:cNvPr>
          <p:cNvSpPr/>
          <p:nvPr/>
        </p:nvSpPr>
        <p:spPr>
          <a:xfrm>
            <a:off x="5588883" y="5183871"/>
            <a:ext cx="459504" cy="37747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2" descr="Homepage | NAVAIR">
            <a:extLst>
              <a:ext uri="{FF2B5EF4-FFF2-40B4-BE49-F238E27FC236}">
                <a16:creationId xmlns:a16="http://schemas.microsoft.com/office/drawing/2014/main" id="{80DA0BAF-0B5F-3624-FD95-6F5C74D7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30" y="5074018"/>
            <a:ext cx="776834" cy="7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Naval Sea Systems Command (DOD - Navy) Details - GovTribe">
            <a:extLst>
              <a:ext uri="{FF2B5EF4-FFF2-40B4-BE49-F238E27FC236}">
                <a16:creationId xmlns:a16="http://schemas.microsoft.com/office/drawing/2014/main" id="{A1BC391E-C30A-6FFE-B6C3-F640D1A3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32" y="5126144"/>
            <a:ext cx="692988" cy="69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Marine Corps Systems Command - Wikipedia">
            <a:extLst>
              <a:ext uri="{FF2B5EF4-FFF2-40B4-BE49-F238E27FC236}">
                <a16:creationId xmlns:a16="http://schemas.microsoft.com/office/drawing/2014/main" id="{D7714298-B109-E101-FA32-0EB294AD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25" y="5074950"/>
            <a:ext cx="691230" cy="6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36342C7F-2504-BB05-FFB5-F196764C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12" y="5195269"/>
            <a:ext cx="1193258" cy="5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About Us">
            <a:extLst>
              <a:ext uri="{FF2B5EF4-FFF2-40B4-BE49-F238E27FC236}">
                <a16:creationId xmlns:a16="http://schemas.microsoft.com/office/drawing/2014/main" id="{E4F4323E-7DE5-462A-566B-44F7AC50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26" y="5163360"/>
            <a:ext cx="582936" cy="6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B46992BA-7110-F90D-D215-F8B2BFA5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76" y="5174269"/>
            <a:ext cx="763574" cy="5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640C2511-67A3-1005-31DD-9BF0EA05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85" b="89831" l="7595" r="95570">
                        <a14:foregroundMark x1="29747" y1="18644" x2="17722" y2="24576"/>
                        <a14:foregroundMark x1="28481" y1="19492" x2="65190" y2="14407"/>
                        <a14:foregroundMark x1="65190" y1="14407" x2="77215" y2="17797"/>
                        <a14:foregroundMark x1="71519" y1="18644" x2="93038" y2="61017"/>
                        <a14:foregroundMark x1="93038" y1="61017" x2="55063" y2="95763"/>
                        <a14:foregroundMark x1="55063" y1="95763" x2="15190" y2="68644"/>
                        <a14:foregroundMark x1="15190" y1="68644" x2="25316" y2="11864"/>
                        <a14:foregroundMark x1="25316" y1="11864" x2="60759" y2="5932"/>
                        <a14:foregroundMark x1="60759" y1="5932" x2="68987" y2="16102"/>
                        <a14:foregroundMark x1="8861" y1="36441" x2="10759" y2="66949"/>
                        <a14:foregroundMark x1="12025" y1="42373" x2="8228" y2="40678"/>
                        <a14:foregroundMark x1="79747" y1="21186" x2="95570" y2="57627"/>
                        <a14:foregroundMark x1="83544" y1="23729" x2="72785" y2="15254"/>
                        <a14:foregroundMark x1="14557" y1="33051" x2="7595" y2="60169"/>
                        <a14:foregroundMark x1="7595" y1="48305" x2="8228" y2="38136"/>
                        <a14:foregroundMark x1="8861" y1="69492" x2="26582" y2="81356"/>
                        <a14:foregroundMark x1="67722" y1="12712" x2="93671" y2="45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29" y="5118685"/>
            <a:ext cx="920552" cy="6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5906888" y="19400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9" name="object 10">
            <a:extLst>
              <a:ext uri="{FF2B5EF4-FFF2-40B4-BE49-F238E27FC236}">
                <a16:creationId xmlns:a16="http://schemas.microsoft.com/office/drawing/2014/main" id="{246F0B5F-ADF9-620A-1374-F71A2D739F0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4361552" y="6451376"/>
            <a:ext cx="309067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 defTabSz="685800"/>
            <a:r>
              <a:rPr lang="en-US" kern="0">
                <a:latin typeface="Calibri" panose="020F0502020204030204"/>
              </a:rPr>
              <a:t>Distribution</a:t>
            </a:r>
            <a:r>
              <a:rPr lang="en-US" kern="0" spc="-26">
                <a:latin typeface="Calibri" panose="020F0502020204030204"/>
              </a:rPr>
              <a:t> </a:t>
            </a:r>
            <a:r>
              <a:rPr lang="en-US" kern="0">
                <a:latin typeface="Calibri" panose="020F0502020204030204"/>
              </a:rPr>
              <a:t>Statement</a:t>
            </a:r>
            <a:r>
              <a:rPr lang="en-US" kern="0" spc="-8">
                <a:latin typeface="Calibri" panose="020F0502020204030204"/>
              </a:rPr>
              <a:t> </a:t>
            </a:r>
            <a:r>
              <a:rPr lang="en-US" kern="0">
                <a:latin typeface="Calibri" panose="020F0502020204030204"/>
              </a:rPr>
              <a:t>A</a:t>
            </a:r>
            <a:endParaRPr lang="en-US" kern="0" spc="-8"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399E4F-0C94-87E0-C389-7AD0CB07691F}"/>
              </a:ext>
            </a:extLst>
          </p:cNvPr>
          <p:cNvSpPr txBox="1"/>
          <p:nvPr/>
        </p:nvSpPr>
        <p:spPr>
          <a:xfrm>
            <a:off x="986591" y="6591162"/>
            <a:ext cx="4577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20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Small Business Technology Transfer (STTR)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B1E7A-4339-D781-53DD-E47A29AF510A}"/>
              </a:ext>
            </a:extLst>
          </p:cNvPr>
          <p:cNvSpPr txBox="1"/>
          <p:nvPr/>
        </p:nvSpPr>
        <p:spPr>
          <a:xfrm>
            <a:off x="8554720" y="4182014"/>
            <a:ext cx="1924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(+9 projected by end of 2024)</a:t>
            </a:r>
          </a:p>
        </p:txBody>
      </p:sp>
    </p:spTree>
    <p:extLst>
      <p:ext uri="{BB962C8B-B14F-4D97-AF65-F5344CB8AC3E}">
        <p14:creationId xmlns:p14="http://schemas.microsoft.com/office/powerpoint/2010/main" val="143402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3923-0C08-42D1-A968-3E667CDE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815" y="4949970"/>
            <a:ext cx="6936867" cy="768096"/>
          </a:xfrm>
        </p:spPr>
        <p:txBody>
          <a:bodyPr/>
          <a:lstStyle/>
          <a:p>
            <a:r>
              <a:rPr lang="en-US" b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24F05-4954-4516-BFD8-17C50A6F19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4208" y="1411954"/>
            <a:ext cx="6323789" cy="475323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lvl="1" indent="0">
              <a:lnSpc>
                <a:spcPct val="120000"/>
              </a:lnSpc>
              <a:buNone/>
            </a:pPr>
            <a:r>
              <a:rPr lang="en-US" sz="1800" b="1">
                <a:cs typeface="Arial"/>
              </a:rPr>
              <a:t>Guidebooks:</a:t>
            </a:r>
            <a:r>
              <a:rPr lang="en-US" sz="1800">
                <a:cs typeface="Arial"/>
              </a:rPr>
              <a:t>	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>
                <a:cs typeface="Arial"/>
              </a:rPr>
              <a:t>SBIR 101  - Basics of Experimentation (tailored for SBIR community)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>
                <a:cs typeface="Arial"/>
              </a:rPr>
              <a:t>SBIR 102  - Ship Riders’ Guide 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>
                <a:cs typeface="Arial"/>
              </a:rPr>
              <a:t>SBIR 103  - Installation and Engineering Processes 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>
                <a:cs typeface="Arial"/>
              </a:rPr>
              <a:t>SBIR 104  - Experiment Analysis &amp; Reporting</a:t>
            </a:r>
            <a:endParaRPr lang="en-US" sz="1800">
              <a:cs typeface="Arial" charset="0"/>
            </a:endParaRP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>
                <a:ea typeface="+mn-lt"/>
                <a:cs typeface="+mn-lt"/>
              </a:rPr>
              <a:t>Engineering and Operations Process Guides (EPG/OPG) – Lithium Battery Safety released, others in development</a:t>
            </a:r>
            <a:endParaRPr lang="en-US"/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1800" b="1">
                <a:cs typeface="Arial"/>
              </a:rPr>
              <a:t>Facilitation:</a:t>
            </a:r>
            <a:r>
              <a:rPr lang="en-US" sz="1800">
                <a:cs typeface="Arial"/>
              </a:rPr>
              <a:t> Lower the threshold for entry and input into experimentation communities</a:t>
            </a:r>
            <a:endParaRPr lang="en-US"/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1800" b="1">
                <a:cs typeface="Arial"/>
              </a:rPr>
              <a:t>Mentoring:</a:t>
            </a:r>
            <a:r>
              <a:rPr lang="en-US" sz="1800">
                <a:cs typeface="Arial"/>
              </a:rPr>
              <a:t> Develop relationships to increase knowledge and awareness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1800" b="1">
                <a:cs typeface="Arial"/>
              </a:rPr>
              <a:t>Training:</a:t>
            </a:r>
            <a:r>
              <a:rPr lang="en-US" sz="1800">
                <a:cs typeface="Arial"/>
              </a:rPr>
              <a:t> Target towards government sponsors and venue owners</a:t>
            </a:r>
          </a:p>
          <a:p>
            <a:endParaRPr lang="en-US" sz="2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BAD04A-B34A-4C68-BAFD-E22ADB49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latin typeface="Calibri" panose="020F0502020204030204"/>
              </a:rPr>
              <a:t>Distribution Statement 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E37F06-50C7-4566-856A-83EFECFD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7DC75CF-7D68-4A0C-850D-6E33D1D84A0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B858F-C790-B352-6E56-8C5617A389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03" y="2146852"/>
            <a:ext cx="3279964" cy="31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95FB-EBD8-43C5-903B-A907AA0F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83" y="222894"/>
            <a:ext cx="5987034" cy="768096"/>
          </a:xfrm>
        </p:spPr>
        <p:txBody>
          <a:bodyPr/>
          <a:lstStyle/>
          <a:p>
            <a:r>
              <a:rPr lang="en-US" sz="2700"/>
              <a:t>Points of Contact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C6F60-5DB5-43F4-A8A5-4114F254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latin typeface="Calibri" panose="020F0502020204030204"/>
              </a:rPr>
              <a:t>Distribution Statement 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96A0B2-A37E-4F68-95C8-5A0EA43E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7DC75CF-7D68-4A0C-850D-6E33D1D84A0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26C422-1386-472C-A92B-A585C01855DE}"/>
              </a:ext>
            </a:extLst>
          </p:cNvPr>
          <p:cNvSpPr/>
          <p:nvPr/>
        </p:nvSpPr>
        <p:spPr>
          <a:xfrm>
            <a:off x="1920392" y="4662575"/>
            <a:ext cx="3984122" cy="1200878"/>
          </a:xfrm>
          <a:prstGeom prst="roundRect">
            <a:avLst>
              <a:gd name="adj" fmla="val 7982"/>
            </a:avLst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F7E2D5-D6B3-4C0F-A0D7-81D148D91FD4}"/>
              </a:ext>
            </a:extLst>
          </p:cNvPr>
          <p:cNvSpPr/>
          <p:nvPr/>
        </p:nvSpPr>
        <p:spPr>
          <a:xfrm>
            <a:off x="6287488" y="4662575"/>
            <a:ext cx="3984122" cy="1200878"/>
          </a:xfrm>
          <a:prstGeom prst="roundRect">
            <a:avLst>
              <a:gd name="adj" fmla="val 7982"/>
            </a:avLst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A4A50-F8A3-4642-8442-1145E486395D}"/>
              </a:ext>
            </a:extLst>
          </p:cNvPr>
          <p:cNvSpPr txBox="1"/>
          <p:nvPr/>
        </p:nvSpPr>
        <p:spPr>
          <a:xfrm>
            <a:off x="6490579" y="4662576"/>
            <a:ext cx="357794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/>
            <a:r>
              <a:rPr lang="en-US" sz="1600" b="1">
                <a:solidFill>
                  <a:srgbClr val="06A950"/>
                </a:solidFill>
                <a:latin typeface="Calibri" panose="020F0502020204030204"/>
              </a:rPr>
              <a:t>Program Sponsor</a:t>
            </a:r>
            <a:r>
              <a:rPr lang="en-US" sz="1600" b="1">
                <a:solidFill>
                  <a:srgbClr val="06A950"/>
                </a:solidFill>
                <a:latin typeface="Calibri" panose="020F0502020204030204"/>
                <a:ea typeface="+mn-lt"/>
                <a:cs typeface="Calibri" panose="020F0502020204030204"/>
              </a:rPr>
              <a:t> –</a:t>
            </a:r>
            <a:r>
              <a:rPr lang="en-US" sz="1600" b="1">
                <a:solidFill>
                  <a:srgbClr val="EDEAEC"/>
                </a:solidFill>
                <a:latin typeface="Calibri" panose="020F0502020204030204"/>
              </a:rPr>
              <a:t> </a:t>
            </a:r>
            <a:r>
              <a:rPr lang="en-US" sz="1400">
                <a:solidFill>
                  <a:srgbClr val="EDEAEC"/>
                </a:solidFill>
                <a:latin typeface="Calibri" panose="020F0502020204030204"/>
              </a:rPr>
              <a:t>Mr. Brian Shipley</a:t>
            </a:r>
            <a:endParaRPr lang="en-US" sz="1400">
              <a:solidFill>
                <a:srgbClr val="000000"/>
              </a:solidFill>
              <a:latin typeface="Calibri" panose="020F0502020204030204"/>
            </a:endParaRPr>
          </a:p>
          <a:p>
            <a:pPr defTabSz="457200"/>
            <a:r>
              <a:rPr lang="en-US" sz="1400" dirty="0">
                <a:solidFill>
                  <a:srgbClr val="EDEAEC"/>
                </a:solidFill>
                <a:latin typeface="Calibri" panose="020F0502020204030204"/>
              </a:rPr>
              <a:t>DoN</a:t>
            </a:r>
            <a:r>
              <a:rPr lang="en-US" sz="1400">
                <a:solidFill>
                  <a:srgbClr val="EDEAEC"/>
                </a:solidFill>
                <a:latin typeface="Calibri" panose="020F0502020204030204"/>
              </a:rPr>
              <a:t> SBIR/STTR &amp; Special Programs</a:t>
            </a:r>
            <a:endParaRPr lang="en-US" sz="140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defTabSz="457200"/>
            <a:r>
              <a:rPr lang="en-US" sz="1400" i="1" dirty="0">
                <a:solidFill>
                  <a:srgbClr val="5B9BD5">
                    <a:lumMod val="60000"/>
                    <a:lumOff val="40000"/>
                  </a:srgbClr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brian.r.shipley.civ@us.navy.mil</a:t>
            </a:r>
            <a:r>
              <a:rPr lang="en-US" sz="1400" i="1" dirty="0">
                <a:solidFill>
                  <a:srgbClr val="5B9BD5">
                    <a:lumMod val="60000"/>
                    <a:lumOff val="40000"/>
                  </a:srgbClr>
                </a:solidFill>
                <a:latin typeface="Calibri" panose="020F0502020204030204"/>
              </a:rPr>
              <a:t> </a:t>
            </a:r>
            <a:endParaRPr lang="en-US" i="1" dirty="0">
              <a:solidFill>
                <a:srgbClr val="5B9BD5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B46F3-349B-4D91-BFA0-612580DF6A5C}"/>
              </a:ext>
            </a:extLst>
          </p:cNvPr>
          <p:cNvSpPr txBox="1"/>
          <p:nvPr/>
        </p:nvSpPr>
        <p:spPr>
          <a:xfrm>
            <a:off x="2103446" y="4662575"/>
            <a:ext cx="3618014" cy="10407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lnSpc>
                <a:spcPct val="110000"/>
              </a:lnSpc>
            </a:pPr>
            <a:r>
              <a:rPr lang="en-US" sz="1600" b="1">
                <a:solidFill>
                  <a:srgbClr val="06A950"/>
                </a:solidFill>
                <a:latin typeface="Calibri" panose="020F0502020204030204"/>
              </a:rPr>
              <a:t>Program Manager – </a:t>
            </a:r>
            <a:r>
              <a:rPr lang="en-US" sz="1400">
                <a:solidFill>
                  <a:srgbClr val="EDEAEC"/>
                </a:solidFill>
                <a:latin typeface="Calibri" panose="020F0502020204030204"/>
              </a:rPr>
              <a:t>Mr. Scott Bartlett</a:t>
            </a:r>
          </a:p>
          <a:p>
            <a:pPr defTabSz="457200">
              <a:lnSpc>
                <a:spcPct val="110000"/>
              </a:lnSpc>
            </a:pPr>
            <a:r>
              <a:rPr lang="en-US" sz="1400">
                <a:solidFill>
                  <a:srgbClr val="EDEAEC"/>
                </a:solidFill>
                <a:latin typeface="Calibri" panose="020F0502020204030204"/>
              </a:rPr>
              <a:t>DoN-SEC PM, Office of Naval Research</a:t>
            </a:r>
            <a:endParaRPr lang="en-US" sz="1400">
              <a:solidFill>
                <a:srgbClr val="EDEAEC"/>
              </a:solidFill>
              <a:latin typeface="Calibri" panose="020F0502020204030204"/>
              <a:cs typeface="Calibri"/>
            </a:endParaRPr>
          </a:p>
          <a:p>
            <a:pPr defTabSz="457200"/>
            <a:r>
              <a:rPr lang="en-US" sz="1400" i="1" u="sng">
                <a:solidFill>
                  <a:srgbClr val="5B9BD5">
                    <a:lumMod val="60000"/>
                    <a:lumOff val="40000"/>
                  </a:srgbClr>
                </a:solidFill>
                <a:latin typeface="Calibri" panose="020F0502020204030204"/>
                <a:ea typeface="+mn-lt"/>
                <a:cs typeface="Calibri" panose="020F0502020204030204"/>
              </a:rPr>
              <a:t>scott.w.bartlett4.civ@us.navy.mil</a:t>
            </a:r>
            <a:endParaRPr lang="en-US" u="sng">
              <a:solidFill>
                <a:srgbClr val="5B9BD5">
                  <a:lumMod val="60000"/>
                  <a:lumOff val="40000"/>
                </a:srgbClr>
              </a:solidFill>
              <a:latin typeface="Calibri" panose="020F0502020204030204"/>
              <a:ea typeface="+mn-lt"/>
              <a:cs typeface="Calibri" panose="020F050202020403020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457200">
              <a:lnSpc>
                <a:spcPct val="110000"/>
              </a:lnSpc>
            </a:pPr>
            <a:endParaRPr lang="en-US" sz="1400" i="1">
              <a:solidFill>
                <a:srgbClr val="3B89D3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70C5DD-B398-4C47-A964-FD001B58C7F8}"/>
              </a:ext>
            </a:extLst>
          </p:cNvPr>
          <p:cNvSpPr/>
          <p:nvPr/>
        </p:nvSpPr>
        <p:spPr>
          <a:xfrm>
            <a:off x="1524000" y="3650081"/>
            <a:ext cx="9144000" cy="620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2C4B"/>
                </a:solidFill>
                <a:latin typeface="Calibri" panose="020F0502020204030204"/>
                <a:cs typeface="Arial"/>
              </a:rPr>
              <a:t>For further information and support please contact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</a:rPr>
              <a:t>Kelly Carruthers,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  <a:cs typeface="Arial"/>
                <a:hlinkClick r:id="rId4"/>
              </a:rPr>
              <a:t>kelly.b.carruthers.ctr@us.navy.mil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  <a:cs typeface="Aria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</a:rPr>
              <a:t>and Richard Weiss,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  <a:cs typeface="Arial"/>
                <a:hlinkClick r:id="rId5"/>
              </a:rPr>
              <a:t>richard.p.weiss.ctr@us.navy.mil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  <a:cs typeface="Arial"/>
              </a:rPr>
              <a:t> 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0CF68-1B46-0088-B52A-37CBC6136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3446" y="1423157"/>
            <a:ext cx="2967544" cy="2119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AF7B2BB-CFCB-4CCA-8B66-2547D22A100B}"/>
              </a:ext>
            </a:extLst>
          </p:cNvPr>
          <p:cNvSpPr>
            <a:spLocks noGrp="1"/>
          </p:cNvSpPr>
          <p:nvPr/>
        </p:nvSpPr>
        <p:spPr>
          <a:xfrm>
            <a:off x="5344593" y="1169052"/>
            <a:ext cx="5070037" cy="211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en-US" sz="2000" dirty="0">
              <a:latin typeface="Calibri" panose="020F0502020204030204"/>
              <a:ea typeface="+mn-lt"/>
              <a:cs typeface="Calibri" panose="020F0502020204030204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 dirty="0">
                <a:latin typeface="Calibri" panose="020F0502020204030204"/>
                <a:ea typeface="+mn-lt"/>
                <a:cs typeface="Calibri" panose="020F0502020204030204"/>
              </a:rPr>
              <a:t>DoN-SBIR website</a:t>
            </a:r>
            <a:r>
              <a:rPr lang="en-US" dirty="0">
                <a:latin typeface="Calibri" panose="020F0502020204030204"/>
                <a:ea typeface="+mn-lt"/>
                <a:cs typeface="Calibri" panose="020F0502020204030204"/>
              </a:rPr>
              <a:t>: </a:t>
            </a:r>
            <a:r>
              <a:rPr lang="en-US" dirty="0">
                <a:latin typeface="Calibri" panose="020F0502020204030204"/>
                <a:ea typeface="+mn-lt"/>
                <a:cs typeface="Calibri" panose="020F0502020204030204"/>
                <a:hlinkClick r:id="rId7"/>
              </a:rPr>
              <a:t>https://www.navysbir.com/</a:t>
            </a:r>
            <a:r>
              <a:rPr lang="en-US" dirty="0">
                <a:latin typeface="Calibri" panose="020F0502020204030204"/>
                <a:ea typeface="+mn-lt"/>
                <a:cs typeface="Calibri" panose="020F0502020204030204"/>
              </a:rPr>
              <a:t>        </a:t>
            </a:r>
            <a:r>
              <a:rPr lang="en-US" b="1" dirty="0">
                <a:latin typeface="Calibri" panose="020F0502020204030204"/>
                <a:ea typeface="+mn-lt"/>
                <a:cs typeface="Calibri" panose="020F0502020204030204"/>
              </a:rPr>
              <a:t> 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en-US" b="1" dirty="0">
              <a:latin typeface="Calibri" panose="020F0502020204030204"/>
              <a:ea typeface="+mn-lt"/>
              <a:cs typeface="Calibri" panose="020F0502020204030204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 dirty="0">
                <a:latin typeface="Calibri" panose="020F0502020204030204"/>
                <a:ea typeface="+mn-lt"/>
                <a:cs typeface="Calibri" panose="020F0502020204030204"/>
              </a:rPr>
              <a:t>DoN-SEC website</a:t>
            </a:r>
            <a:r>
              <a:rPr lang="en-US" dirty="0">
                <a:latin typeface="Calibri" panose="020F0502020204030204"/>
                <a:ea typeface="+mn-lt"/>
                <a:cs typeface="Calibri" panose="020F0502020204030204"/>
              </a:rPr>
              <a:t>: </a:t>
            </a:r>
            <a:r>
              <a:rPr lang="en-US" dirty="0">
                <a:latin typeface="Calibri" panose="020F0502020204030204"/>
                <a:ea typeface="+mn-lt"/>
                <a:cs typeface="Calibri" panose="020F0502020204030204"/>
                <a:hlinkClick r:id="rId8"/>
              </a:rPr>
              <a:t>https://navysbir.com/sec/</a:t>
            </a:r>
            <a:r>
              <a:rPr lang="en-US" dirty="0">
                <a:latin typeface="Calibri" panose="020F0502020204030204"/>
                <a:ea typeface="+mn-lt"/>
                <a:cs typeface="Calibri" panose="020F0502020204030204"/>
              </a:rPr>
              <a:t> 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en-US" b="1" dirty="0">
              <a:latin typeface="Calibri" panose="020F0502020204030204"/>
              <a:ea typeface="+mn-lt"/>
              <a:cs typeface="Calibri" panose="020F0502020204030204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 dirty="0">
                <a:latin typeface="Calibri" panose="020F0502020204030204"/>
                <a:ea typeface="+mn-lt"/>
                <a:cs typeface="Calibri" panose="020F0502020204030204"/>
              </a:rPr>
              <a:t>	  </a:t>
            </a:r>
            <a:r>
              <a:rPr lang="en-US" b="1" dirty="0">
                <a:latin typeface="Calibri" panose="020F0502020204030204"/>
                <a:cs typeface="Calibri" panose="020F0502020204030204"/>
              </a:rPr>
              <a:t>Follow us on LinkedIn!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5EA82B-57AD-98F2-19A4-1D663952C6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2564" y="2578876"/>
            <a:ext cx="844925" cy="8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1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S18-001-PPT-Template-ML-V2" id="{6DE84A2C-D960-6849-96C6-A583CFF57BA4}" vid="{0228E3DE-9969-664F-B3AA-6FABE58A5DFB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ver slides">
  <a:themeElements>
    <a:clrScheme name="International Military Staff">
      <a:dk1>
        <a:srgbClr val="0D0D0D"/>
      </a:dk1>
      <a:lt1>
        <a:srgbClr val="FFFFFF"/>
      </a:lt1>
      <a:dk2>
        <a:srgbClr val="024689"/>
      </a:dk2>
      <a:lt2>
        <a:srgbClr val="E7E6E6"/>
      </a:lt2>
      <a:accent1>
        <a:srgbClr val="024689"/>
      </a:accent1>
      <a:accent2>
        <a:srgbClr val="118ACB"/>
      </a:accent2>
      <a:accent3>
        <a:srgbClr val="88C3E3"/>
      </a:accent3>
      <a:accent4>
        <a:srgbClr val="023364"/>
      </a:accent4>
      <a:accent5>
        <a:srgbClr val="035CB5"/>
      </a:accent5>
      <a:accent6>
        <a:srgbClr val="1DA3ED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Garamond</vt:lpstr>
      <vt:lpstr>Lato Bold</vt:lpstr>
      <vt:lpstr>Lato Light</vt:lpstr>
      <vt:lpstr>Source Sans Pro</vt:lpstr>
      <vt:lpstr>Times New Roman</vt:lpstr>
      <vt:lpstr>Wingdings</vt:lpstr>
      <vt:lpstr>Office Theme</vt:lpstr>
      <vt:lpstr>2_Default Theme</vt:lpstr>
      <vt:lpstr>2_Office Theme</vt:lpstr>
      <vt:lpstr>3_Office Theme</vt:lpstr>
      <vt:lpstr>1_Cover slides</vt:lpstr>
      <vt:lpstr>Department of the Navy SBIR Experimentation Cell (DON SEC) </vt:lpstr>
      <vt:lpstr>Department of the Navy (DoN) Small Business Innovative Research (SBIR)  Experimentation Cell (DoN-SEC)   ANTX Coastal Trident 2024        FATHOMWERX Summit  </vt:lpstr>
      <vt:lpstr>About Us</vt:lpstr>
      <vt:lpstr>Who We Support</vt:lpstr>
      <vt:lpstr>Resident Expertise</vt:lpstr>
      <vt:lpstr>Current Status</vt:lpstr>
      <vt:lpstr>Methods</vt:lpstr>
      <vt:lpstr>Points of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...</dc:title>
  <dc:creator>Admin</dc:creator>
  <cp:lastModifiedBy>Admin</cp:lastModifiedBy>
  <cp:revision>35</cp:revision>
  <dcterms:created xsi:type="dcterms:W3CDTF">2022-09-12T04:45:04Z</dcterms:created>
  <dcterms:modified xsi:type="dcterms:W3CDTF">2024-09-30T18:15:19Z</dcterms:modified>
</cp:coreProperties>
</file>