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9"/>
  </p:notesMasterIdLst>
  <p:sldIdLst>
    <p:sldId id="2145706279" r:id="rId2"/>
    <p:sldId id="1318" r:id="rId3"/>
    <p:sldId id="2145706285" r:id="rId4"/>
    <p:sldId id="257" r:id="rId5"/>
    <p:sldId id="1314" r:id="rId6"/>
    <p:sldId id="2145706284" r:id="rId7"/>
    <p:sldId id="2145706278" r:id="rId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E69904-672B-5DD0-C116-CC9A236A380B}" name="Bailey, Danielle G." initials="BG" userId="S::danielle.bailey@vtgdefense.com::1add68e5-f243-4a44-aaa8-33260445d939" providerId="AD"/>
  <p188:author id="{9F16359A-87DC-501B-E34E-27D16B73C4DF}" name="Lundberg, Madison" initials="LM" userId="S::Madison.Lundberg@VTGdefense.com::c984e475-f9d6-4d3b-b799-affadfe87a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70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ley, Danielle G." userId="1add68e5-f243-4a44-aaa8-33260445d939" providerId="ADAL" clId="{3DC08AA5-B099-478D-8823-0EFF4F1B26B3}"/>
    <pc:docChg chg="modSld">
      <pc:chgData name="Bailey, Danielle G." userId="1add68e5-f243-4a44-aaa8-33260445d939" providerId="ADAL" clId="{3DC08AA5-B099-478D-8823-0EFF4F1B26B3}" dt="2023-09-25T17:02:37.488" v="7"/>
      <pc:docMkLst>
        <pc:docMk/>
      </pc:docMkLst>
      <pc:sldChg chg="modNotesTx">
        <pc:chgData name="Bailey, Danielle G." userId="1add68e5-f243-4a44-aaa8-33260445d939" providerId="ADAL" clId="{3DC08AA5-B099-478D-8823-0EFF4F1B26B3}" dt="2023-09-25T16:55:18.483" v="3" actId="20577"/>
        <pc:sldMkLst>
          <pc:docMk/>
          <pc:sldMk cId="0" sldId="257"/>
        </pc:sldMkLst>
      </pc:sldChg>
      <pc:sldChg chg="delCm modNotesTx">
        <pc:chgData name="Bailey, Danielle G." userId="1add68e5-f243-4a44-aaa8-33260445d939" providerId="ADAL" clId="{3DC08AA5-B099-478D-8823-0EFF4F1B26B3}" dt="2023-09-25T17:02:37.488" v="7"/>
        <pc:sldMkLst>
          <pc:docMk/>
          <pc:sldMk cId="3721981005" sldId="13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ailey, Danielle G." userId="1add68e5-f243-4a44-aaa8-33260445d939" providerId="ADAL" clId="{3DC08AA5-B099-478D-8823-0EFF4F1B26B3}" dt="2023-09-25T17:02:37.488" v="7"/>
              <pc2:cmMkLst xmlns:pc2="http://schemas.microsoft.com/office/powerpoint/2019/9/main/command">
                <pc:docMk/>
                <pc:sldMk cId="3721981005" sldId="1314"/>
                <pc2:cmMk id="{B4AEADA8-353E-4CE9-BD46-B67B579FF0D4}"/>
              </pc2:cmMkLst>
            </pc226:cmChg>
          </p:ext>
        </pc:extLst>
      </pc:sldChg>
      <pc:sldChg chg="modNotesTx">
        <pc:chgData name="Bailey, Danielle G." userId="1add68e5-f243-4a44-aaa8-33260445d939" providerId="ADAL" clId="{3DC08AA5-B099-478D-8823-0EFF4F1B26B3}" dt="2023-09-25T16:54:59.986" v="1" actId="20577"/>
        <pc:sldMkLst>
          <pc:docMk/>
          <pc:sldMk cId="2877976051" sldId="1318"/>
        </pc:sldMkLst>
      </pc:sldChg>
      <pc:sldChg chg="modNotesTx">
        <pc:chgData name="Bailey, Danielle G." userId="1add68e5-f243-4a44-aaa8-33260445d939" providerId="ADAL" clId="{3DC08AA5-B099-478D-8823-0EFF4F1B26B3}" dt="2023-09-25T16:55:43.520" v="6" actId="20577"/>
        <pc:sldMkLst>
          <pc:docMk/>
          <pc:sldMk cId="1478449939" sldId="2145706278"/>
        </pc:sldMkLst>
      </pc:sldChg>
      <pc:sldChg chg="modNotesTx">
        <pc:chgData name="Bailey, Danielle G." userId="1add68e5-f243-4a44-aaa8-33260445d939" providerId="ADAL" clId="{3DC08AA5-B099-478D-8823-0EFF4F1B26B3}" dt="2023-09-25T16:54:51.372" v="0" actId="20577"/>
        <pc:sldMkLst>
          <pc:docMk/>
          <pc:sldMk cId="2282278077" sldId="2145706279"/>
        </pc:sldMkLst>
      </pc:sldChg>
      <pc:sldChg chg="modNotesTx">
        <pc:chgData name="Bailey, Danielle G." userId="1add68e5-f243-4a44-aaa8-33260445d939" providerId="ADAL" clId="{3DC08AA5-B099-478D-8823-0EFF4F1B26B3}" dt="2023-09-25T16:55:34.479" v="5" actId="20577"/>
        <pc:sldMkLst>
          <pc:docMk/>
          <pc:sldMk cId="295941375" sldId="2145706284"/>
        </pc:sldMkLst>
      </pc:sldChg>
      <pc:sldChg chg="modNotesTx">
        <pc:chgData name="Bailey, Danielle G." userId="1add68e5-f243-4a44-aaa8-33260445d939" providerId="ADAL" clId="{3DC08AA5-B099-478D-8823-0EFF4F1B26B3}" dt="2023-09-25T16:55:07.816" v="2" actId="20577"/>
        <pc:sldMkLst>
          <pc:docMk/>
          <pc:sldMk cId="825388454" sldId="2145706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86B63-434E-4B66-878D-507AA9D2DB5F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FD156-2A4E-4C07-839C-B2792616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4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156-2A4E-4C07-839C-B2792616E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2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791D1-AD39-44FB-8A4D-D662689D4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79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156-2A4E-4C07-839C-B2792616E9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156-2A4E-4C07-839C-B2792616E9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31" tIns="45715" rIns="91431" bIns="45715"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E5151-B640-2A44-9ECF-80FACFE37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718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FD156-2A4E-4C07-839C-B2792616E9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74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791D1-AD39-44FB-8A4D-D662689D4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97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AC43-A645-4D71-B0E0-88C4A6694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Approved for public release - distribution unlimited</a:t>
            </a:r>
          </a:p>
        </p:txBody>
      </p:sp>
      <p:pic>
        <p:nvPicPr>
          <p:cNvPr id="7" name="Picture 2" descr="C:\Users\jonathan.leggett\AppData\Local\Microsoft\Windows\Temporary Internet Files\Content.Outlook\ODDDOW0X\SBIR-STTR approved 10-2014 (2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102" y="-40803"/>
            <a:ext cx="1167956" cy="67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065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E3007D63-7196-4CC3-B12C-8B6529729D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611938"/>
            <a:ext cx="4724400" cy="246062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Approved for public release - distribution unlimited</a:t>
            </a:r>
          </a:p>
        </p:txBody>
      </p:sp>
    </p:spTree>
    <p:extLst>
      <p:ext uri="{BB962C8B-B14F-4D97-AF65-F5344CB8AC3E}">
        <p14:creationId xmlns:p14="http://schemas.microsoft.com/office/powerpoint/2010/main" val="259201065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521885" y="2346325"/>
            <a:ext cx="9148233" cy="342900"/>
          </a:xfrm>
          <a:ln algn="ctr"/>
        </p:spPr>
        <p:txBody>
          <a:bodyPr anchor="ctr"/>
          <a:lstStyle>
            <a:lvl1pPr algn="ctr">
              <a:defRPr sz="2500"/>
            </a:lvl1pPr>
          </a:lstStyle>
          <a:p>
            <a:r>
              <a:rPr lang="en-US"/>
              <a:t>Client Name: 28-pt. bold (or logo)</a:t>
            </a:r>
          </a:p>
        </p:txBody>
      </p:sp>
      <p:sp>
        <p:nvSpPr>
          <p:cNvPr id="12615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70276"/>
            <a:ext cx="8534400" cy="2206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72188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EB374-B06D-4536-85F5-9E9611DD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8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AE6A2-E8ED-47C7-B67D-553C8D9018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1852" y="1836738"/>
            <a:ext cx="10528299" cy="30760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11023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8E1E-B25F-48A0-B947-0B82A181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9176A-1CB1-47CB-A473-BF032E378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5B7325-E366-41E5-B3B0-9201E0C2B3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5776" y="6618904"/>
            <a:ext cx="6140451" cy="190500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Distribution Statement </a:t>
            </a:r>
          </a:p>
        </p:txBody>
      </p:sp>
    </p:spTree>
    <p:extLst>
      <p:ext uri="{BB962C8B-B14F-4D97-AF65-F5344CB8AC3E}">
        <p14:creationId xmlns:p14="http://schemas.microsoft.com/office/powerpoint/2010/main" val="3361524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477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6467" y="0"/>
            <a:ext cx="93133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0" rIns="91399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822326"/>
            <a:ext cx="113792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75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2834" y="6634164"/>
            <a:ext cx="529167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lvl1pPr algn="r" defTabSz="914485">
              <a:defRPr sz="800" b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C9A80BCF-1CAB-44BA-A6E5-CB5AE420ED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" y="6453189"/>
            <a:ext cx="11933767" cy="173037"/>
            <a:chOff x="0" y="3888"/>
            <a:chExt cx="5638" cy="109"/>
          </a:xfrm>
        </p:grpSpPr>
        <p:pic>
          <p:nvPicPr>
            <p:cNvPr id="3086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44" y="3888"/>
              <a:ext cx="694" cy="1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707591" name="Line 7"/>
            <p:cNvSpPr>
              <a:spLocks noChangeShapeType="1"/>
            </p:cNvSpPr>
            <p:nvPr/>
          </p:nvSpPr>
          <p:spPr bwMode="auto">
            <a:xfrm>
              <a:off x="0" y="3984"/>
              <a:ext cx="4951" cy="0"/>
            </a:xfrm>
            <a:prstGeom prst="line">
              <a:avLst/>
            </a:prstGeom>
            <a:noFill/>
            <a:ln w="25400">
              <a:solidFill>
                <a:srgbClr val="A5C1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7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05067" y="434976"/>
            <a:ext cx="783167" cy="74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3079" name="Group 9"/>
          <p:cNvGrpSpPr>
            <a:grpSpLocks/>
          </p:cNvGrpSpPr>
          <p:nvPr/>
        </p:nvGrpSpPr>
        <p:grpSpPr bwMode="auto">
          <a:xfrm>
            <a:off x="-6350" y="541339"/>
            <a:ext cx="11963401" cy="149225"/>
            <a:chOff x="-32" y="347"/>
            <a:chExt cx="5652" cy="94"/>
          </a:xfrm>
        </p:grpSpPr>
        <p:pic>
          <p:nvPicPr>
            <p:cNvPr id="3084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64" y="347"/>
              <a:ext cx="756" cy="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707595" name="Line 11"/>
            <p:cNvSpPr>
              <a:spLocks noChangeShapeType="1"/>
            </p:cNvSpPr>
            <p:nvPr/>
          </p:nvSpPr>
          <p:spPr bwMode="auto">
            <a:xfrm>
              <a:off x="-32" y="423"/>
              <a:ext cx="4951" cy="0"/>
            </a:xfrm>
            <a:prstGeom prst="line">
              <a:avLst/>
            </a:prstGeom>
            <a:noFill/>
            <a:ln w="25400">
              <a:solidFill>
                <a:srgbClr val="A5C1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7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3080" name="Picture 12" descr="navsea-colo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" y="0"/>
            <a:ext cx="179916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5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11938"/>
            <a:ext cx="4648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cs typeface="Times New Roman" pitchFamily="18" charset="0"/>
              </a:defRPr>
            </a:lvl1pPr>
          </a:lstStyle>
          <a:p>
            <a:r>
              <a:rPr lang="en-US"/>
              <a:t>Approved for public release - distribution unlimited</a:t>
            </a:r>
          </a:p>
        </p:txBody>
      </p:sp>
      <p:pic>
        <p:nvPicPr>
          <p:cNvPr id="3082" name="Picture 14" descr="NavySBIRlogo-small-whit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79200" y="0"/>
            <a:ext cx="79586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jonathan.leggett\AppData\Local\Microsoft\Windows\Temporary Internet Files\Content.Outlook\ODDDOW0X\SBIR-STTR approved 10-2014 (2)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102" y="-40803"/>
            <a:ext cx="1167956" cy="67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68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7" r:id="rId6"/>
  </p:sldLayoutIdLst>
  <p:transition spd="slow">
    <p:push dir="u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3013" indent="-2270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0213" indent="-2270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7413" indent="-2270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4613" indent="-2270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mailto:Danielle.Bailey1.ctr@us.navy.mi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nielle.Bailey@VTGDefense.com" TargetMode="External"/><Relationship Id="rId5" Type="http://schemas.openxmlformats.org/officeDocument/2006/relationships/hyperlink" Target="mailto:Madison.n.Lundberg.ctr@us.navy.mil" TargetMode="External"/><Relationship Id="rId4" Type="http://schemas.openxmlformats.org/officeDocument/2006/relationships/hyperlink" Target="mailto:Madison.Lundberg@VTGDefens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7C4183-C60E-5800-B167-DD7484608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007D63-7196-4CC3-B12C-8B6529729D5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F4A84-F234-20B6-312B-6986201EB393}"/>
              </a:ext>
            </a:extLst>
          </p:cNvPr>
          <p:cNvSpPr txBox="1"/>
          <p:nvPr/>
        </p:nvSpPr>
        <p:spPr>
          <a:xfrm>
            <a:off x="1778000" y="139700"/>
            <a:ext cx="885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99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38BAB-7AEC-4AAD-F09D-EFAE8D1E5236}"/>
              </a:ext>
            </a:extLst>
          </p:cNvPr>
          <p:cNvSpPr txBox="1"/>
          <p:nvPr/>
        </p:nvSpPr>
        <p:spPr>
          <a:xfrm>
            <a:off x="215900" y="876300"/>
            <a:ext cx="11645900" cy="30746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/>
              <a:t>SBIR/STTR Program Overview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/>
              <a:t>NAVSEA Structure </a:t>
            </a:r>
            <a:endParaRPr lang="en-US" sz="2000">
              <a:cs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>
                <a:cs typeface="Arial"/>
              </a:rPr>
              <a:t>Broad Agency Announcement Schedule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>
                <a:cs typeface="Arial"/>
              </a:rPr>
              <a:t>Project Timeline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/>
              <a:t>Preparing Your Phase I Proposal </a:t>
            </a:r>
            <a:endParaRPr lang="en-US" sz="200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49CC0-C3DD-2444-C450-FFEDE908F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917" y="876300"/>
            <a:ext cx="3550462" cy="1897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7F18EB-DFD2-C04A-B5D1-8AA249B56356}"/>
              </a:ext>
            </a:extLst>
          </p:cNvPr>
          <p:cNvSpPr txBox="1"/>
          <p:nvPr/>
        </p:nvSpPr>
        <p:spPr>
          <a:xfrm>
            <a:off x="712008" y="4685921"/>
            <a:ext cx="433251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numCol="1" rtlCol="0" anchor="t">
            <a:spAutoFit/>
          </a:bodyPr>
          <a:lstStyle/>
          <a:p>
            <a:pPr algn="ctr"/>
            <a:r>
              <a:rPr lang="en-US" b="1"/>
              <a:t>Madison Lundberg</a:t>
            </a:r>
          </a:p>
          <a:p>
            <a:r>
              <a:rPr lang="en-US">
                <a:hlinkClick r:id="rId4"/>
              </a:rPr>
              <a:t>Madison.Lundberg@VTGDefense.com</a:t>
            </a:r>
            <a:endParaRPr lang="en-US"/>
          </a:p>
          <a:p>
            <a:r>
              <a:rPr lang="en-US">
                <a:hlinkClick r:id="rId5"/>
              </a:rPr>
              <a:t>Madison.n.Lundberg.ctr@us.navy.mil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3DA7B-7D71-19A7-85C5-FC8E5181C2C5}"/>
              </a:ext>
            </a:extLst>
          </p:cNvPr>
          <p:cNvSpPr txBox="1"/>
          <p:nvPr/>
        </p:nvSpPr>
        <p:spPr>
          <a:xfrm>
            <a:off x="6674555" y="4684889"/>
            <a:ext cx="3993444" cy="937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Arial"/>
              </a:rPr>
              <a:t>Danielle Bailey</a:t>
            </a:r>
            <a:endParaRPr lang="en-US"/>
          </a:p>
          <a:p>
            <a:r>
              <a:rPr lang="en-US">
                <a:cs typeface="Arial"/>
                <a:hlinkClick r:id="rId6"/>
              </a:rPr>
              <a:t>Danielle.Bailey@VTGDefense.com</a:t>
            </a:r>
            <a:endParaRPr lang="en-US">
              <a:cs typeface="Arial"/>
            </a:endParaRPr>
          </a:p>
          <a:p>
            <a:r>
              <a:rPr lang="en-US">
                <a:cs typeface="Arial"/>
                <a:hlinkClick r:id="rId7"/>
              </a:rPr>
              <a:t>Danielle.Bailey1.ctr@us.navy.mil</a:t>
            </a:r>
            <a:r>
              <a:rPr lang="en-US">
                <a:cs typeface="Arial"/>
              </a:rPr>
              <a:t> </a:t>
            </a:r>
          </a:p>
        </p:txBody>
      </p:sp>
      <p:sp>
        <p:nvSpPr>
          <p:cNvPr id="9" name="Footer Placeholder 5"/>
          <p:cNvSpPr txBox="1">
            <a:spLocks/>
          </p:cNvSpPr>
          <p:nvPr/>
        </p:nvSpPr>
        <p:spPr bwMode="auto">
          <a:xfrm>
            <a:off x="2863850" y="6623844"/>
            <a:ext cx="6342062" cy="24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tx1"/>
                </a:solidFill>
              </a:rPr>
              <a:t>DISTRIBUTION STATEMENT A. Approved for public release; distribution unlimited</a:t>
            </a:r>
          </a:p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22780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D327-213E-1325-1EF0-316D23F38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850" y="0"/>
            <a:ext cx="6985000" cy="685800"/>
          </a:xfrm>
        </p:spPr>
        <p:txBody>
          <a:bodyPr/>
          <a:lstStyle/>
          <a:p>
            <a:r>
              <a:rPr lang="en-US"/>
              <a:t>SBIR/STTR Program Overview</a:t>
            </a:r>
            <a:endParaRPr lang="en-US" i="1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9BD13-A1CC-2A49-59A0-2D32ED46F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779" y="822325"/>
            <a:ext cx="8025420" cy="5813053"/>
          </a:xfrm>
        </p:spPr>
        <p:txBody>
          <a:bodyPr/>
          <a:lstStyle/>
          <a:p>
            <a:pPr marL="0" indent="0">
              <a:buNone/>
            </a:pPr>
            <a:r>
              <a:rPr lang="en-US" b="1" kern="0" dirty="0">
                <a:solidFill>
                  <a:srgbClr val="000000"/>
                </a:solidFill>
              </a:rPr>
              <a:t>Navy SBIR/STTR</a:t>
            </a:r>
          </a:p>
          <a:p>
            <a:pPr marL="174625" indent="-174625"/>
            <a:r>
              <a:rPr lang="en-US" sz="1600" dirty="0">
                <a:solidFill>
                  <a:srgbClr val="000000"/>
                </a:solidFill>
              </a:rPr>
              <a:t>   Addresses Department of Navy needs by commercializing innovative R&amp;D</a:t>
            </a:r>
            <a:endParaRPr lang="en-US" sz="1600" dirty="0">
              <a:solidFill>
                <a:srgbClr val="000000"/>
              </a:solidFill>
              <a:cs typeface="Arial"/>
            </a:endParaRPr>
          </a:p>
          <a:p>
            <a:pPr marL="174625" indent="-174625"/>
            <a:r>
              <a:rPr lang="en-US" sz="1600" dirty="0">
                <a:solidFill>
                  <a:srgbClr val="000000"/>
                </a:solidFill>
                <a:cs typeface="Arial"/>
              </a:rPr>
              <a:t>   Produces better, faster, cheaper products and processes for Navy use</a:t>
            </a:r>
          </a:p>
          <a:p>
            <a:pPr marL="174625" indent="-174625"/>
            <a:r>
              <a:rPr lang="en-US" sz="1600" dirty="0">
                <a:solidFill>
                  <a:srgbClr val="000000"/>
                </a:solidFill>
              </a:rPr>
              <a:t>   8 Navy SYSCOMs actively participate:</a:t>
            </a:r>
            <a:endParaRPr lang="en-US" sz="1600" dirty="0">
              <a:solidFill>
                <a:srgbClr val="000000"/>
              </a:solidFill>
              <a:cs typeface="Arial"/>
            </a:endParaRPr>
          </a:p>
          <a:p>
            <a:pPr marL="517525" lvl="1" indent="-174625">
              <a:buFont typeface="Courier New" panose="02070309020205020404" pitchFamily="49" charset="0"/>
              <a:buChar char="o"/>
            </a:pPr>
            <a:endParaRPr lang="en-US" sz="1400">
              <a:solidFill>
                <a:srgbClr val="000000"/>
              </a:solidFill>
              <a:cs typeface="Arial"/>
            </a:endParaRPr>
          </a:p>
          <a:p>
            <a:pPr marL="517525" lvl="1" indent="-174625">
              <a:buFont typeface="Courier New" panose="02070309020205020404" pitchFamily="49" charset="0"/>
              <a:buChar char="o"/>
            </a:pPr>
            <a:endParaRPr lang="en-US" sz="1400">
              <a:solidFill>
                <a:srgbClr val="000000"/>
              </a:solidFill>
              <a:cs typeface="Arial"/>
            </a:endParaRPr>
          </a:p>
          <a:p>
            <a:pPr marL="517525" lvl="1" indent="-174625">
              <a:buFont typeface="Courier New" panose="02070309020205020404" pitchFamily="49" charset="0"/>
              <a:buChar char="o"/>
            </a:pPr>
            <a:endParaRPr lang="en-US" sz="1400">
              <a:solidFill>
                <a:srgbClr val="000000"/>
              </a:solidFill>
              <a:cs typeface="Arial"/>
            </a:endParaRPr>
          </a:p>
          <a:p>
            <a:pPr marL="174625" indent="-174625"/>
            <a:endParaRPr lang="en-US" sz="1400">
              <a:solidFill>
                <a:srgbClr val="000000"/>
              </a:solidFill>
              <a:cs typeface="Arial"/>
            </a:endParaRPr>
          </a:p>
          <a:p>
            <a:pPr marL="174625" indent="-174625"/>
            <a:r>
              <a:rPr lang="en-US" sz="1600" dirty="0">
                <a:solidFill>
                  <a:srgbClr val="000000"/>
                </a:solidFill>
              </a:rPr>
              <a:t>   NAVSEA has 6 SBIR/STTR PEOs with a total budget exceeding $100M per year:</a:t>
            </a:r>
            <a:endParaRPr lang="en-US" sz="1600" dirty="0">
              <a:solidFill>
                <a:srgbClr val="000000"/>
              </a:solidFill>
              <a:cs typeface="Arial"/>
            </a:endParaRPr>
          </a:p>
          <a:p>
            <a:pPr marL="174625" indent="-174625"/>
            <a:endParaRPr lang="en-US" sz="1400">
              <a:solidFill>
                <a:srgbClr val="000000"/>
              </a:solidFill>
              <a:cs typeface="Arial"/>
            </a:endParaRPr>
          </a:p>
          <a:p>
            <a:pPr marL="514350" lvl="1" indent="-171450">
              <a:buFont typeface="Courier New" panose="02070309020205020404" pitchFamily="49" charset="0"/>
              <a:buChar char="o"/>
            </a:pPr>
            <a:endParaRPr lang="en-US" sz="1400">
              <a:solidFill>
                <a:srgbClr val="000000"/>
              </a:solidFill>
            </a:endParaRPr>
          </a:p>
          <a:p>
            <a:pPr marL="514350" lvl="1" indent="-171450">
              <a:buFont typeface="Courier New" panose="02070309020205020404" pitchFamily="49" charset="0"/>
              <a:buChar char="o"/>
            </a:pPr>
            <a:endParaRPr lang="en-US" sz="1400">
              <a:solidFill>
                <a:srgbClr val="000000"/>
              </a:solidFill>
            </a:endParaRPr>
          </a:p>
          <a:p>
            <a:pPr marL="514350" lvl="1" indent="-171450">
              <a:buFont typeface="Courier New" panose="02070309020205020404" pitchFamily="49" charset="0"/>
              <a:buChar char="o"/>
            </a:pPr>
            <a:endParaRPr lang="en-US" sz="1400">
              <a:solidFill>
                <a:srgbClr val="000000"/>
              </a:solidFill>
            </a:endParaRPr>
          </a:p>
          <a:p>
            <a:pPr marL="285750" indent="-34099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NAVSEA awarded the following amounts in FY 2018 through FY 2022:</a:t>
            </a:r>
            <a:endParaRPr lang="en-US" sz="1600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4F508-296F-8A9E-4CF2-3CB94FB7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EAC43-A645-4D71-B0E0-88C4A66946B5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006CE-6B5A-057B-C33A-B4AD58B93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47" y="1198406"/>
            <a:ext cx="1543376" cy="154337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A73593E-7109-334C-CEF3-7EEE589EE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69428"/>
              </p:ext>
            </p:extLst>
          </p:nvPr>
        </p:nvGraphicFramePr>
        <p:xfrm>
          <a:off x="2281335" y="2222547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9015055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131133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961416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98849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ysClr val="windowText" lastClr="000000"/>
                          </a:solidFill>
                        </a:rPr>
                        <a:t>NAVSEA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NAVWAR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NAVSUP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SSP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73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ysClr val="windowText" lastClr="000000"/>
                          </a:solidFill>
                        </a:rPr>
                        <a:t>NAVAIR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ysClr val="windowText" lastClr="000000"/>
                          </a:solidFill>
                        </a:rPr>
                        <a:t>NAVFAC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ysClr val="windowText" lastClr="000000"/>
                          </a:solidFill>
                        </a:rPr>
                        <a:t>ONR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ysClr val="windowText" lastClr="000000"/>
                          </a:solidFill>
                        </a:rPr>
                        <a:t>MCSC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385919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BE14612-AFAB-6B34-1A18-8731506CA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373465"/>
              </p:ext>
            </p:extLst>
          </p:nvPr>
        </p:nvGraphicFramePr>
        <p:xfrm>
          <a:off x="2286293" y="3512034"/>
          <a:ext cx="6096000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107878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282864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99723176"/>
                    </a:ext>
                  </a:extLst>
                </a:gridCol>
              </a:tblGrid>
              <a:tr h="323372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ysClr val="windowText" lastClr="000000"/>
                          </a:solidFill>
                        </a:rPr>
                        <a:t>HQ &amp; Directorates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ysClr val="windowText" lastClr="000000"/>
                          </a:solidFill>
                        </a:rPr>
                        <a:t>Team Ships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ysClr val="windowText" lastClr="000000"/>
                          </a:solidFill>
                        </a:rPr>
                        <a:t>PEO IWS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143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ysClr val="windowText" lastClr="000000"/>
                          </a:solidFill>
                        </a:rPr>
                        <a:t>Team Subs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ysClr val="windowText" lastClr="000000"/>
                          </a:solidFill>
                        </a:rPr>
                        <a:t>PEO CV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ysClr val="windowText" lastClr="000000"/>
                          </a:solidFill>
                        </a:rPr>
                        <a:t>PEO USC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246224"/>
                  </a:ext>
                </a:extLst>
              </a:tr>
            </a:tbl>
          </a:graphicData>
        </a:graphic>
      </p:graphicFrame>
      <p:graphicFrame>
        <p:nvGraphicFramePr>
          <p:cNvPr id="54" name="Table 54">
            <a:extLst>
              <a:ext uri="{FF2B5EF4-FFF2-40B4-BE49-F238E27FC236}">
                <a16:creationId xmlns:a16="http://schemas.microsoft.com/office/drawing/2014/main" id="{A1C32885-0572-28D6-99CD-71F13F774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528529"/>
              </p:ext>
            </p:extLst>
          </p:nvPr>
        </p:nvGraphicFramePr>
        <p:xfrm>
          <a:off x="2286293" y="481049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04987199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46718631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353154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64194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FY 2018-22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Phase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Phase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44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$109M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$504M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$2.4B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807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# of Businesses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115430"/>
                  </a:ext>
                </a:extLst>
              </a:tr>
            </a:tbl>
          </a:graphicData>
        </a:graphic>
      </p:graphicFrame>
      <p:sp>
        <p:nvSpPr>
          <p:cNvPr id="10" name="Footer Placeholder 5"/>
          <p:cNvSpPr txBox="1">
            <a:spLocks/>
          </p:cNvSpPr>
          <p:nvPr/>
        </p:nvSpPr>
        <p:spPr bwMode="auto">
          <a:xfrm>
            <a:off x="2863850" y="6623844"/>
            <a:ext cx="6342062" cy="24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tx1"/>
                </a:solidFill>
              </a:rPr>
              <a:t>DISTRIBUTION STATEMENT A. Approved for public release; distribution unlimited</a:t>
            </a:r>
          </a:p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779760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 rot="5400000">
            <a:off x="4556760" y="320490"/>
            <a:ext cx="0" cy="3017520"/>
          </a:xfrm>
          <a:prstGeom prst="line">
            <a:avLst/>
          </a:prstGeom>
          <a:ln w="22225">
            <a:solidFill>
              <a:schemeClr val="accent3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020088" y="1874520"/>
            <a:ext cx="0" cy="1554480"/>
          </a:xfrm>
          <a:prstGeom prst="line">
            <a:avLst/>
          </a:prstGeom>
          <a:ln w="22225"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318240" y="3047999"/>
            <a:ext cx="0" cy="416053"/>
          </a:xfrm>
          <a:prstGeom prst="line">
            <a:avLst/>
          </a:prstGeom>
          <a:ln w="22225"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845168" y="3059556"/>
            <a:ext cx="0" cy="416053"/>
          </a:xfrm>
          <a:prstGeom prst="line">
            <a:avLst/>
          </a:prstGeom>
          <a:ln w="22225"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51232" y="3059556"/>
            <a:ext cx="0" cy="416053"/>
          </a:xfrm>
          <a:prstGeom prst="line">
            <a:avLst/>
          </a:prstGeom>
          <a:ln w="22225"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466992" y="3059556"/>
            <a:ext cx="0" cy="416053"/>
          </a:xfrm>
          <a:prstGeom prst="line">
            <a:avLst/>
          </a:prstGeom>
          <a:ln w="22225"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888416" y="3059556"/>
            <a:ext cx="0" cy="416053"/>
          </a:xfrm>
          <a:prstGeom prst="line">
            <a:avLst/>
          </a:prstGeom>
          <a:ln w="22225"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102776" y="-735402"/>
            <a:ext cx="0" cy="7589520"/>
          </a:xfrm>
          <a:prstGeom prst="line">
            <a:avLst/>
          </a:prstGeom>
          <a:ln w="22225"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775960" y="899158"/>
            <a:ext cx="0" cy="3383280"/>
          </a:xfrm>
          <a:prstGeom prst="line">
            <a:avLst/>
          </a:prstGeom>
          <a:ln w="22225">
            <a:solidFill>
              <a:schemeClr val="accent3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5"/>
          <p:cNvSpPr txBox="1">
            <a:spLocks noGrp="1"/>
          </p:cNvSpPr>
          <p:nvPr>
            <p:ph type="title"/>
          </p:nvPr>
        </p:nvSpPr>
        <p:spPr>
          <a:xfrm>
            <a:off x="2607840" y="73856"/>
            <a:ext cx="6985000" cy="53574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/>
              <a:t>NAVSEA SBIR/STTR – PEO/Directorate Hierarchy</a:t>
            </a:r>
          </a:p>
        </p:txBody>
      </p:sp>
      <p:sp>
        <p:nvSpPr>
          <p:cNvPr id="33" name="Freeform 32"/>
          <p:cNvSpPr/>
          <p:nvPr/>
        </p:nvSpPr>
        <p:spPr>
          <a:xfrm>
            <a:off x="1617835" y="3246563"/>
            <a:ext cx="1402313" cy="639634"/>
          </a:xfrm>
          <a:custGeom>
            <a:avLst/>
            <a:gdLst>
              <a:gd name="connsiteX0" fmla="*/ 0 w 1402313"/>
              <a:gd name="connsiteY0" fmla="*/ 0 h 801787"/>
              <a:gd name="connsiteX1" fmla="*/ 1402313 w 1402313"/>
              <a:gd name="connsiteY1" fmla="*/ 0 h 801787"/>
              <a:gd name="connsiteX2" fmla="*/ 1402313 w 1402313"/>
              <a:gd name="connsiteY2" fmla="*/ 801787 h 801787"/>
              <a:gd name="connsiteX3" fmla="*/ 0 w 1402313"/>
              <a:gd name="connsiteY3" fmla="*/ 801787 h 801787"/>
              <a:gd name="connsiteX4" fmla="*/ 0 w 1402313"/>
              <a:gd name="connsiteY4" fmla="*/ 0 h 80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313" h="801787">
                <a:moveTo>
                  <a:pt x="0" y="0"/>
                </a:moveTo>
                <a:lnTo>
                  <a:pt x="1402313" y="0"/>
                </a:lnTo>
                <a:lnTo>
                  <a:pt x="1402313" y="801787"/>
                </a:lnTo>
                <a:lnTo>
                  <a:pt x="0" y="8017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91440" rIns="7620" bIns="7620" numCol="1" spcCol="1270" anchor="t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PEO CV</a:t>
            </a:r>
            <a:endParaRPr lang="en-US" sz="1050" b="1" u="sng" dirty="0">
              <a:solidFill>
                <a:schemeClr val="bg1"/>
              </a:solidFill>
            </a:endParaRPr>
          </a:p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Derek Opel</a:t>
            </a:r>
            <a:endParaRPr lang="en-US" sz="1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136728" y="3246566"/>
            <a:ext cx="1432185" cy="639634"/>
          </a:xfrm>
          <a:custGeom>
            <a:avLst/>
            <a:gdLst>
              <a:gd name="connsiteX0" fmla="*/ 0 w 1432185"/>
              <a:gd name="connsiteY0" fmla="*/ 0 h 791593"/>
              <a:gd name="connsiteX1" fmla="*/ 1432185 w 1432185"/>
              <a:gd name="connsiteY1" fmla="*/ 0 h 791593"/>
              <a:gd name="connsiteX2" fmla="*/ 1432185 w 1432185"/>
              <a:gd name="connsiteY2" fmla="*/ 791593 h 791593"/>
              <a:gd name="connsiteX3" fmla="*/ 0 w 1432185"/>
              <a:gd name="connsiteY3" fmla="*/ 791593 h 791593"/>
              <a:gd name="connsiteX4" fmla="*/ 0 w 1432185"/>
              <a:gd name="connsiteY4" fmla="*/ 0 h 79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2185" h="791593">
                <a:moveTo>
                  <a:pt x="0" y="0"/>
                </a:moveTo>
                <a:lnTo>
                  <a:pt x="1432185" y="0"/>
                </a:lnTo>
                <a:lnTo>
                  <a:pt x="1432185" y="791593"/>
                </a:lnTo>
                <a:lnTo>
                  <a:pt x="0" y="791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91440" rIns="7620" bIns="7620" numCol="1" spcCol="1270" anchor="t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PEO</a:t>
            </a: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IWS</a:t>
            </a:r>
            <a:endParaRPr lang="en-US" sz="1000" b="1" u="sng" dirty="0">
              <a:solidFill>
                <a:schemeClr val="bg1"/>
              </a:solidFill>
            </a:endParaRPr>
          </a:p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Douglas Marker</a:t>
            </a:r>
            <a:endParaRPr lang="en-US" sz="1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694865" y="3246566"/>
            <a:ext cx="1517363" cy="639634"/>
          </a:xfrm>
          <a:custGeom>
            <a:avLst/>
            <a:gdLst>
              <a:gd name="connsiteX0" fmla="*/ 0 w 1516647"/>
              <a:gd name="connsiteY0" fmla="*/ 0 h 791593"/>
              <a:gd name="connsiteX1" fmla="*/ 1516647 w 1516647"/>
              <a:gd name="connsiteY1" fmla="*/ 0 h 791593"/>
              <a:gd name="connsiteX2" fmla="*/ 1516647 w 1516647"/>
              <a:gd name="connsiteY2" fmla="*/ 791593 h 791593"/>
              <a:gd name="connsiteX3" fmla="*/ 0 w 1516647"/>
              <a:gd name="connsiteY3" fmla="*/ 791593 h 791593"/>
              <a:gd name="connsiteX4" fmla="*/ 0 w 1516647"/>
              <a:gd name="connsiteY4" fmla="*/ 0 h 79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6647" h="791593">
                <a:moveTo>
                  <a:pt x="0" y="0"/>
                </a:moveTo>
                <a:lnTo>
                  <a:pt x="1516647" y="0"/>
                </a:lnTo>
                <a:lnTo>
                  <a:pt x="1516647" y="791593"/>
                </a:lnTo>
                <a:lnTo>
                  <a:pt x="0" y="791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91440" rIns="7620" bIns="7620" numCol="1" spcCol="1270" anchor="t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PEO USC</a:t>
            </a:r>
            <a:endParaRPr lang="en-US" sz="1000" b="1" u="sng" dirty="0">
              <a:solidFill>
                <a:schemeClr val="bg1"/>
              </a:solidFill>
            </a:endParaRPr>
          </a:p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Jennifer Greenwood</a:t>
            </a:r>
            <a:endParaRPr lang="en-US" sz="1100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324258" y="3246566"/>
            <a:ext cx="1403897" cy="639634"/>
          </a:xfrm>
          <a:custGeom>
            <a:avLst/>
            <a:gdLst>
              <a:gd name="connsiteX0" fmla="*/ 0 w 1403897"/>
              <a:gd name="connsiteY0" fmla="*/ 0 h 791593"/>
              <a:gd name="connsiteX1" fmla="*/ 1403897 w 1403897"/>
              <a:gd name="connsiteY1" fmla="*/ 0 h 791593"/>
              <a:gd name="connsiteX2" fmla="*/ 1403897 w 1403897"/>
              <a:gd name="connsiteY2" fmla="*/ 791593 h 791593"/>
              <a:gd name="connsiteX3" fmla="*/ 0 w 1403897"/>
              <a:gd name="connsiteY3" fmla="*/ 791593 h 791593"/>
              <a:gd name="connsiteX4" fmla="*/ 0 w 1403897"/>
              <a:gd name="connsiteY4" fmla="*/ 0 h 79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897" h="791593">
                <a:moveTo>
                  <a:pt x="0" y="0"/>
                </a:moveTo>
                <a:lnTo>
                  <a:pt x="1403897" y="0"/>
                </a:lnTo>
                <a:lnTo>
                  <a:pt x="1403897" y="791593"/>
                </a:lnTo>
                <a:lnTo>
                  <a:pt x="0" y="791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91440" rIns="7620" bIns="7620" numCol="1" spcCol="1270" anchor="t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 SHIPS</a:t>
            </a:r>
            <a:endParaRPr lang="en-US" sz="1000" b="1" u="sng" dirty="0">
              <a:solidFill>
                <a:schemeClr val="bg1"/>
              </a:solidFill>
            </a:endParaRPr>
          </a:p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Emily Novak</a:t>
            </a:r>
            <a:endParaRPr lang="en-US" sz="1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7823404" y="3235086"/>
            <a:ext cx="1317776" cy="639634"/>
          </a:xfrm>
          <a:custGeom>
            <a:avLst/>
            <a:gdLst>
              <a:gd name="connsiteX0" fmla="*/ 0 w 1258698"/>
              <a:gd name="connsiteY0" fmla="*/ 0 h 816250"/>
              <a:gd name="connsiteX1" fmla="*/ 1258698 w 1258698"/>
              <a:gd name="connsiteY1" fmla="*/ 0 h 816250"/>
              <a:gd name="connsiteX2" fmla="*/ 1258698 w 1258698"/>
              <a:gd name="connsiteY2" fmla="*/ 816250 h 816250"/>
              <a:gd name="connsiteX3" fmla="*/ 0 w 1258698"/>
              <a:gd name="connsiteY3" fmla="*/ 816250 h 816250"/>
              <a:gd name="connsiteX4" fmla="*/ 0 w 1258698"/>
              <a:gd name="connsiteY4" fmla="*/ 0 h 8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698" h="816250">
                <a:moveTo>
                  <a:pt x="0" y="0"/>
                </a:moveTo>
                <a:lnTo>
                  <a:pt x="1258698" y="0"/>
                </a:lnTo>
                <a:lnTo>
                  <a:pt x="1258698" y="816250"/>
                </a:lnTo>
                <a:lnTo>
                  <a:pt x="0" y="81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91440" rIns="7620" bIns="7620" numCol="1" spcCol="1270" anchor="t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Team SUBS</a:t>
            </a:r>
            <a:endParaRPr lang="en-US" sz="1000" b="1" u="sng" dirty="0">
              <a:solidFill>
                <a:schemeClr val="bg1"/>
              </a:solidFill>
            </a:endParaRPr>
          </a:p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Roberto Sanchez</a:t>
            </a:r>
            <a:endParaRPr lang="en-US" sz="5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9214297" y="3246566"/>
            <a:ext cx="1340136" cy="639634"/>
          </a:xfrm>
          <a:custGeom>
            <a:avLst/>
            <a:gdLst>
              <a:gd name="connsiteX0" fmla="*/ 0 w 1271527"/>
              <a:gd name="connsiteY0" fmla="*/ 0 h 816250"/>
              <a:gd name="connsiteX1" fmla="*/ 1271527 w 1271527"/>
              <a:gd name="connsiteY1" fmla="*/ 0 h 816250"/>
              <a:gd name="connsiteX2" fmla="*/ 1271527 w 1271527"/>
              <a:gd name="connsiteY2" fmla="*/ 816250 h 816250"/>
              <a:gd name="connsiteX3" fmla="*/ 0 w 1271527"/>
              <a:gd name="connsiteY3" fmla="*/ 816250 h 816250"/>
              <a:gd name="connsiteX4" fmla="*/ 0 w 1271527"/>
              <a:gd name="connsiteY4" fmla="*/ 0 h 81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527" h="816250">
                <a:moveTo>
                  <a:pt x="0" y="0"/>
                </a:moveTo>
                <a:lnTo>
                  <a:pt x="1271527" y="0"/>
                </a:lnTo>
                <a:lnTo>
                  <a:pt x="1271527" y="816250"/>
                </a:lnTo>
                <a:lnTo>
                  <a:pt x="0" y="81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91440" rIns="7620" bIns="7620" numCol="1" spcCol="1270" anchor="t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HQ &amp; DIR</a:t>
            </a:r>
            <a:endParaRPr lang="en-US" sz="1000" b="1" u="sng" dirty="0">
              <a:solidFill>
                <a:schemeClr val="bg1"/>
              </a:solidFill>
            </a:endParaRPr>
          </a:p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Howard Franklin</a:t>
            </a:r>
          </a:p>
        </p:txBody>
      </p:sp>
      <p:sp>
        <p:nvSpPr>
          <p:cNvPr id="40" name="TextBox 12"/>
          <p:cNvSpPr txBox="1">
            <a:spLocks noChangeArrowheads="1"/>
          </p:cNvSpPr>
          <p:nvPr/>
        </p:nvSpPr>
        <p:spPr bwMode="auto">
          <a:xfrm>
            <a:off x="7756823" y="942202"/>
            <a:ext cx="28398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>
                <a:cs typeface="Arial" pitchFamily="34" charset="0"/>
              </a:rPr>
              <a:t>SBIR/STTR Working Group (SWG)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68085" y="3971193"/>
            <a:ext cx="1429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Focuses on the design, construction, delivery, and conversion of submarines and advanced undersea and anti-submarine systems.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17834" y="3977072"/>
            <a:ext cx="1400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dirty="0"/>
              <a:t>Focuses on the design, construction and delivery, and life-cycle support of all aircraft carriers and the integration of systems into aircraft carriers.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45518" y="3968280"/>
            <a:ext cx="141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00" dirty="0"/>
              <a:t>Manages surface ship and submarine combat technologies and systems, and coordinates Navy Open Architecture across ship platforms.</a:t>
            </a:r>
            <a:r>
              <a:rPr lang="en-US" sz="1000" dirty="0">
                <a:solidFill>
                  <a:srgbClr val="000099"/>
                </a:solidFill>
              </a:rPr>
              <a:t> 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12447" y="3968280"/>
            <a:ext cx="1471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Responsible for the design, development, build, maintenance, and modernization of unmanned maritime systems, mine warfare systems, and small surface combatants.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99894" y="3968280"/>
            <a:ext cx="12552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Manages acquisition and complete life-cycle support for all U.S. Navy </a:t>
            </a:r>
            <a:br>
              <a:rPr lang="en-US" sz="1000" dirty="0"/>
            </a:br>
            <a:r>
              <a:rPr lang="en-US" sz="1000" dirty="0"/>
              <a:t>non-nuclear surface ships.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35208" y="3962400"/>
            <a:ext cx="1444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Focuses on the </a:t>
            </a:r>
            <a:br>
              <a:rPr lang="en-US" sz="1000" dirty="0"/>
            </a:br>
            <a:r>
              <a:rPr lang="en-US" sz="1000" dirty="0"/>
              <a:t>engineering, </a:t>
            </a:r>
            <a:br>
              <a:rPr lang="en-US" sz="1000" dirty="0"/>
            </a:br>
            <a:r>
              <a:rPr lang="en-US" sz="1000" dirty="0"/>
              <a:t>design, construction, and delivery requirements for NAVSEA HQ &amp; Directorates, including Diving &amp; Salvage Operations</a:t>
            </a:r>
          </a:p>
        </p:txBody>
      </p:sp>
      <p:sp>
        <p:nvSpPr>
          <p:cNvPr id="70" name="Freeform 69"/>
          <p:cNvSpPr/>
          <p:nvPr/>
        </p:nvSpPr>
        <p:spPr>
          <a:xfrm>
            <a:off x="5826368" y="1493520"/>
            <a:ext cx="2377440" cy="640080"/>
          </a:xfrm>
          <a:custGeom>
            <a:avLst/>
            <a:gdLst>
              <a:gd name="connsiteX0" fmla="*/ 0 w 1074320"/>
              <a:gd name="connsiteY0" fmla="*/ 0 h 574439"/>
              <a:gd name="connsiteX1" fmla="*/ 1074320 w 1074320"/>
              <a:gd name="connsiteY1" fmla="*/ 0 h 574439"/>
              <a:gd name="connsiteX2" fmla="*/ 1074320 w 1074320"/>
              <a:gd name="connsiteY2" fmla="*/ 574439 h 574439"/>
              <a:gd name="connsiteX3" fmla="*/ 0 w 1074320"/>
              <a:gd name="connsiteY3" fmla="*/ 574439 h 574439"/>
              <a:gd name="connsiteX4" fmla="*/ 0 w 1074320"/>
              <a:gd name="connsiteY4" fmla="*/ 0 h 57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320" h="574439">
                <a:moveTo>
                  <a:pt x="0" y="0"/>
                </a:moveTo>
                <a:lnTo>
                  <a:pt x="1074320" y="0"/>
                </a:lnTo>
                <a:lnTo>
                  <a:pt x="1074320" y="574439"/>
                </a:lnTo>
                <a:lnTo>
                  <a:pt x="0" y="5744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Program </a:t>
            </a:r>
            <a:r>
              <a:rPr lang="en-US" sz="1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Manager</a:t>
            </a:r>
          </a:p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Jason Schroepfer</a:t>
            </a:r>
            <a:endParaRPr lang="en-U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17" y="5390052"/>
            <a:ext cx="612164" cy="61216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26" y="5350995"/>
            <a:ext cx="640426" cy="64042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95" y="5373347"/>
            <a:ext cx="608820" cy="60882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12" y="5361083"/>
            <a:ext cx="633348" cy="63334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63" y="5368250"/>
            <a:ext cx="681330" cy="61901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259" y="5480775"/>
            <a:ext cx="1075483" cy="489429"/>
          </a:xfrm>
          <a:prstGeom prst="rect">
            <a:avLst/>
          </a:prstGeom>
        </p:spPr>
      </p:pic>
      <p:sp>
        <p:nvSpPr>
          <p:cNvPr id="42" name="Freeform 41"/>
          <p:cNvSpPr/>
          <p:nvPr/>
        </p:nvSpPr>
        <p:spPr>
          <a:xfrm>
            <a:off x="4693920" y="2268866"/>
            <a:ext cx="2011680" cy="640080"/>
          </a:xfrm>
          <a:custGeom>
            <a:avLst/>
            <a:gdLst>
              <a:gd name="connsiteX0" fmla="*/ 0 w 1074320"/>
              <a:gd name="connsiteY0" fmla="*/ 0 h 574439"/>
              <a:gd name="connsiteX1" fmla="*/ 1074320 w 1074320"/>
              <a:gd name="connsiteY1" fmla="*/ 0 h 574439"/>
              <a:gd name="connsiteX2" fmla="*/ 1074320 w 1074320"/>
              <a:gd name="connsiteY2" fmla="*/ 574439 h 574439"/>
              <a:gd name="connsiteX3" fmla="*/ 0 w 1074320"/>
              <a:gd name="connsiteY3" fmla="*/ 574439 h 574439"/>
              <a:gd name="connsiteX4" fmla="*/ 0 w 1074320"/>
              <a:gd name="connsiteY4" fmla="*/ 0 h 57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320" h="574439">
                <a:moveTo>
                  <a:pt x="0" y="0"/>
                </a:moveTo>
                <a:lnTo>
                  <a:pt x="1074320" y="0"/>
                </a:lnTo>
                <a:lnTo>
                  <a:pt x="1074320" y="574439"/>
                </a:lnTo>
                <a:lnTo>
                  <a:pt x="0" y="5744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Deputy PM - Operations</a:t>
            </a:r>
            <a:endParaRPr lang="en-US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Jacob McElhaney</a:t>
            </a:r>
            <a:endParaRPr lang="en-U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7360920" y="2275314"/>
            <a:ext cx="2011680" cy="640080"/>
          </a:xfrm>
          <a:custGeom>
            <a:avLst/>
            <a:gdLst>
              <a:gd name="connsiteX0" fmla="*/ 0 w 1074320"/>
              <a:gd name="connsiteY0" fmla="*/ 0 h 574439"/>
              <a:gd name="connsiteX1" fmla="*/ 1074320 w 1074320"/>
              <a:gd name="connsiteY1" fmla="*/ 0 h 574439"/>
              <a:gd name="connsiteX2" fmla="*/ 1074320 w 1074320"/>
              <a:gd name="connsiteY2" fmla="*/ 574439 h 574439"/>
              <a:gd name="connsiteX3" fmla="*/ 0 w 1074320"/>
              <a:gd name="connsiteY3" fmla="*/ 574439 h 574439"/>
              <a:gd name="connsiteX4" fmla="*/ 0 w 1074320"/>
              <a:gd name="connsiteY4" fmla="*/ 0 h 57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320" h="574439">
                <a:moveTo>
                  <a:pt x="0" y="0"/>
                </a:moveTo>
                <a:lnTo>
                  <a:pt x="1074320" y="0"/>
                </a:lnTo>
                <a:lnTo>
                  <a:pt x="1074320" y="574439"/>
                </a:lnTo>
                <a:lnTo>
                  <a:pt x="0" y="5744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Deputy PM - Technical</a:t>
            </a:r>
            <a:endParaRPr lang="en-US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Vince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LoBosco</a:t>
            </a:r>
            <a:endParaRPr lang="en-U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5" name="Footer Placeholder 5"/>
          <p:cNvSpPr txBox="1">
            <a:spLocks/>
          </p:cNvSpPr>
          <p:nvPr/>
        </p:nvSpPr>
        <p:spPr bwMode="auto">
          <a:xfrm>
            <a:off x="2863850" y="6623844"/>
            <a:ext cx="6342062" cy="24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tx1"/>
                </a:solidFill>
              </a:rPr>
              <a:t>DISTRIBUTION STATEMENT A. Approved for public release; distribution unlimited</a:t>
            </a:r>
          </a:p>
          <a:p>
            <a:pPr>
              <a:defRPr/>
            </a:pPr>
            <a:endParaRPr lang="en-US" sz="1000" dirty="0"/>
          </a:p>
        </p:txBody>
      </p:sp>
      <p:sp>
        <p:nvSpPr>
          <p:cNvPr id="56" name="Freeform 55"/>
          <p:cNvSpPr/>
          <p:nvPr/>
        </p:nvSpPr>
        <p:spPr>
          <a:xfrm>
            <a:off x="3474720" y="1507410"/>
            <a:ext cx="2011680" cy="640080"/>
          </a:xfrm>
          <a:custGeom>
            <a:avLst/>
            <a:gdLst>
              <a:gd name="connsiteX0" fmla="*/ 0 w 1074320"/>
              <a:gd name="connsiteY0" fmla="*/ 0 h 574439"/>
              <a:gd name="connsiteX1" fmla="*/ 1074320 w 1074320"/>
              <a:gd name="connsiteY1" fmla="*/ 0 h 574439"/>
              <a:gd name="connsiteX2" fmla="*/ 1074320 w 1074320"/>
              <a:gd name="connsiteY2" fmla="*/ 574439 h 574439"/>
              <a:gd name="connsiteX3" fmla="*/ 0 w 1074320"/>
              <a:gd name="connsiteY3" fmla="*/ 574439 h 574439"/>
              <a:gd name="connsiteX4" fmla="*/ 0 w 1074320"/>
              <a:gd name="connsiteY4" fmla="*/ 0 h 57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320" h="574439">
                <a:moveTo>
                  <a:pt x="0" y="0"/>
                </a:moveTo>
                <a:lnTo>
                  <a:pt x="1074320" y="0"/>
                </a:lnTo>
                <a:lnTo>
                  <a:pt x="1074320" y="574439"/>
                </a:lnTo>
                <a:lnTo>
                  <a:pt x="0" y="5744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Contracting</a:t>
            </a:r>
            <a:endParaRPr lang="en-US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TBD (PCO)</a:t>
            </a:r>
            <a:endParaRPr lang="en-US" sz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3048000" y="1825245"/>
            <a:ext cx="0" cy="640080"/>
          </a:xfrm>
          <a:prstGeom prst="line">
            <a:avLst/>
          </a:prstGeom>
          <a:ln w="22225">
            <a:solidFill>
              <a:schemeClr val="accent3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2057400" y="2284454"/>
            <a:ext cx="2103120" cy="640080"/>
          </a:xfrm>
          <a:custGeom>
            <a:avLst/>
            <a:gdLst>
              <a:gd name="connsiteX0" fmla="*/ 0 w 1074320"/>
              <a:gd name="connsiteY0" fmla="*/ 0 h 574439"/>
              <a:gd name="connsiteX1" fmla="*/ 1074320 w 1074320"/>
              <a:gd name="connsiteY1" fmla="*/ 0 h 574439"/>
              <a:gd name="connsiteX2" fmla="*/ 1074320 w 1074320"/>
              <a:gd name="connsiteY2" fmla="*/ 574439 h 574439"/>
              <a:gd name="connsiteX3" fmla="*/ 0 w 1074320"/>
              <a:gd name="connsiteY3" fmla="*/ 574439 h 574439"/>
              <a:gd name="connsiteX4" fmla="*/ 0 w 1074320"/>
              <a:gd name="connsiteY4" fmla="*/ 0 h 57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320" h="574439">
                <a:moveTo>
                  <a:pt x="0" y="0"/>
                </a:moveTo>
                <a:lnTo>
                  <a:pt x="1074320" y="0"/>
                </a:lnTo>
                <a:lnTo>
                  <a:pt x="1074320" y="574439"/>
                </a:lnTo>
                <a:lnTo>
                  <a:pt x="0" y="5744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Business Process </a:t>
            </a:r>
            <a:r>
              <a:rPr lang="en-US" sz="1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Mgr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533400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Adrienne McClellan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40E4F508-296F-8A9E-4CF2-3CB94FB7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62834" y="6634164"/>
            <a:ext cx="529167" cy="2238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7EAC43-A645-4D71-B0E0-88C4A66946B5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8845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78927" y="6689534"/>
            <a:ext cx="21818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Distro</a:t>
            </a:r>
            <a:r>
              <a:rPr sz="1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A:</a:t>
            </a:r>
            <a:r>
              <a:rPr sz="1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Approved</a:t>
            </a:r>
            <a:r>
              <a:rPr sz="1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1000" spc="-10">
                <a:solidFill>
                  <a:srgbClr val="FFFFFF"/>
                </a:solidFill>
                <a:latin typeface="Arial"/>
                <a:cs typeface="Arial"/>
              </a:rPr>
              <a:t> Release.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18498" y="135490"/>
            <a:ext cx="9313333" cy="382156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/>
              <a:t>NAVSEA SBIR/STTR - Team Ships</a:t>
            </a:r>
            <a:endParaRPr lang="en-US" spc="-10"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303" y="915323"/>
            <a:ext cx="5405136" cy="5573967"/>
          </a:xfrm>
          <a:prstGeom prst="rect">
            <a:avLst/>
          </a:prstGeom>
          <a:effectLst>
            <a:outerShdw blurRad="152400" dist="38100" dir="2700000" sx="104000" sy="104000" algn="tl" rotWithShape="0">
              <a:prstClr val="black">
                <a:alpha val="27000"/>
              </a:prstClr>
            </a:outerShdw>
          </a:effectLst>
        </p:spPr>
      </p:pic>
      <p:grpSp>
        <p:nvGrpSpPr>
          <p:cNvPr id="16" name="object 12">
            <a:extLst>
              <a:ext uri="{FF2B5EF4-FFF2-40B4-BE49-F238E27FC236}">
                <a16:creationId xmlns:a16="http://schemas.microsoft.com/office/drawing/2014/main" id="{D623D7DB-83A4-2021-A5B7-C2599BE80814}"/>
              </a:ext>
            </a:extLst>
          </p:cNvPr>
          <p:cNvGrpSpPr/>
          <p:nvPr/>
        </p:nvGrpSpPr>
        <p:grpSpPr>
          <a:xfrm>
            <a:off x="415561" y="987747"/>
            <a:ext cx="5644476" cy="5701787"/>
            <a:chOff x="2311907" y="1685544"/>
            <a:chExt cx="4832985" cy="4834255"/>
          </a:xfrm>
          <a:effectLst/>
        </p:grpSpPr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D5FE2779-6403-7FFF-D255-23B9DE34C8B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0863" y="1714500"/>
              <a:ext cx="4803647" cy="4805158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6A4513B1-7DD0-B817-DAFB-48B5D5D1181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1907" y="1685544"/>
              <a:ext cx="4520171" cy="4521707"/>
            </a:xfrm>
            <a:prstGeom prst="rect">
              <a:avLst/>
            </a:prstGeom>
          </p:spPr>
        </p:pic>
      </p:grpSp>
      <p:sp>
        <p:nvSpPr>
          <p:cNvPr id="9" name="Footer Placeholder 5"/>
          <p:cNvSpPr txBox="1">
            <a:spLocks/>
          </p:cNvSpPr>
          <p:nvPr/>
        </p:nvSpPr>
        <p:spPr bwMode="auto">
          <a:xfrm>
            <a:off x="2863850" y="6623844"/>
            <a:ext cx="6342062" cy="24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tx1"/>
                </a:solidFill>
              </a:rPr>
              <a:t>DISTRIBUTION STATEMENT A. Approved for public release; distribution unlimited</a:t>
            </a:r>
          </a:p>
          <a:p>
            <a:pPr>
              <a:defRPr/>
            </a:pPr>
            <a:endParaRPr 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A44F96-3EDD-1C16-6884-0DC5D698543F}"/>
              </a:ext>
            </a:extLst>
          </p:cNvPr>
          <p:cNvSpPr txBox="1"/>
          <p:nvPr/>
        </p:nvSpPr>
        <p:spPr>
          <a:xfrm>
            <a:off x="11776439" y="6638359"/>
            <a:ext cx="383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8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Arial" charset="0"/>
                <a:cs typeface="Arial" charset="0"/>
              </a:rPr>
              <a:t>4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/>
          </p:cNvSpPr>
          <p:nvPr/>
        </p:nvSpPr>
        <p:spPr bwMode="auto">
          <a:xfrm>
            <a:off x="1703016" y="3409147"/>
            <a:ext cx="8784645" cy="28315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t">
            <a:prstTxWarp prst="textNoShape">
              <a:avLst/>
            </a:prstTxWarp>
            <a:spAutoFit/>
          </a:bodyPr>
          <a:lstStyle/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Broad Agency Announcements (BAAs)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are released 3 times a year</a:t>
            </a: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A DoD Agency-wide announcement includes:</a:t>
            </a:r>
          </a:p>
          <a:p>
            <a:pPr marL="742950" lvl="1" indent="-285750" fontAlgn="base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DoD Instructions</a:t>
            </a:r>
          </a:p>
          <a:p>
            <a:pPr marL="742950" lvl="1" indent="-285750" fontAlgn="base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Service/Component Unique Instructions</a:t>
            </a:r>
          </a:p>
          <a:p>
            <a:pPr marL="742950" lvl="1" indent="-285750" fontAlgn="base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SBIR/STTR Topics (SYSCOM-specific needs)</a:t>
            </a:r>
          </a:p>
          <a:p>
            <a:pPr marL="742950" lvl="1" indent="-285750">
              <a:spcBef>
                <a:spcPts val="4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Topic Author 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Complete requirements and detailed proposal submission guidelines are available on the DoD's Defense SBIR/STTR Innovation Portal (DSIP)</a:t>
            </a: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2572910" y="152770"/>
            <a:ext cx="7318400" cy="609600"/>
          </a:xfrm>
          <a:prstGeom prst="rect">
            <a:avLst/>
          </a:prstGeom>
        </p:spPr>
        <p:txBody>
          <a:bodyPr lIns="91440" tIns="45720" rIns="91440" bIns="45720"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600" kern="0">
                <a:solidFill>
                  <a:srgbClr val="FFFFFF"/>
                </a:solidFill>
                <a:latin typeface="Arial"/>
                <a:cs typeface="Arial"/>
              </a:rPr>
              <a:t>Traditional Solicitation Schedule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5545114-9C75-626E-392C-7D1EFA2599A1}"/>
              </a:ext>
            </a:extLst>
          </p:cNvPr>
          <p:cNvSpPr txBox="1">
            <a:spLocks/>
          </p:cNvSpPr>
          <p:nvPr/>
        </p:nvSpPr>
        <p:spPr>
          <a:xfrm>
            <a:off x="2102209" y="87450"/>
            <a:ext cx="8262004" cy="6096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en-US" kern="0">
                <a:solidFill>
                  <a:srgbClr val="000099"/>
                </a:solidFill>
                <a:latin typeface="Arial"/>
              </a:rPr>
              <a:t>SBIR/STTR Traditional Solicitation Schedule</a:t>
            </a:r>
            <a:endParaRPr lang="en-US" i="1">
              <a:solidFill>
                <a:srgbClr val="000099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18B1101-EC1F-9953-9DFC-BD1F4A6B1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4091286" y="5887870"/>
            <a:ext cx="396875" cy="22383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007D63-7196-4CC3-B12C-8B6529729D5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latin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ED117D-8830-C1D2-D7D1-490A6DE733D3}"/>
              </a:ext>
            </a:extLst>
          </p:cNvPr>
          <p:cNvGrpSpPr/>
          <p:nvPr/>
        </p:nvGrpSpPr>
        <p:grpSpPr>
          <a:xfrm>
            <a:off x="1861035" y="922096"/>
            <a:ext cx="5753528" cy="429768"/>
            <a:chOff x="794235" y="1668392"/>
            <a:chExt cx="5753528" cy="429768"/>
          </a:xfrm>
        </p:grpSpPr>
        <p:sp>
          <p:nvSpPr>
            <p:cNvPr id="20" name="Shape 115">
              <a:extLst>
                <a:ext uri="{FF2B5EF4-FFF2-40B4-BE49-F238E27FC236}">
                  <a16:creationId xmlns:a16="http://schemas.microsoft.com/office/drawing/2014/main" id="{7591F077-AE58-46D8-5B38-5223EC44AF19}"/>
                </a:ext>
              </a:extLst>
            </p:cNvPr>
            <p:cNvSpPr/>
            <p:nvPr/>
          </p:nvSpPr>
          <p:spPr>
            <a:xfrm>
              <a:off x="794235" y="1668392"/>
              <a:ext cx="1435608" cy="426584"/>
            </a:xfrm>
            <a:prstGeom prst="rect">
              <a:avLst/>
            </a:prstGeom>
            <a:solidFill>
              <a:srgbClr val="00B050"/>
            </a:solidFill>
            <a:ln w="3175" cap="flat">
              <a:solidFill>
                <a:srgbClr val="FFFFFF"/>
              </a:solidFill>
              <a:round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538"/>
                </a:spcBef>
                <a:spcAft>
                  <a:spcPct val="0"/>
                </a:spcAft>
                <a:defRPr/>
              </a:pPr>
              <a:r>
                <a:rPr lang="en-US" altLang="en-US" sz="1400" b="1" kern="0">
                  <a:solidFill>
                    <a:srgbClr val="FFC000"/>
                  </a:solidFill>
                  <a:latin typeface="Arial"/>
                </a:rPr>
                <a:t>BAA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5AA0B8-A61C-8065-0D50-53FF06A6516E}"/>
                </a:ext>
              </a:extLst>
            </p:cNvPr>
            <p:cNvGrpSpPr/>
            <p:nvPr/>
          </p:nvGrpSpPr>
          <p:grpSpPr>
            <a:xfrm>
              <a:off x="2235391" y="1668392"/>
              <a:ext cx="4312372" cy="429768"/>
              <a:chOff x="1202076" y="1690233"/>
              <a:chExt cx="4312372" cy="429768"/>
            </a:xfrm>
          </p:grpSpPr>
          <p:sp>
            <p:nvSpPr>
              <p:cNvPr id="26" name="Shape 115">
                <a:extLst>
                  <a:ext uri="{FF2B5EF4-FFF2-40B4-BE49-F238E27FC236}">
                    <a16:creationId xmlns:a16="http://schemas.microsoft.com/office/drawing/2014/main" id="{9C4172F9-4111-516D-9360-39F0E78CE196}"/>
                  </a:ext>
                </a:extLst>
              </p:cNvPr>
              <p:cNvSpPr/>
              <p:nvPr/>
            </p:nvSpPr>
            <p:spPr>
              <a:xfrm>
                <a:off x="1202076" y="1690233"/>
                <a:ext cx="1438382" cy="429768"/>
              </a:xfrm>
              <a:prstGeom prst="rect">
                <a:avLst/>
              </a:prstGeom>
              <a:solidFill>
                <a:srgbClr val="00B050"/>
              </a:solidFill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400" b="1" kern="0">
                    <a:solidFill>
                      <a:srgbClr val="FFFFFF"/>
                    </a:solidFill>
                    <a:latin typeface="Arial"/>
                    <a:cs typeface="Arial"/>
                  </a:rPr>
                  <a:t>24.1/A</a:t>
                </a:r>
                <a:endParaRPr lang="en-US" altLang="en-US" sz="1400" b="1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Shape 115">
                <a:extLst>
                  <a:ext uri="{FF2B5EF4-FFF2-40B4-BE49-F238E27FC236}">
                    <a16:creationId xmlns:a16="http://schemas.microsoft.com/office/drawing/2014/main" id="{929FCF6D-E4E5-7F07-A194-2D724DBF5115}"/>
                  </a:ext>
                </a:extLst>
              </p:cNvPr>
              <p:cNvSpPr/>
              <p:nvPr/>
            </p:nvSpPr>
            <p:spPr>
              <a:xfrm>
                <a:off x="2640458" y="1690233"/>
                <a:ext cx="1435608" cy="429768"/>
              </a:xfrm>
              <a:prstGeom prst="rect">
                <a:avLst/>
              </a:prstGeom>
              <a:solidFill>
                <a:srgbClr val="00B050"/>
              </a:solidFill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400" b="1" kern="0">
                    <a:solidFill>
                      <a:srgbClr val="FFFFFF"/>
                    </a:solidFill>
                    <a:latin typeface="Arial"/>
                    <a:cs typeface="Arial"/>
                  </a:rPr>
                  <a:t>24.2/B</a:t>
                </a:r>
                <a:endParaRPr lang="en-US" altLang="en-US" sz="1400" b="1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Shape 115">
                <a:extLst>
                  <a:ext uri="{FF2B5EF4-FFF2-40B4-BE49-F238E27FC236}">
                    <a16:creationId xmlns:a16="http://schemas.microsoft.com/office/drawing/2014/main" id="{9E02C9EE-9355-B155-0993-BDD8CC1B4AA1}"/>
                  </a:ext>
                </a:extLst>
              </p:cNvPr>
              <p:cNvSpPr/>
              <p:nvPr/>
            </p:nvSpPr>
            <p:spPr>
              <a:xfrm>
                <a:off x="4078840" y="1690233"/>
                <a:ext cx="1435608" cy="429768"/>
              </a:xfrm>
              <a:prstGeom prst="rect">
                <a:avLst/>
              </a:prstGeom>
              <a:solidFill>
                <a:srgbClr val="00B050"/>
              </a:solidFill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400" b="1" kern="0">
                    <a:solidFill>
                      <a:srgbClr val="FFFFFF"/>
                    </a:solidFill>
                    <a:latin typeface="Arial"/>
                    <a:cs typeface="Arial"/>
                  </a:rPr>
                  <a:t>24.3/C</a:t>
                </a:r>
                <a:endParaRPr lang="en-US" altLang="en-US" sz="1400" b="1" ker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43C3CE-B1D4-31EE-758F-5B7ECF365BF7}"/>
              </a:ext>
            </a:extLst>
          </p:cNvPr>
          <p:cNvGrpSpPr/>
          <p:nvPr/>
        </p:nvGrpSpPr>
        <p:grpSpPr>
          <a:xfrm>
            <a:off x="1861035" y="1397355"/>
            <a:ext cx="5753528" cy="429768"/>
            <a:chOff x="794235" y="2143651"/>
            <a:chExt cx="5753528" cy="429768"/>
          </a:xfrm>
        </p:grpSpPr>
        <p:sp>
          <p:nvSpPr>
            <p:cNvPr id="30" name="Shape 115">
              <a:extLst>
                <a:ext uri="{FF2B5EF4-FFF2-40B4-BE49-F238E27FC236}">
                  <a16:creationId xmlns:a16="http://schemas.microsoft.com/office/drawing/2014/main" id="{679C8B3B-8F76-F998-B42F-3CF5251D7804}"/>
                </a:ext>
              </a:extLst>
            </p:cNvPr>
            <p:cNvSpPr/>
            <p:nvPr/>
          </p:nvSpPr>
          <p:spPr>
            <a:xfrm>
              <a:off x="794235" y="2146835"/>
              <a:ext cx="1438382" cy="42658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175" cap="flat">
              <a:solidFill>
                <a:srgbClr val="FFFFFF"/>
              </a:solidFill>
              <a:round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538"/>
                </a:spcBef>
                <a:spcAft>
                  <a:spcPct val="0"/>
                </a:spcAft>
                <a:defRPr/>
              </a:pPr>
              <a:r>
                <a:rPr lang="en-US" altLang="en-US" sz="1400" b="1" kern="0">
                  <a:solidFill>
                    <a:srgbClr val="FFC000"/>
                  </a:solidFill>
                  <a:latin typeface="Arial"/>
                </a:rPr>
                <a:t>Pre-Release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FF2350-2A04-01A1-47E3-ECA57FEA8228}"/>
                </a:ext>
              </a:extLst>
            </p:cNvPr>
            <p:cNvGrpSpPr/>
            <p:nvPr/>
          </p:nvGrpSpPr>
          <p:grpSpPr>
            <a:xfrm>
              <a:off x="2235391" y="2143651"/>
              <a:ext cx="4312372" cy="429768"/>
              <a:chOff x="1202076" y="1690233"/>
              <a:chExt cx="4312372" cy="429768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32" name="Shape 115">
                <a:extLst>
                  <a:ext uri="{FF2B5EF4-FFF2-40B4-BE49-F238E27FC236}">
                    <a16:creationId xmlns:a16="http://schemas.microsoft.com/office/drawing/2014/main" id="{0B3E7D84-CAE0-9555-4502-9ADF13433BFA}"/>
                  </a:ext>
                </a:extLst>
              </p:cNvPr>
              <p:cNvSpPr/>
              <p:nvPr/>
            </p:nvSpPr>
            <p:spPr>
              <a:xfrm>
                <a:off x="1202076" y="1690233"/>
                <a:ext cx="1438382" cy="429768"/>
              </a:xfrm>
              <a:prstGeom prst="rect">
                <a:avLst/>
              </a:prstGeom>
              <a:grpFill/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kern="0">
                    <a:solidFill>
                      <a:srgbClr val="FFFFFF"/>
                    </a:solidFill>
                    <a:latin typeface="Arial" charset="0"/>
                  </a:rPr>
                  <a:t>29 NOV 2023</a:t>
                </a:r>
              </a:p>
            </p:txBody>
          </p:sp>
          <p:sp>
            <p:nvSpPr>
              <p:cNvPr id="33" name="Shape 115">
                <a:extLst>
                  <a:ext uri="{FF2B5EF4-FFF2-40B4-BE49-F238E27FC236}">
                    <a16:creationId xmlns:a16="http://schemas.microsoft.com/office/drawing/2014/main" id="{C1027A41-6E19-5FC9-B184-672B550EFACF}"/>
                  </a:ext>
                </a:extLst>
              </p:cNvPr>
              <p:cNvSpPr/>
              <p:nvPr/>
            </p:nvSpPr>
            <p:spPr>
              <a:xfrm>
                <a:off x="2640458" y="1690233"/>
                <a:ext cx="1435608" cy="429768"/>
              </a:xfrm>
              <a:prstGeom prst="rect">
                <a:avLst/>
              </a:prstGeom>
              <a:grpFill/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kern="0">
                    <a:solidFill>
                      <a:srgbClr val="FFFFFF"/>
                    </a:solidFill>
                    <a:latin typeface="Arial" charset="0"/>
                  </a:rPr>
                  <a:t>17 APR 2024</a:t>
                </a:r>
              </a:p>
            </p:txBody>
          </p:sp>
          <p:sp>
            <p:nvSpPr>
              <p:cNvPr id="34" name="Shape 115">
                <a:extLst>
                  <a:ext uri="{FF2B5EF4-FFF2-40B4-BE49-F238E27FC236}">
                    <a16:creationId xmlns:a16="http://schemas.microsoft.com/office/drawing/2014/main" id="{7F71527E-6622-F400-537E-C4D756A0BDF7}"/>
                  </a:ext>
                </a:extLst>
              </p:cNvPr>
              <p:cNvSpPr/>
              <p:nvPr/>
            </p:nvSpPr>
            <p:spPr>
              <a:xfrm>
                <a:off x="4078840" y="1690233"/>
                <a:ext cx="1435608" cy="429768"/>
              </a:xfrm>
              <a:prstGeom prst="rect">
                <a:avLst/>
              </a:prstGeom>
              <a:grpFill/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kern="0">
                    <a:solidFill>
                      <a:srgbClr val="FFFFFF"/>
                    </a:solidFill>
                    <a:latin typeface="Arial" charset="0"/>
                  </a:rPr>
                  <a:t>21 AUG 2024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13ED2E-F195-C28E-744D-8EE246E06190}"/>
              </a:ext>
            </a:extLst>
          </p:cNvPr>
          <p:cNvGrpSpPr/>
          <p:nvPr/>
        </p:nvGrpSpPr>
        <p:grpSpPr>
          <a:xfrm>
            <a:off x="1861025" y="1875798"/>
            <a:ext cx="5753538" cy="429768"/>
            <a:chOff x="794225" y="2622094"/>
            <a:chExt cx="5753538" cy="429768"/>
          </a:xfrm>
        </p:grpSpPr>
        <p:sp>
          <p:nvSpPr>
            <p:cNvPr id="36" name="Shape 115">
              <a:extLst>
                <a:ext uri="{FF2B5EF4-FFF2-40B4-BE49-F238E27FC236}">
                  <a16:creationId xmlns:a16="http://schemas.microsoft.com/office/drawing/2014/main" id="{E9355A4B-CA06-9EF9-1A81-1858B0721A4B}"/>
                </a:ext>
              </a:extLst>
            </p:cNvPr>
            <p:cNvSpPr/>
            <p:nvPr/>
          </p:nvSpPr>
          <p:spPr>
            <a:xfrm>
              <a:off x="794225" y="2622094"/>
              <a:ext cx="1438382" cy="426584"/>
            </a:xfrm>
            <a:prstGeom prst="rect">
              <a:avLst/>
            </a:prstGeom>
            <a:solidFill>
              <a:schemeClr val="accent1">
                <a:lumMod val="25000"/>
              </a:schemeClr>
            </a:solidFill>
            <a:ln w="3175" cap="flat">
              <a:solidFill>
                <a:srgbClr val="FFFFFF"/>
              </a:solidFill>
              <a:round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538"/>
                </a:spcBef>
                <a:spcAft>
                  <a:spcPct val="0"/>
                </a:spcAft>
                <a:defRPr/>
              </a:pPr>
              <a:r>
                <a:rPr lang="en-US" altLang="en-US" sz="1400" b="1" kern="0">
                  <a:solidFill>
                    <a:srgbClr val="FFC000"/>
                  </a:solidFill>
                  <a:latin typeface="Arial"/>
                </a:rPr>
                <a:t>Open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A325557-32E6-3E58-5065-D1016A437850}"/>
                </a:ext>
              </a:extLst>
            </p:cNvPr>
            <p:cNvGrpSpPr/>
            <p:nvPr/>
          </p:nvGrpSpPr>
          <p:grpSpPr>
            <a:xfrm>
              <a:off x="2235391" y="2622094"/>
              <a:ext cx="4312372" cy="429768"/>
              <a:chOff x="1202076" y="1690233"/>
              <a:chExt cx="4312372" cy="429768"/>
            </a:xfrm>
            <a:solidFill>
              <a:schemeClr val="accent1">
                <a:lumMod val="25000"/>
              </a:schemeClr>
            </a:solidFill>
          </p:grpSpPr>
          <p:sp>
            <p:nvSpPr>
              <p:cNvPr id="39" name="Shape 115">
                <a:extLst>
                  <a:ext uri="{FF2B5EF4-FFF2-40B4-BE49-F238E27FC236}">
                    <a16:creationId xmlns:a16="http://schemas.microsoft.com/office/drawing/2014/main" id="{30E8A3DB-F134-4174-B523-6A7FCC165A9A}"/>
                  </a:ext>
                </a:extLst>
              </p:cNvPr>
              <p:cNvSpPr/>
              <p:nvPr/>
            </p:nvSpPr>
            <p:spPr>
              <a:xfrm>
                <a:off x="1202076" y="1690233"/>
                <a:ext cx="1438382" cy="429768"/>
              </a:xfrm>
              <a:prstGeom prst="rect">
                <a:avLst/>
              </a:prstGeom>
              <a:grpFill/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kern="0">
                    <a:solidFill>
                      <a:srgbClr val="FFFFFF"/>
                    </a:solidFill>
                    <a:latin typeface="Arial" charset="0"/>
                  </a:rPr>
                  <a:t>3 JAN 2024</a:t>
                </a:r>
              </a:p>
            </p:txBody>
          </p:sp>
          <p:sp>
            <p:nvSpPr>
              <p:cNvPr id="40" name="Shape 115">
                <a:extLst>
                  <a:ext uri="{FF2B5EF4-FFF2-40B4-BE49-F238E27FC236}">
                    <a16:creationId xmlns:a16="http://schemas.microsoft.com/office/drawing/2014/main" id="{16E5B09D-ECC0-7F49-E307-76740E28B530}"/>
                  </a:ext>
                </a:extLst>
              </p:cNvPr>
              <p:cNvSpPr/>
              <p:nvPr/>
            </p:nvSpPr>
            <p:spPr>
              <a:xfrm>
                <a:off x="2640458" y="1690233"/>
                <a:ext cx="1435608" cy="429768"/>
              </a:xfrm>
              <a:prstGeom prst="rect">
                <a:avLst/>
              </a:prstGeom>
              <a:grpFill/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kern="0">
                    <a:solidFill>
                      <a:srgbClr val="FFFFFF"/>
                    </a:solidFill>
                    <a:latin typeface="Arial" charset="0"/>
                  </a:rPr>
                  <a:t>15 MAY 2024</a:t>
                </a:r>
              </a:p>
            </p:txBody>
          </p:sp>
          <p:sp>
            <p:nvSpPr>
              <p:cNvPr id="41" name="Shape 115">
                <a:extLst>
                  <a:ext uri="{FF2B5EF4-FFF2-40B4-BE49-F238E27FC236}">
                    <a16:creationId xmlns:a16="http://schemas.microsoft.com/office/drawing/2014/main" id="{6097F178-7A06-EA92-F78D-67BCEF21B0A4}"/>
                  </a:ext>
                </a:extLst>
              </p:cNvPr>
              <p:cNvSpPr/>
              <p:nvPr/>
            </p:nvSpPr>
            <p:spPr>
              <a:xfrm>
                <a:off x="4078840" y="1690233"/>
                <a:ext cx="1435608" cy="429768"/>
              </a:xfrm>
              <a:prstGeom prst="rect">
                <a:avLst/>
              </a:prstGeom>
              <a:grpFill/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kern="0">
                    <a:solidFill>
                      <a:srgbClr val="FFFFFF"/>
                    </a:solidFill>
                    <a:latin typeface="Arial" charset="0"/>
                  </a:rPr>
                  <a:t>18 SEP 2024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95F7917-EC05-864B-C780-7266E12A9FC9}"/>
              </a:ext>
            </a:extLst>
          </p:cNvPr>
          <p:cNvGrpSpPr/>
          <p:nvPr/>
        </p:nvGrpSpPr>
        <p:grpSpPr>
          <a:xfrm>
            <a:off x="1858261" y="2354241"/>
            <a:ext cx="5756302" cy="429768"/>
            <a:chOff x="791461" y="3100537"/>
            <a:chExt cx="5756302" cy="429768"/>
          </a:xfrm>
        </p:grpSpPr>
        <p:sp>
          <p:nvSpPr>
            <p:cNvPr id="43" name="Shape 115">
              <a:extLst>
                <a:ext uri="{FF2B5EF4-FFF2-40B4-BE49-F238E27FC236}">
                  <a16:creationId xmlns:a16="http://schemas.microsoft.com/office/drawing/2014/main" id="{09723F3F-A29B-D829-D2EE-21986D00ED56}"/>
                </a:ext>
              </a:extLst>
            </p:cNvPr>
            <p:cNvSpPr/>
            <p:nvPr/>
          </p:nvSpPr>
          <p:spPr>
            <a:xfrm>
              <a:off x="791461" y="3103721"/>
              <a:ext cx="1438382" cy="4265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round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538"/>
                </a:spcBef>
                <a:spcAft>
                  <a:spcPct val="0"/>
                </a:spcAft>
                <a:defRPr/>
              </a:pPr>
              <a:r>
                <a:rPr lang="en-US" altLang="en-US" sz="1400" b="1" kern="0">
                  <a:solidFill>
                    <a:srgbClr val="FFC000"/>
                  </a:solidFill>
                  <a:latin typeface="Arial"/>
                </a:rPr>
                <a:t>Close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E1E6F60-2504-5607-87A4-729A1E372929}"/>
                </a:ext>
              </a:extLst>
            </p:cNvPr>
            <p:cNvGrpSpPr/>
            <p:nvPr/>
          </p:nvGrpSpPr>
          <p:grpSpPr>
            <a:xfrm>
              <a:off x="2235391" y="3100537"/>
              <a:ext cx="4312372" cy="429768"/>
              <a:chOff x="1202076" y="1690233"/>
              <a:chExt cx="4312372" cy="429768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5" name="Shape 115">
                <a:extLst>
                  <a:ext uri="{FF2B5EF4-FFF2-40B4-BE49-F238E27FC236}">
                    <a16:creationId xmlns:a16="http://schemas.microsoft.com/office/drawing/2014/main" id="{08ED3523-C586-1310-8055-3B30C966BA3E}"/>
                  </a:ext>
                </a:extLst>
              </p:cNvPr>
              <p:cNvSpPr/>
              <p:nvPr/>
            </p:nvSpPr>
            <p:spPr>
              <a:xfrm>
                <a:off x="1202076" y="1690233"/>
                <a:ext cx="1438382" cy="429768"/>
              </a:xfrm>
              <a:prstGeom prst="rect">
                <a:avLst/>
              </a:prstGeom>
              <a:grpFill/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kern="0">
                    <a:solidFill>
                      <a:srgbClr val="FFFFFF"/>
                    </a:solidFill>
                    <a:latin typeface="Arial" charset="0"/>
                  </a:rPr>
                  <a:t>7 FEB 2024</a:t>
                </a:r>
              </a:p>
            </p:txBody>
          </p:sp>
          <p:sp>
            <p:nvSpPr>
              <p:cNvPr id="46" name="Shape 115">
                <a:extLst>
                  <a:ext uri="{FF2B5EF4-FFF2-40B4-BE49-F238E27FC236}">
                    <a16:creationId xmlns:a16="http://schemas.microsoft.com/office/drawing/2014/main" id="{735701A5-4B38-CE15-C584-558AC2C5A997}"/>
                  </a:ext>
                </a:extLst>
              </p:cNvPr>
              <p:cNvSpPr/>
              <p:nvPr/>
            </p:nvSpPr>
            <p:spPr>
              <a:xfrm>
                <a:off x="2640458" y="1690233"/>
                <a:ext cx="1435608" cy="429768"/>
              </a:xfrm>
              <a:prstGeom prst="rect">
                <a:avLst/>
              </a:prstGeom>
              <a:grpFill/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kern="0">
                    <a:solidFill>
                      <a:srgbClr val="FFFFFF"/>
                    </a:solidFill>
                    <a:latin typeface="Arial" charset="0"/>
                  </a:rPr>
                  <a:t>12 JUN 2024</a:t>
                </a:r>
              </a:p>
            </p:txBody>
          </p:sp>
          <p:sp>
            <p:nvSpPr>
              <p:cNvPr id="47" name="Shape 115">
                <a:extLst>
                  <a:ext uri="{FF2B5EF4-FFF2-40B4-BE49-F238E27FC236}">
                    <a16:creationId xmlns:a16="http://schemas.microsoft.com/office/drawing/2014/main" id="{E307FA31-3BB7-3F2A-AD10-15140A51334D}"/>
                  </a:ext>
                </a:extLst>
              </p:cNvPr>
              <p:cNvSpPr/>
              <p:nvPr/>
            </p:nvSpPr>
            <p:spPr>
              <a:xfrm>
                <a:off x="4078840" y="1690233"/>
                <a:ext cx="1435608" cy="429768"/>
              </a:xfrm>
              <a:prstGeom prst="rect">
                <a:avLst/>
              </a:prstGeom>
              <a:grpFill/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kern="0">
                    <a:solidFill>
                      <a:srgbClr val="FFFFFF"/>
                    </a:solidFill>
                    <a:latin typeface="Arial" charset="0"/>
                  </a:rPr>
                  <a:t>16 OCT 2024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BA807D-7336-F558-7082-A414E6C5C637}"/>
              </a:ext>
            </a:extLst>
          </p:cNvPr>
          <p:cNvGrpSpPr/>
          <p:nvPr/>
        </p:nvGrpSpPr>
        <p:grpSpPr>
          <a:xfrm>
            <a:off x="1858261" y="2835866"/>
            <a:ext cx="5756302" cy="429768"/>
            <a:chOff x="791461" y="3582162"/>
            <a:chExt cx="5756302" cy="429768"/>
          </a:xfrm>
        </p:grpSpPr>
        <p:sp>
          <p:nvSpPr>
            <p:cNvPr id="49" name="Shape 115">
              <a:extLst>
                <a:ext uri="{FF2B5EF4-FFF2-40B4-BE49-F238E27FC236}">
                  <a16:creationId xmlns:a16="http://schemas.microsoft.com/office/drawing/2014/main" id="{0D35C4CE-85C2-8033-DA5F-9960EDD165A0}"/>
                </a:ext>
              </a:extLst>
            </p:cNvPr>
            <p:cNvSpPr/>
            <p:nvPr/>
          </p:nvSpPr>
          <p:spPr>
            <a:xfrm>
              <a:off x="791461" y="3582162"/>
              <a:ext cx="1438382" cy="426584"/>
            </a:xfrm>
            <a:prstGeom prst="rect">
              <a:avLst/>
            </a:prstGeom>
            <a:solidFill>
              <a:srgbClr val="002060"/>
            </a:solidFill>
            <a:ln w="3175" cap="flat">
              <a:solidFill>
                <a:srgbClr val="FFFFFF"/>
              </a:solidFill>
              <a:round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538"/>
                </a:spcBef>
                <a:spcAft>
                  <a:spcPct val="0"/>
                </a:spcAft>
                <a:defRPr/>
              </a:pPr>
              <a:r>
                <a:rPr lang="en-US" altLang="en-US" sz="1400" b="1" kern="0">
                  <a:solidFill>
                    <a:srgbClr val="FFC000"/>
                  </a:solidFill>
                  <a:latin typeface="Arial"/>
                </a:rPr>
                <a:t>Award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5AE88CC-9426-092D-C3FF-267CD530D8EA}"/>
                </a:ext>
              </a:extLst>
            </p:cNvPr>
            <p:cNvGrpSpPr/>
            <p:nvPr/>
          </p:nvGrpSpPr>
          <p:grpSpPr>
            <a:xfrm>
              <a:off x="2235391" y="3582162"/>
              <a:ext cx="4312372" cy="429768"/>
              <a:chOff x="1202076" y="1690233"/>
              <a:chExt cx="4312372" cy="429768"/>
            </a:xfrm>
            <a:solidFill>
              <a:srgbClr val="002060"/>
            </a:solidFill>
          </p:grpSpPr>
          <p:sp>
            <p:nvSpPr>
              <p:cNvPr id="51" name="Shape 115">
                <a:extLst>
                  <a:ext uri="{FF2B5EF4-FFF2-40B4-BE49-F238E27FC236}">
                    <a16:creationId xmlns:a16="http://schemas.microsoft.com/office/drawing/2014/main" id="{1E8942B7-60B8-D0E7-545C-A6B6013DE398}"/>
                  </a:ext>
                </a:extLst>
              </p:cNvPr>
              <p:cNvSpPr/>
              <p:nvPr/>
            </p:nvSpPr>
            <p:spPr>
              <a:xfrm>
                <a:off x="1202076" y="1690233"/>
                <a:ext cx="1438382" cy="429768"/>
              </a:xfrm>
              <a:prstGeom prst="rect">
                <a:avLst/>
              </a:prstGeom>
              <a:grpFill/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kern="0">
                    <a:solidFill>
                      <a:srgbClr val="FFFFFF"/>
                    </a:solidFill>
                    <a:latin typeface="Arial" charset="0"/>
                  </a:rPr>
                  <a:t>5 AUG 2024</a:t>
                </a:r>
              </a:p>
            </p:txBody>
          </p:sp>
          <p:sp>
            <p:nvSpPr>
              <p:cNvPr id="52" name="Shape 115">
                <a:extLst>
                  <a:ext uri="{FF2B5EF4-FFF2-40B4-BE49-F238E27FC236}">
                    <a16:creationId xmlns:a16="http://schemas.microsoft.com/office/drawing/2014/main" id="{85952FD9-0611-C390-D22F-C0ECB6277487}"/>
                  </a:ext>
                </a:extLst>
              </p:cNvPr>
              <p:cNvSpPr/>
              <p:nvPr/>
            </p:nvSpPr>
            <p:spPr>
              <a:xfrm>
                <a:off x="2640458" y="1690233"/>
                <a:ext cx="1435608" cy="429768"/>
              </a:xfrm>
              <a:prstGeom prst="rect">
                <a:avLst/>
              </a:prstGeom>
              <a:grpFill/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kern="0">
                    <a:solidFill>
                      <a:srgbClr val="FFFFFF"/>
                    </a:solidFill>
                    <a:latin typeface="Arial" charset="0"/>
                  </a:rPr>
                  <a:t>9 DEC 2024</a:t>
                </a:r>
              </a:p>
            </p:txBody>
          </p:sp>
          <p:sp>
            <p:nvSpPr>
              <p:cNvPr id="53" name="Shape 115">
                <a:extLst>
                  <a:ext uri="{FF2B5EF4-FFF2-40B4-BE49-F238E27FC236}">
                    <a16:creationId xmlns:a16="http://schemas.microsoft.com/office/drawing/2014/main" id="{0EB9C591-A94D-3439-1D89-4C5F474637D1}"/>
                  </a:ext>
                </a:extLst>
              </p:cNvPr>
              <p:cNvSpPr/>
              <p:nvPr/>
            </p:nvSpPr>
            <p:spPr>
              <a:xfrm>
                <a:off x="4078840" y="1690233"/>
                <a:ext cx="1435608" cy="429768"/>
              </a:xfrm>
              <a:prstGeom prst="rect">
                <a:avLst/>
              </a:prstGeom>
              <a:grpFill/>
              <a:ln w="3175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538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kern="0">
                    <a:solidFill>
                      <a:srgbClr val="FFFFFF"/>
                    </a:solidFill>
                    <a:latin typeface="Arial" charset="0"/>
                  </a:rPr>
                  <a:t>14 APR 2025</a:t>
                </a:r>
              </a:p>
            </p:txBody>
          </p:sp>
        </p:grpSp>
      </p:grp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C38CAFC-FDE9-5440-EDD3-B6F6AE6F3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437" y="954795"/>
            <a:ext cx="1356633" cy="2256065"/>
          </a:xfrm>
          <a:prstGeom prst="rect">
            <a:avLst/>
          </a:prstGeom>
        </p:spPr>
      </p:pic>
      <p:sp>
        <p:nvSpPr>
          <p:cNvPr id="54" name="Footer Placeholder 5"/>
          <p:cNvSpPr txBox="1">
            <a:spLocks/>
          </p:cNvSpPr>
          <p:nvPr/>
        </p:nvSpPr>
        <p:spPr bwMode="auto">
          <a:xfrm>
            <a:off x="2863850" y="6623844"/>
            <a:ext cx="6342062" cy="24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tx1"/>
                </a:solidFill>
              </a:rPr>
              <a:t>DISTRIBUTION STATEMENT A. Approved for public release; distribution unlimited</a:t>
            </a:r>
          </a:p>
          <a:p>
            <a:pPr>
              <a:defRPr/>
            </a:pP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19BB06-EECF-0DB7-533F-399BF0512424}"/>
              </a:ext>
            </a:extLst>
          </p:cNvPr>
          <p:cNvSpPr txBox="1"/>
          <p:nvPr/>
        </p:nvSpPr>
        <p:spPr>
          <a:xfrm>
            <a:off x="11857703" y="6623844"/>
            <a:ext cx="3342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85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219810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52D3C-A1E2-AD0E-6D07-D56E42922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007D63-7196-4CC3-B12C-8B6529729D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AF0ADF1-44D7-A881-2B7F-80200FCD11F1}"/>
              </a:ext>
            </a:extLst>
          </p:cNvPr>
          <p:cNvSpPr>
            <a:spLocks/>
          </p:cNvSpPr>
          <p:nvPr/>
        </p:nvSpPr>
        <p:spPr bwMode="auto">
          <a:xfrm>
            <a:off x="1741584" y="924824"/>
            <a:ext cx="1335087" cy="230910"/>
          </a:xfrm>
          <a:prstGeom prst="rect">
            <a:avLst/>
          </a:prstGeom>
          <a:solidFill>
            <a:srgbClr val="BBE0E3">
              <a:lumMod val="75000"/>
            </a:srgbClr>
          </a:solidFill>
          <a:ln w="3175" cap="flat">
            <a:solidFill>
              <a:srgbClr val="FFFFFF"/>
            </a:solidFill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Rockwell"/>
                <a:cs typeface="Rockwell"/>
              </a:rPr>
              <a:t>Year 1</a:t>
            </a:r>
          </a:p>
        </p:txBody>
      </p:sp>
      <p:sp>
        <p:nvSpPr>
          <p:cNvPr id="7" name="Shape 115">
            <a:extLst>
              <a:ext uri="{FF2B5EF4-FFF2-40B4-BE49-F238E27FC236}">
                <a16:creationId xmlns:a16="http://schemas.microsoft.com/office/drawing/2014/main" id="{53D52925-5D70-E191-E08D-483753613693}"/>
              </a:ext>
            </a:extLst>
          </p:cNvPr>
          <p:cNvSpPr/>
          <p:nvPr/>
        </p:nvSpPr>
        <p:spPr>
          <a:xfrm>
            <a:off x="1743166" y="1453918"/>
            <a:ext cx="1335087" cy="538178"/>
          </a:xfrm>
          <a:prstGeom prst="rect">
            <a:avLst/>
          </a:prstGeom>
          <a:solidFill>
            <a:srgbClr val="BBE0E3">
              <a:lumMod val="75000"/>
            </a:srgbClr>
          </a:solidFill>
          <a:ln w="3175" cap="flat">
            <a:solidFill>
              <a:srgbClr val="FFFFFF"/>
            </a:solidFill>
            <a:round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FFFFFF"/>
                </a:solidFill>
              </a:rPr>
              <a:t>Topic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FFFFFF"/>
                </a:solidFill>
              </a:rPr>
              <a:t>Development*/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FFFFFF"/>
                </a:solidFill>
              </a:rPr>
              <a:t>BAA Process</a:t>
            </a:r>
          </a:p>
        </p:txBody>
      </p:sp>
      <p:sp>
        <p:nvSpPr>
          <p:cNvPr id="8" name="Shape 115">
            <a:extLst>
              <a:ext uri="{FF2B5EF4-FFF2-40B4-BE49-F238E27FC236}">
                <a16:creationId xmlns:a16="http://schemas.microsoft.com/office/drawing/2014/main" id="{9D4EE030-8D0E-39FA-B0CD-5EFD2E2B677D}"/>
              </a:ext>
            </a:extLst>
          </p:cNvPr>
          <p:cNvSpPr/>
          <p:nvPr/>
        </p:nvSpPr>
        <p:spPr>
          <a:xfrm>
            <a:off x="3170184" y="1453918"/>
            <a:ext cx="1335087" cy="538178"/>
          </a:xfrm>
          <a:prstGeom prst="rect">
            <a:avLst/>
          </a:prstGeom>
          <a:solidFill>
            <a:srgbClr val="169A8B"/>
          </a:solidFill>
          <a:ln w="3175" cap="flat">
            <a:solidFill>
              <a:srgbClr val="FFFFFF"/>
            </a:solidFill>
            <a:round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FFFFFF"/>
                </a:solidFill>
              </a:rPr>
              <a:t>Concept Dev. &amp; Feasibility Demo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1858996-54DB-7109-60EA-F57306285BC6}"/>
              </a:ext>
            </a:extLst>
          </p:cNvPr>
          <p:cNvSpPr>
            <a:spLocks/>
          </p:cNvSpPr>
          <p:nvPr/>
        </p:nvSpPr>
        <p:spPr bwMode="auto">
          <a:xfrm>
            <a:off x="3168026" y="924824"/>
            <a:ext cx="1335087" cy="230910"/>
          </a:xfrm>
          <a:prstGeom prst="rect">
            <a:avLst/>
          </a:prstGeom>
          <a:solidFill>
            <a:srgbClr val="169A8B"/>
          </a:solidFill>
          <a:ln w="3175" cap="flat">
            <a:solidFill>
              <a:srgbClr val="FFFFFF"/>
            </a:solidFill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Rockwell"/>
                <a:cs typeface="Rockwell"/>
              </a:rPr>
              <a:t>Year 2</a:t>
            </a:r>
          </a:p>
        </p:txBody>
      </p:sp>
      <p:sp>
        <p:nvSpPr>
          <p:cNvPr id="10" name="Shape 115">
            <a:extLst>
              <a:ext uri="{FF2B5EF4-FFF2-40B4-BE49-F238E27FC236}">
                <a16:creationId xmlns:a16="http://schemas.microsoft.com/office/drawing/2014/main" id="{B7E3F8BD-2CCC-38A8-1649-D1C8B90E4C76}"/>
              </a:ext>
            </a:extLst>
          </p:cNvPr>
          <p:cNvSpPr/>
          <p:nvPr/>
        </p:nvSpPr>
        <p:spPr>
          <a:xfrm>
            <a:off x="4597200" y="1453918"/>
            <a:ext cx="3025342" cy="538178"/>
          </a:xfrm>
          <a:prstGeom prst="rect">
            <a:avLst/>
          </a:prstGeom>
          <a:solidFill>
            <a:srgbClr val="3C8C93"/>
          </a:solidFill>
          <a:ln w="3175" cap="flat">
            <a:solidFill>
              <a:srgbClr val="FFFFFF"/>
            </a:solidFill>
            <a:round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spcBef>
                <a:spcPts val="538"/>
              </a:spcBef>
              <a:defRPr/>
            </a:pPr>
            <a:r>
              <a:rPr lang="en-US" altLang="en-US" sz="1200" kern="0">
                <a:solidFill>
                  <a:srgbClr val="FFFFFF"/>
                </a:solidFill>
              </a:rPr>
              <a:t>Technology Development/</a:t>
            </a:r>
            <a:br>
              <a:rPr lang="en-US" altLang="en-US" sz="1200" kern="0">
                <a:solidFill>
                  <a:srgbClr val="FFFFFF"/>
                </a:solidFill>
              </a:rPr>
            </a:br>
            <a:r>
              <a:rPr lang="en-US" altLang="en-US" sz="1200" kern="0">
                <a:solidFill>
                  <a:srgbClr val="FFFFFF"/>
                </a:solidFill>
              </a:rPr>
              <a:t>Prototype Experimentation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281D453-368A-DE56-D974-5A5D20BBC5A3}"/>
              </a:ext>
            </a:extLst>
          </p:cNvPr>
          <p:cNvSpPr>
            <a:spLocks/>
          </p:cNvSpPr>
          <p:nvPr/>
        </p:nvSpPr>
        <p:spPr bwMode="auto">
          <a:xfrm>
            <a:off x="4594555" y="934060"/>
            <a:ext cx="3025342" cy="212438"/>
          </a:xfrm>
          <a:prstGeom prst="rect">
            <a:avLst/>
          </a:prstGeom>
          <a:solidFill>
            <a:srgbClr val="BBE0E3">
              <a:lumMod val="50000"/>
            </a:srgbClr>
          </a:solidFill>
          <a:ln w="3175" cap="flat">
            <a:solidFill>
              <a:srgbClr val="FFFFFF"/>
            </a:solidFill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Rockwell"/>
                <a:cs typeface="Rockwell"/>
              </a:rPr>
              <a:t>Year 3-5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50018F83-9901-AA21-E194-ED6D471E3042}"/>
              </a:ext>
            </a:extLst>
          </p:cNvPr>
          <p:cNvSpPr>
            <a:spLocks/>
          </p:cNvSpPr>
          <p:nvPr/>
        </p:nvSpPr>
        <p:spPr bwMode="auto">
          <a:xfrm>
            <a:off x="7763466" y="940106"/>
            <a:ext cx="1335087" cy="230910"/>
          </a:xfrm>
          <a:prstGeom prst="rect">
            <a:avLst/>
          </a:prstGeom>
          <a:solidFill>
            <a:srgbClr val="2D2D8A">
              <a:lumMod val="50000"/>
            </a:srgbClr>
          </a:solidFill>
          <a:ln w="3175" cap="flat">
            <a:solidFill>
              <a:srgbClr val="FFFFFF"/>
            </a:solidFill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Rockwell"/>
                <a:cs typeface="Rockwell"/>
              </a:rPr>
              <a:t>Year 6-8</a:t>
            </a:r>
          </a:p>
        </p:txBody>
      </p:sp>
      <p:sp>
        <p:nvSpPr>
          <p:cNvPr id="13" name="AutoShape 26">
            <a:extLst>
              <a:ext uri="{FF2B5EF4-FFF2-40B4-BE49-F238E27FC236}">
                <a16:creationId xmlns:a16="http://schemas.microsoft.com/office/drawing/2014/main" id="{B8B9CFAC-548B-5FB6-E754-DF1D474FB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283" y="1234153"/>
            <a:ext cx="2871354" cy="977713"/>
          </a:xfrm>
          <a:prstGeom prst="rightArrow">
            <a:avLst>
              <a:gd name="adj1" fmla="val 56944"/>
              <a:gd name="adj2" fmla="val 79608"/>
            </a:avLst>
          </a:prstGeom>
          <a:solidFill>
            <a:srgbClr val="2D2D8A">
              <a:lumMod val="50000"/>
            </a:srgbClr>
          </a:solidFill>
          <a:ln w="3175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FFFFFF"/>
                </a:solidFill>
                <a:latin typeface="Calibri" pitchFamily="34" charset="0"/>
              </a:rPr>
              <a:t>Prototype Testing &amp; Evaluation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0">
                <a:solidFill>
                  <a:srgbClr val="FFFFFF"/>
                </a:solidFill>
                <a:latin typeface="Calibri" pitchFamily="34" charset="0"/>
              </a:rPr>
              <a:t>Technology Demonstration &amp; Validation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D0FF17-09C8-BAFD-C2BF-BC929A69A171}"/>
              </a:ext>
            </a:extLst>
          </p:cNvPr>
          <p:cNvSpPr>
            <a:spLocks/>
          </p:cNvSpPr>
          <p:nvPr/>
        </p:nvSpPr>
        <p:spPr bwMode="auto">
          <a:xfrm>
            <a:off x="9172231" y="940106"/>
            <a:ext cx="1335087" cy="230910"/>
          </a:xfrm>
          <a:prstGeom prst="rect">
            <a:avLst/>
          </a:prstGeom>
          <a:solidFill>
            <a:srgbClr val="2D2D8A">
              <a:lumMod val="50000"/>
            </a:srgbClr>
          </a:solidFill>
          <a:ln w="3175" cap="flat">
            <a:solidFill>
              <a:srgbClr val="FFFFFF"/>
            </a:solidFill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>
                <a:solidFill>
                  <a:srgbClr val="FFFFFF"/>
                </a:solidFill>
                <a:latin typeface="Rockwell"/>
                <a:cs typeface="Rockwell"/>
              </a:rPr>
              <a:t>Year 8+</a:t>
            </a: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07F55974-A71A-2631-BFF3-D41A5A9F1069}"/>
              </a:ext>
            </a:extLst>
          </p:cNvPr>
          <p:cNvSpPr>
            <a:spLocks/>
          </p:cNvSpPr>
          <p:nvPr/>
        </p:nvSpPr>
        <p:spPr bwMode="auto">
          <a:xfrm>
            <a:off x="1537407" y="2904042"/>
            <a:ext cx="9144001" cy="141539"/>
          </a:xfrm>
          <a:prstGeom prst="rect">
            <a:avLst/>
          </a:prstGeom>
          <a:solidFill>
            <a:srgbClr val="002060"/>
          </a:solidFill>
          <a:ln w="25400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A50E26-CE4C-97F6-E9ED-27062907091D}"/>
              </a:ext>
            </a:extLst>
          </p:cNvPr>
          <p:cNvSpPr/>
          <p:nvPr/>
        </p:nvSpPr>
        <p:spPr bwMode="auto">
          <a:xfrm>
            <a:off x="2313641" y="2269907"/>
            <a:ext cx="1516797" cy="1516797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pitchFamily="-112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E7A33C-67E4-6D83-C5DF-72C19F085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719" y="2530965"/>
            <a:ext cx="1076446" cy="101686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F181E9F-D184-D731-741C-8B21F287B482}"/>
              </a:ext>
            </a:extLst>
          </p:cNvPr>
          <p:cNvSpPr/>
          <p:nvPr/>
        </p:nvSpPr>
        <p:spPr bwMode="auto">
          <a:xfrm>
            <a:off x="5321390" y="2248207"/>
            <a:ext cx="1516797" cy="1516797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pitchFamily="-112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4D0CA8-7AE3-5788-B707-9906F372BDF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6454" y="2619808"/>
            <a:ext cx="768703" cy="80364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BAF79E7-3EE5-E016-9F05-9997EF973E62}"/>
              </a:ext>
            </a:extLst>
          </p:cNvPr>
          <p:cNvSpPr/>
          <p:nvPr/>
        </p:nvSpPr>
        <p:spPr bwMode="auto">
          <a:xfrm>
            <a:off x="8427576" y="2269907"/>
            <a:ext cx="1516797" cy="1516797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pitchFamily="-112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BAD49C-6F75-0661-4357-CCC0A933D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918" y="2537238"/>
            <a:ext cx="1035218" cy="10168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60EB54-1240-2F4F-628C-7425183C39C5}"/>
              </a:ext>
            </a:extLst>
          </p:cNvPr>
          <p:cNvSpPr txBox="1"/>
          <p:nvPr/>
        </p:nvSpPr>
        <p:spPr>
          <a:xfrm>
            <a:off x="1433737" y="5627415"/>
            <a:ext cx="593356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 &amp; Funded by the NAVSEA - SBIR/STTR Program Office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SBA adjusts cost ceilings each year for inflation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D8806D-7819-E78D-FD4D-E75F4A827408}"/>
              </a:ext>
            </a:extLst>
          </p:cNvPr>
          <p:cNvSpPr/>
          <p:nvPr/>
        </p:nvSpPr>
        <p:spPr>
          <a:xfrm>
            <a:off x="1477981" y="4392659"/>
            <a:ext cx="3042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latin typeface="Rockwell" panose="02060603020205020403" pitchFamily="18" charset="0"/>
              </a:rPr>
              <a:t>$240k Contract </a:t>
            </a:r>
            <a:r>
              <a:rPr lang="en-US" sz="1200" b="1">
                <a:solidFill>
                  <a:srgbClr val="00B050"/>
                </a:solidFill>
                <a:latin typeface="Rockwell" panose="02060603020205020403" pitchFamily="18" charset="0"/>
              </a:rPr>
              <a:t>(SBIR/STTR Funds)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>
                <a:latin typeface="Rockwell" panose="02060603020205020403" pitchFamily="18" charset="0"/>
              </a:rPr>
              <a:t>$140K base - 6 months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>
                <a:latin typeface="Rockwell" panose="02060603020205020403" pitchFamily="18" charset="0"/>
              </a:rPr>
              <a:t>$100K option - 6 months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69CAFB96-8296-81E6-F56D-E4C9EE778906}"/>
              </a:ext>
            </a:extLst>
          </p:cNvPr>
          <p:cNvSpPr>
            <a:spLocks/>
          </p:cNvSpPr>
          <p:nvPr/>
        </p:nvSpPr>
        <p:spPr bwMode="auto">
          <a:xfrm>
            <a:off x="1433737" y="3765004"/>
            <a:ext cx="32766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u="sng">
                <a:latin typeface="Rockwell"/>
                <a:ea typeface="Proxima Nova Bold" pitchFamily="-102" charset="0"/>
                <a:cs typeface="Rockwell"/>
                <a:sym typeface="Proxima Nova Bold" pitchFamily="-102" charset="0"/>
              </a:rPr>
              <a:t>Phase I:</a:t>
            </a:r>
            <a:br>
              <a:rPr lang="en-US" sz="1400" b="1">
                <a:latin typeface="Rockwell"/>
                <a:ea typeface="Proxima Nova Bold" pitchFamily="-102" charset="0"/>
                <a:cs typeface="Rockwell"/>
                <a:sym typeface="Proxima Nova Bold" pitchFamily="-102" charset="0"/>
              </a:rPr>
            </a:br>
            <a:r>
              <a:rPr lang="en-US" sz="1400" b="1">
                <a:latin typeface="Rockwell"/>
                <a:ea typeface="Proxima Nova Bold" pitchFamily="-102" charset="0"/>
                <a:cs typeface="Rockwell"/>
                <a:sym typeface="Proxima Nova Bold" pitchFamily="-102" charset="0"/>
              </a:rPr>
              <a:t> Concept Development &amp; </a:t>
            </a:r>
            <a:br>
              <a:rPr lang="en-US" sz="1400" b="1">
                <a:latin typeface="Rockwell"/>
                <a:ea typeface="Proxima Nova Bold" pitchFamily="-102" charset="0"/>
                <a:cs typeface="Rockwell"/>
                <a:sym typeface="Proxima Nova Bold" pitchFamily="-102" charset="0"/>
              </a:rPr>
            </a:br>
            <a:r>
              <a:rPr lang="en-US" sz="1400" b="1">
                <a:latin typeface="Rockwell"/>
                <a:ea typeface="Proxima Nova Bold" pitchFamily="-102" charset="0"/>
                <a:cs typeface="Rockwell"/>
                <a:sym typeface="Proxima Nova Bold" pitchFamily="-102" charset="0"/>
              </a:rPr>
              <a:t>Feasibility Study</a:t>
            </a:r>
            <a:endParaRPr lang="en-US" sz="1200">
              <a:latin typeface="Rockwell"/>
              <a:cs typeface="Rockwell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095885-A452-2BE2-4EF6-27F0D1DC9111}"/>
              </a:ext>
            </a:extLst>
          </p:cNvPr>
          <p:cNvCxnSpPr>
            <a:cxnSpLocks/>
          </p:cNvCxnSpPr>
          <p:nvPr/>
        </p:nvCxnSpPr>
        <p:spPr>
          <a:xfrm>
            <a:off x="4549799" y="4371393"/>
            <a:ext cx="0" cy="117545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6">
            <a:extLst>
              <a:ext uri="{FF2B5EF4-FFF2-40B4-BE49-F238E27FC236}">
                <a16:creationId xmlns:a16="http://schemas.microsoft.com/office/drawing/2014/main" id="{467CCD02-F354-4D2E-0FD2-2BE6369797E7}"/>
              </a:ext>
            </a:extLst>
          </p:cNvPr>
          <p:cNvSpPr>
            <a:spLocks/>
          </p:cNvSpPr>
          <p:nvPr/>
        </p:nvSpPr>
        <p:spPr bwMode="auto">
          <a:xfrm>
            <a:off x="4504019" y="3765004"/>
            <a:ext cx="320344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u="sng">
                <a:latin typeface="Rockwell"/>
                <a:ea typeface="Proxima Nova Bold" pitchFamily="-102" charset="0"/>
                <a:cs typeface="Rockwell"/>
                <a:sym typeface="Proxima Nova Bold" pitchFamily="-102" charset="0"/>
              </a:rPr>
              <a:t>Phase II: </a:t>
            </a:r>
            <a:br>
              <a:rPr lang="en-US" sz="1400" b="1">
                <a:latin typeface="Rockwell"/>
                <a:ea typeface="Proxima Nova Bold" pitchFamily="-102" charset="0"/>
                <a:cs typeface="Rockwell"/>
                <a:sym typeface="Proxima Nova Bold" pitchFamily="-102" charset="0"/>
              </a:rPr>
            </a:br>
            <a:r>
              <a:rPr lang="en-US" sz="1400" b="1">
                <a:latin typeface="Rockwell"/>
                <a:ea typeface="Proxima Nova Bold" pitchFamily="-102" charset="0"/>
                <a:cs typeface="Rockwell"/>
                <a:sym typeface="Proxima Nova Bold" pitchFamily="-102" charset="0"/>
              </a:rPr>
              <a:t>Full Research, </a:t>
            </a:r>
            <a:br>
              <a:rPr lang="en-US" sz="1400" b="1">
                <a:latin typeface="Rockwell"/>
                <a:ea typeface="Proxima Nova Bold" pitchFamily="-102" charset="0"/>
                <a:cs typeface="Rockwell"/>
                <a:sym typeface="Proxima Nova Bold" pitchFamily="-102" charset="0"/>
              </a:rPr>
            </a:br>
            <a:r>
              <a:rPr lang="en-US" sz="1400" b="1">
                <a:latin typeface="Rockwell"/>
                <a:ea typeface="Proxima Nova Bold" pitchFamily="-102" charset="0"/>
                <a:cs typeface="Rockwell"/>
                <a:sym typeface="Proxima Nova Bold" pitchFamily="-102" charset="0"/>
              </a:rPr>
              <a:t>R&amp;D to Prototype</a:t>
            </a:r>
            <a:endParaRPr lang="en-US" sz="1400" b="1">
              <a:latin typeface="Rockwell"/>
              <a:ea typeface="Proxima Nova Regular" pitchFamily="-102" charset="0"/>
              <a:cs typeface="Rockwell"/>
              <a:sym typeface="Proxima Nova Regular" pitchFamily="-10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2D7D4C-DC51-D48B-E5A6-9E30C2F011F5}"/>
              </a:ext>
            </a:extLst>
          </p:cNvPr>
          <p:cNvSpPr/>
          <p:nvPr/>
        </p:nvSpPr>
        <p:spPr>
          <a:xfrm>
            <a:off x="4664653" y="4346514"/>
            <a:ext cx="338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latin typeface="Rockwell" panose="02060603020205020403" pitchFamily="18" charset="0"/>
              </a:rPr>
              <a:t>$1.8M Contract </a:t>
            </a:r>
            <a:r>
              <a:rPr lang="en-US" sz="1200" b="1">
                <a:solidFill>
                  <a:srgbClr val="00B050"/>
                </a:solidFill>
                <a:latin typeface="Rockwell" panose="02060603020205020403" pitchFamily="18" charset="0"/>
              </a:rPr>
              <a:t>(SBIR/STTR Funds)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>
                <a:latin typeface="Rockwell" panose="02060603020205020403" pitchFamily="18" charset="0"/>
              </a:rPr>
              <a:t>$600K base – 12 months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>
                <a:latin typeface="Rockwell" panose="02060603020205020403" pitchFamily="18" charset="0"/>
              </a:rPr>
              <a:t>$600K option – 12 months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>
                <a:latin typeface="Rockwell" panose="02060603020205020403" pitchFamily="18" charset="0"/>
              </a:rPr>
              <a:t>$600K option – 12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latin typeface="Rockwell" panose="02060603020205020403" pitchFamily="18" charset="0"/>
              </a:rPr>
              <a:t>Commercialization Readiness Prog.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>
                <a:latin typeface="Rockwell" panose="02060603020205020403" pitchFamily="18" charset="0"/>
              </a:rPr>
              <a:t>SBIR/STTR Transition Program (STP</a:t>
            </a:r>
            <a:r>
              <a:rPr lang="en-US" sz="1200" b="1">
                <a:solidFill>
                  <a:srgbClr val="002060"/>
                </a:solidFill>
                <a:latin typeface="Rockwell" panose="02060603020205020403" pitchFamily="18" charset="0"/>
              </a:rPr>
              <a:t>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3E29BE-DBCF-461C-3350-4C0D8292FBB5}"/>
              </a:ext>
            </a:extLst>
          </p:cNvPr>
          <p:cNvGrpSpPr/>
          <p:nvPr/>
        </p:nvGrpSpPr>
        <p:grpSpPr>
          <a:xfrm>
            <a:off x="2156459" y="6264282"/>
            <a:ext cx="8095488" cy="469391"/>
            <a:chOff x="632459" y="6111240"/>
            <a:chExt cx="8095488" cy="469391"/>
          </a:xfrm>
        </p:grpSpPr>
        <p:pic>
          <p:nvPicPr>
            <p:cNvPr id="33" name="object 55">
              <a:extLst>
                <a:ext uri="{FF2B5EF4-FFF2-40B4-BE49-F238E27FC236}">
                  <a16:creationId xmlns:a16="http://schemas.microsoft.com/office/drawing/2014/main" id="{22DA90D9-F810-C861-61BE-F041CACBBEE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459" y="6111240"/>
              <a:ext cx="8095488" cy="469391"/>
            </a:xfrm>
            <a:prstGeom prst="rect">
              <a:avLst/>
            </a:prstGeom>
          </p:spPr>
        </p:pic>
        <p:sp>
          <p:nvSpPr>
            <p:cNvPr id="34" name="object 56">
              <a:extLst>
                <a:ext uri="{FF2B5EF4-FFF2-40B4-BE49-F238E27FC236}">
                  <a16:creationId xmlns:a16="http://schemas.microsoft.com/office/drawing/2014/main" id="{5AA07EAC-C9BE-A759-9E51-FE57B1385764}"/>
                </a:ext>
              </a:extLst>
            </p:cNvPr>
            <p:cNvSpPr txBox="1"/>
            <p:nvPr/>
          </p:nvSpPr>
          <p:spPr>
            <a:xfrm>
              <a:off x="1703957" y="6165929"/>
              <a:ext cx="5951855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400" b="1" spc="-5">
                  <a:solidFill>
                    <a:srgbClr val="FFD218"/>
                  </a:solidFill>
                  <a:latin typeface="Arial"/>
                  <a:cs typeface="Arial"/>
                </a:rPr>
                <a:t>SBIR</a:t>
              </a:r>
              <a:r>
                <a:rPr sz="1400" b="1" spc="-15">
                  <a:solidFill>
                    <a:srgbClr val="FFD218"/>
                  </a:solidFill>
                  <a:latin typeface="Arial"/>
                  <a:cs typeface="Arial"/>
                </a:rPr>
                <a:t> </a:t>
              </a:r>
              <a:r>
                <a:rPr sz="1400" b="1">
                  <a:solidFill>
                    <a:srgbClr val="FFD218"/>
                  </a:solidFill>
                  <a:latin typeface="Arial"/>
                  <a:cs typeface="Arial"/>
                </a:rPr>
                <a:t>/</a:t>
              </a:r>
              <a:r>
                <a:rPr sz="1400" b="1" spc="5">
                  <a:solidFill>
                    <a:srgbClr val="FFD218"/>
                  </a:solidFill>
                  <a:latin typeface="Arial"/>
                  <a:cs typeface="Arial"/>
                </a:rPr>
                <a:t> </a:t>
              </a:r>
              <a:r>
                <a:rPr sz="1400" b="1" spc="-5">
                  <a:solidFill>
                    <a:srgbClr val="FFD218"/>
                  </a:solidFill>
                  <a:latin typeface="Arial"/>
                  <a:cs typeface="Arial"/>
                </a:rPr>
                <a:t>STTR</a:t>
              </a:r>
              <a:r>
                <a:rPr sz="1400" b="1" spc="-10">
                  <a:solidFill>
                    <a:srgbClr val="FFD218"/>
                  </a:solidFill>
                  <a:latin typeface="Arial"/>
                  <a:cs typeface="Arial"/>
                </a:rPr>
                <a:t> </a:t>
              </a:r>
              <a:r>
                <a:rPr sz="1400" b="1" spc="-20">
                  <a:solidFill>
                    <a:srgbClr val="FFD218"/>
                  </a:solidFill>
                  <a:latin typeface="Arial"/>
                  <a:cs typeface="Arial"/>
                </a:rPr>
                <a:t>Buys</a:t>
              </a:r>
              <a:r>
                <a:rPr sz="1400" b="1" spc="45">
                  <a:solidFill>
                    <a:srgbClr val="FFD218"/>
                  </a:solidFill>
                  <a:latin typeface="Arial"/>
                  <a:cs typeface="Arial"/>
                </a:rPr>
                <a:t> </a:t>
              </a:r>
              <a:r>
                <a:rPr sz="1400" b="1" spc="-5">
                  <a:solidFill>
                    <a:srgbClr val="FFD218"/>
                  </a:solidFill>
                  <a:latin typeface="Arial"/>
                  <a:cs typeface="Arial"/>
                </a:rPr>
                <a:t>Research</a:t>
              </a:r>
              <a:r>
                <a:rPr sz="1400" b="1" spc="-30">
                  <a:solidFill>
                    <a:srgbClr val="FFD218"/>
                  </a:solidFill>
                  <a:latin typeface="Arial"/>
                  <a:cs typeface="Arial"/>
                </a:rPr>
                <a:t> </a:t>
              </a:r>
              <a:r>
                <a:rPr sz="1400" b="1" spc="-5">
                  <a:solidFill>
                    <a:srgbClr val="FFD218"/>
                  </a:solidFill>
                  <a:latin typeface="Arial"/>
                  <a:cs typeface="Arial"/>
                </a:rPr>
                <a:t>and</a:t>
              </a:r>
              <a:r>
                <a:rPr sz="1400" b="1" spc="-15">
                  <a:solidFill>
                    <a:srgbClr val="FFD218"/>
                  </a:solidFill>
                  <a:latin typeface="Arial"/>
                  <a:cs typeface="Arial"/>
                </a:rPr>
                <a:t> </a:t>
              </a:r>
              <a:r>
                <a:rPr sz="1400" b="1" spc="-5">
                  <a:solidFill>
                    <a:srgbClr val="FFD218"/>
                  </a:solidFill>
                  <a:latin typeface="Arial"/>
                  <a:cs typeface="Arial"/>
                </a:rPr>
                <a:t>Development,</a:t>
              </a:r>
              <a:r>
                <a:rPr sz="1400" b="1" spc="-20">
                  <a:solidFill>
                    <a:srgbClr val="FFD218"/>
                  </a:solidFill>
                  <a:latin typeface="Arial"/>
                  <a:cs typeface="Arial"/>
                </a:rPr>
                <a:t> </a:t>
              </a:r>
              <a:r>
                <a:rPr sz="1400" b="1" spc="-5">
                  <a:solidFill>
                    <a:srgbClr val="FFD218"/>
                  </a:solidFill>
                  <a:latin typeface="Arial"/>
                  <a:cs typeface="Arial"/>
                </a:rPr>
                <a:t>Not</a:t>
              </a:r>
              <a:r>
                <a:rPr sz="1400" b="1">
                  <a:solidFill>
                    <a:srgbClr val="FFD218"/>
                  </a:solidFill>
                  <a:latin typeface="Arial"/>
                  <a:cs typeface="Arial"/>
                </a:rPr>
                <a:t> Parts</a:t>
              </a:r>
              <a:r>
                <a:rPr sz="1400" b="1" spc="-15">
                  <a:solidFill>
                    <a:srgbClr val="FFD218"/>
                  </a:solidFill>
                  <a:latin typeface="Arial"/>
                  <a:cs typeface="Arial"/>
                </a:rPr>
                <a:t> </a:t>
              </a:r>
              <a:r>
                <a:rPr sz="1400" b="1" spc="-5">
                  <a:solidFill>
                    <a:srgbClr val="FFD218"/>
                  </a:solidFill>
                  <a:latin typeface="Arial"/>
                  <a:cs typeface="Arial"/>
                </a:rPr>
                <a:t>and</a:t>
              </a:r>
              <a:r>
                <a:rPr sz="1400" b="1" spc="-25">
                  <a:solidFill>
                    <a:srgbClr val="FFD218"/>
                  </a:solidFill>
                  <a:latin typeface="Arial"/>
                  <a:cs typeface="Arial"/>
                </a:rPr>
                <a:t> </a:t>
              </a:r>
              <a:r>
                <a:rPr sz="1400" b="1" spc="-5">
                  <a:solidFill>
                    <a:srgbClr val="FFD218"/>
                  </a:solidFill>
                  <a:latin typeface="Arial"/>
                  <a:cs typeface="Arial"/>
                </a:rPr>
                <a:t>Services</a:t>
              </a:r>
              <a:endParaRPr sz="1400">
                <a:latin typeface="Arial"/>
                <a:cs typeface="Arial"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4CCE83-EA7A-8E6B-8FFE-A9FC6BDF1038}"/>
              </a:ext>
            </a:extLst>
          </p:cNvPr>
          <p:cNvCxnSpPr>
            <a:cxnSpLocks/>
          </p:cNvCxnSpPr>
          <p:nvPr/>
        </p:nvCxnSpPr>
        <p:spPr>
          <a:xfrm>
            <a:off x="7791274" y="4411335"/>
            <a:ext cx="0" cy="121608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7">
            <a:extLst>
              <a:ext uri="{FF2B5EF4-FFF2-40B4-BE49-F238E27FC236}">
                <a16:creationId xmlns:a16="http://schemas.microsoft.com/office/drawing/2014/main" id="{3D5488CF-A5D2-FAF6-3A24-2CDDF2BB42C5}"/>
              </a:ext>
            </a:extLst>
          </p:cNvPr>
          <p:cNvSpPr>
            <a:spLocks/>
          </p:cNvSpPr>
          <p:nvPr/>
        </p:nvSpPr>
        <p:spPr bwMode="auto">
          <a:xfrm>
            <a:off x="7801673" y="3782559"/>
            <a:ext cx="276860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u="sng">
                <a:latin typeface="Rockwell"/>
                <a:ea typeface="Proxima Nova Bold" pitchFamily="-102" charset="0"/>
                <a:cs typeface="Rockwell"/>
                <a:sym typeface="Proxima Nova Bold" pitchFamily="-102" charset="0"/>
              </a:rPr>
              <a:t>Phase III: </a:t>
            </a:r>
            <a:br>
              <a:rPr lang="en-US" sz="1400" b="1">
                <a:latin typeface="Rockwell"/>
                <a:ea typeface="Proxima Nova Bold" pitchFamily="-102" charset="0"/>
                <a:cs typeface="Rockwell"/>
                <a:sym typeface="Proxima Nova Bold" pitchFamily="-102" charset="0"/>
              </a:rPr>
            </a:br>
            <a:r>
              <a:rPr lang="en-US" sz="1400" b="1">
                <a:latin typeface="Rockwell"/>
                <a:ea typeface="Proxima Nova Bold" pitchFamily="-102" charset="0"/>
                <a:cs typeface="Rockwell"/>
                <a:sym typeface="Proxima Nova Bold" pitchFamily="-102" charset="0"/>
              </a:rPr>
              <a:t>Commercialization </a:t>
            </a:r>
            <a:endParaRPr lang="en-US" sz="1400" b="1">
              <a:latin typeface="Rockwell"/>
              <a:ea typeface="Proxima Nova Regular" pitchFamily="-102" charset="0"/>
              <a:cs typeface="Rockwell"/>
              <a:sym typeface="Proxima Nova Regular" pitchFamily="-10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CCEC37-4ACB-C71F-6F1A-AE30FFC0DE58}"/>
              </a:ext>
            </a:extLst>
          </p:cNvPr>
          <p:cNvSpPr txBox="1"/>
          <p:nvPr/>
        </p:nvSpPr>
        <p:spPr>
          <a:xfrm>
            <a:off x="7659814" y="4462120"/>
            <a:ext cx="3194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100" b="1">
                <a:latin typeface="Rockwell" panose="02060603020205020403" pitchFamily="18" charset="0"/>
              </a:rPr>
              <a:t>No Funding Caps</a:t>
            </a:r>
            <a:r>
              <a:rPr lang="en-US" sz="1100" b="1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1100" b="1" u="sng">
                <a:solidFill>
                  <a:srgbClr val="FF0000"/>
                </a:solidFill>
                <a:latin typeface="Rockwell" panose="02060603020205020403" pitchFamily="18" charset="0"/>
              </a:rPr>
              <a:t>(Non-SBIR/STTR $)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>
                <a:latin typeface="Rockwell" panose="02060603020205020403" pitchFamily="18" charset="0"/>
              </a:rPr>
              <a:t>No limit on number of awards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>
                <a:latin typeface="Rockwell" panose="02060603020205020403" pitchFamily="18" charset="0"/>
              </a:rPr>
              <a:t>Can be sole-sourced</a:t>
            </a:r>
            <a:br>
              <a:rPr lang="en-US" sz="1100">
                <a:latin typeface="Rockwell" panose="02060603020205020403" pitchFamily="18" charset="0"/>
              </a:rPr>
            </a:br>
            <a:endParaRPr lang="en-US" sz="1100">
              <a:latin typeface="Rockwell" panose="02060603020205020403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19752B-58E9-159C-222C-AC50E962E43A}"/>
              </a:ext>
            </a:extLst>
          </p:cNvPr>
          <p:cNvSpPr txBox="1"/>
          <p:nvPr/>
        </p:nvSpPr>
        <p:spPr>
          <a:xfrm>
            <a:off x="8048564" y="5624621"/>
            <a:ext cx="29841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Selected, Funded, and Awarded by Navy PMOs &amp; Contracting Orgs</a:t>
            </a: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B5F9F0-E5D9-6B95-79EC-B2E3DF78C13B}"/>
              </a:ext>
            </a:extLst>
          </p:cNvPr>
          <p:cNvSpPr txBox="1"/>
          <p:nvPr/>
        </p:nvSpPr>
        <p:spPr>
          <a:xfrm>
            <a:off x="3081457" y="94962"/>
            <a:ext cx="617561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>
                <a:solidFill>
                  <a:srgbClr val="000099"/>
                </a:solidFill>
                <a:latin typeface="Arial"/>
                <a:ea typeface="+mj-ea"/>
                <a:cs typeface="+mj-cs"/>
              </a:rPr>
              <a:t>SBIR/STTR – Three Phase Program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36" name="Footer Placeholder 5"/>
          <p:cNvSpPr txBox="1">
            <a:spLocks/>
          </p:cNvSpPr>
          <p:nvPr/>
        </p:nvSpPr>
        <p:spPr bwMode="auto">
          <a:xfrm>
            <a:off x="2863850" y="6623844"/>
            <a:ext cx="6342062" cy="24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tx1"/>
                </a:solidFill>
              </a:rPr>
              <a:t>DISTRIBUTION STATEMENT A. Approved for public release; distribution unlimited</a:t>
            </a:r>
          </a:p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5941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265D-D465-86BF-4BF8-E0834D91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850" y="0"/>
            <a:ext cx="6985000" cy="685800"/>
          </a:xfrm>
        </p:spPr>
        <p:txBody>
          <a:bodyPr/>
          <a:lstStyle/>
          <a:p>
            <a:r>
              <a:rPr lang="en-US"/>
              <a:t>Preparing Your Phase I Proposal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1EBBB-6060-BCA9-EC56-93853835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77" y="1026861"/>
            <a:ext cx="11599101" cy="5396346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/>
              <a:t>Each Service and agency is different. Read and follow announcement instructions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/>
              <a:t>Know your customer. Make sure your approach is relevant</a:t>
            </a:r>
          </a:p>
          <a:p>
            <a:pPr marL="457200" indent="-457200">
              <a:buFont typeface="+mj-lt"/>
              <a:buAutoNum type="arabicParenR"/>
            </a:pPr>
            <a:r>
              <a:rPr lang="en-US"/>
              <a:t>Take advantage of the pre-release. Contact the Topic Author to ask questions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/>
              <a:t>Emphasize your innovative approach. Articulate how it compares to the state of the art</a:t>
            </a:r>
          </a:p>
          <a:p>
            <a:pPr marL="457200" indent="-457200">
              <a:buFont typeface="+mj-lt"/>
              <a:buAutoNum type="arabicParenR"/>
            </a:pPr>
            <a:r>
              <a:rPr lang="en-US"/>
              <a:t>Clearly and concisely answer who, what, when, where, how, and importantly, why</a:t>
            </a:r>
          </a:p>
          <a:p>
            <a:pPr marL="457200" indent="-457200">
              <a:buFont typeface="+mj-lt"/>
              <a:buAutoNum type="arabicParenR"/>
            </a:pPr>
            <a:r>
              <a:rPr lang="en-US"/>
              <a:t>If there are technical barriers…address them!</a:t>
            </a:r>
          </a:p>
          <a:p>
            <a:pPr marL="457200" indent="-457200">
              <a:buFont typeface="+mj-lt"/>
              <a:buAutoNum type="arabicParenR"/>
            </a:pPr>
            <a:r>
              <a:rPr lang="en-US"/>
              <a:t>Provide a work plan and schedule with tasks that flow smoothly</a:t>
            </a:r>
          </a:p>
          <a:p>
            <a:pPr marL="457200" indent="-457200">
              <a:buFont typeface="+mj-lt"/>
              <a:buAutoNum type="arabicParenR"/>
            </a:pPr>
            <a:r>
              <a:rPr lang="en-US"/>
              <a:t>Ensure that the proposed solution is reasonable, realistic, and feasible</a:t>
            </a:r>
          </a:p>
          <a:p>
            <a:pPr marL="457200" indent="-457200">
              <a:buFont typeface="+mj-lt"/>
              <a:buAutoNum type="arabicParenR"/>
            </a:pPr>
            <a:r>
              <a:rPr lang="en-US"/>
              <a:t>Check spelling and grammar. Proposals can be difficult to read due to poor grammar</a:t>
            </a:r>
          </a:p>
          <a:p>
            <a:pPr marL="457200" indent="-457200">
              <a:buFont typeface="+mj-lt"/>
              <a:buAutoNum type="arabicParenR"/>
            </a:pPr>
            <a:r>
              <a:rPr lang="en-US"/>
              <a:t>Don’t underestimate commercialization. State your plan NOW!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b="1"/>
              <a:t>READ AND FOLLOW ANNOUNCEMENT INSTRUCTIONS!!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8F873-BEA4-D87E-D7C3-DDAA8C7BA7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EAC43-A645-4D71-B0E0-88C4A66946B5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 bwMode="auto">
          <a:xfrm>
            <a:off x="2863850" y="6623844"/>
            <a:ext cx="6342062" cy="24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9" tIns="45700" rIns="91399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chemeClr val="tx1"/>
                </a:solidFill>
              </a:rPr>
              <a:t>DISTRIBUTION STATEMENT A. Approved for public release; distribution unlimited</a:t>
            </a:r>
          </a:p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7844993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NAVESEA SBIR Qua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VESEA SBIR Qu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VESEA SBIR Qu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ESEA SBIR Qu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ESEA SBIR Qu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ESEA SBIR Qu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ESEA SBIR Qu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VESEA SBIR Qu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ESEA SBIR Qu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ESEA SBIR Qu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ESEA SBIR Qu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ESEA SBIR Qu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ESEA SBIR Qu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VESEA SBIR Qu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927</Words>
  <Application>Microsoft Office PowerPoint</Application>
  <PresentationFormat>Widescreen</PresentationFormat>
  <Paragraphs>181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Corbel</vt:lpstr>
      <vt:lpstr>Courier New</vt:lpstr>
      <vt:lpstr>Gill Sans</vt:lpstr>
      <vt:lpstr>Rockwell</vt:lpstr>
      <vt:lpstr>Wingdings</vt:lpstr>
      <vt:lpstr>1_NAVESEA SBIR Quad</vt:lpstr>
      <vt:lpstr>PowerPoint Presentation</vt:lpstr>
      <vt:lpstr>SBIR/STTR Program Overview</vt:lpstr>
      <vt:lpstr>NAVSEA SBIR/STTR – PEO/Directorate Hierarchy</vt:lpstr>
      <vt:lpstr>NAVSEA SBIR/STTR - Team Ships</vt:lpstr>
      <vt:lpstr>PowerPoint Presentation</vt:lpstr>
      <vt:lpstr>PowerPoint Presentation</vt:lpstr>
      <vt:lpstr>Preparing Your Phase I Proposal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Lundberg, Madison</dc:creator>
  <cp:lastModifiedBy>Bailey, Danielle G.</cp:lastModifiedBy>
  <cp:revision>164</cp:revision>
  <cp:lastPrinted>2023-09-25T14:47:43Z</cp:lastPrinted>
  <dcterms:created xsi:type="dcterms:W3CDTF">2023-09-11T16:51:59Z</dcterms:created>
  <dcterms:modified xsi:type="dcterms:W3CDTF">2023-09-25T17:02:47Z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85c8e3-5f6c-4cea-b527-49271db0afb6_Enabled">
    <vt:lpwstr>True</vt:lpwstr>
  </property>
  <property fmtid="{D5CDD505-2E9C-101B-9397-08002B2CF9AE}" pid="3" name="MSIP_Label_6d85c8e3-5f6c-4cea-b527-49271db0afb6_SiteId">
    <vt:lpwstr>a38d9f6a-0947-4d4f-b92f-7fecbe999fe6</vt:lpwstr>
  </property>
  <property fmtid="{D5CDD505-2E9C-101B-9397-08002B2CF9AE}" pid="4" name="MSIP_Label_6d85c8e3-5f6c-4cea-b527-49271db0afb6_SetDate">
    <vt:lpwstr>2023-09-25T15:07:02Z</vt:lpwstr>
  </property>
  <property fmtid="{D5CDD505-2E9C-101B-9397-08002B2CF9AE}" pid="5" name="MSIP_Label_6d85c8e3-5f6c-4cea-b527-49271db0afb6_Name">
    <vt:lpwstr>VTG Sensitive</vt:lpwstr>
  </property>
  <property fmtid="{D5CDD505-2E9C-101B-9397-08002B2CF9AE}" pid="6" name="MSIP_Label_6d85c8e3-5f6c-4cea-b527-49271db0afb6_ActionId">
    <vt:lpwstr>0b3e03c7-ceee-4305-9fef-4d7fcd2fe594</vt:lpwstr>
  </property>
  <property fmtid="{D5CDD505-2E9C-101B-9397-08002B2CF9AE}" pid="7" name="MSIP_Label_6d85c8e3-5f6c-4cea-b527-49271db0afb6_Removed">
    <vt:lpwstr>False</vt:lpwstr>
  </property>
  <property fmtid="{D5CDD505-2E9C-101B-9397-08002B2CF9AE}" pid="8" name="MSIP_Label_6d85c8e3-5f6c-4cea-b527-49271db0afb6_Extended_MSFT_Method">
    <vt:lpwstr>Standard</vt:lpwstr>
  </property>
  <property fmtid="{D5CDD505-2E9C-101B-9397-08002B2CF9AE}" pid="9" name="Sensitivity">
    <vt:lpwstr>VTG Sensitive</vt:lpwstr>
  </property>
</Properties>
</file>