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2" r:id="rId3"/>
  </p:sldMasterIdLst>
  <p:notesMasterIdLst>
    <p:notesMasterId r:id="rId17"/>
  </p:notesMasterIdLst>
  <p:sldIdLst>
    <p:sldId id="2267" r:id="rId4"/>
    <p:sldId id="2351" r:id="rId5"/>
    <p:sldId id="2342" r:id="rId6"/>
    <p:sldId id="2345" r:id="rId7"/>
    <p:sldId id="2271" r:id="rId8"/>
    <p:sldId id="2359" r:id="rId9"/>
    <p:sldId id="2325" r:id="rId10"/>
    <p:sldId id="2327" r:id="rId11"/>
    <p:sldId id="2356" r:id="rId12"/>
    <p:sldId id="2328" r:id="rId13"/>
    <p:sldId id="2340" r:id="rId14"/>
    <p:sldId id="2346" r:id="rId15"/>
    <p:sldId id="2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32E81C-854E-4CCF-A74B-F1B22037FE57}">
          <p14:sldIdLst>
            <p14:sldId id="2267"/>
            <p14:sldId id="2351"/>
            <p14:sldId id="2342"/>
            <p14:sldId id="2345"/>
            <p14:sldId id="2271"/>
            <p14:sldId id="2359"/>
            <p14:sldId id="2325"/>
            <p14:sldId id="2327"/>
            <p14:sldId id="2356"/>
            <p14:sldId id="2328"/>
            <p14:sldId id="2340"/>
            <p14:sldId id="2346"/>
            <p14:sldId id="2338"/>
          </p14:sldIdLst>
        </p14:section>
        <p14:section name="Backgrouns Slides" id="{86CEEBCC-2548-4E6D-ACED-E9D5A67763D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1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E5FD-F49E-4C1C-8B83-A80DB44D7FA9}" type="datetimeFigureOut">
              <a:rPr lang="es-419" smtClean="0"/>
              <a:t>11/9/2022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8CF81-4BA3-445D-8393-29BE3773F25B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791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698500"/>
            <a:ext cx="2997200" cy="16875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CB0C2-FD6C-4B62-AF87-BC1207CE7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Almost 4-billion-dollar investment in innovation </a:t>
            </a:r>
          </a:p>
          <a:p>
            <a:r>
              <a:rPr lang="en-US" dirty="0"/>
              <a:t>Who is your best partner</a:t>
            </a:r>
          </a:p>
          <a:p>
            <a:r>
              <a:rPr lang="en-US" dirty="0"/>
              <a:t>Who align better with your technology </a:t>
            </a:r>
          </a:p>
        </p:txBody>
      </p:sp>
    </p:spTree>
    <p:extLst>
      <p:ext uri="{BB962C8B-B14F-4D97-AF65-F5344CB8AC3E}">
        <p14:creationId xmlns:p14="http://schemas.microsoft.com/office/powerpoint/2010/main" val="26673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1171575"/>
            <a:ext cx="2401888" cy="13509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A003C-ACE2-4EF7-AF62-71758D32E637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Each service do it slightly differently </a:t>
            </a:r>
          </a:p>
          <a:p>
            <a:r>
              <a:rPr lang="en-US" dirty="0"/>
              <a:t>This is the Navy path to Commercialization </a:t>
            </a:r>
          </a:p>
          <a:p>
            <a:r>
              <a:rPr lang="en-US" dirty="0"/>
              <a:t>Let’s start from the right </a:t>
            </a:r>
          </a:p>
        </p:txBody>
      </p:sp>
    </p:spTree>
    <p:extLst>
      <p:ext uri="{BB962C8B-B14F-4D97-AF65-F5344CB8AC3E}">
        <p14:creationId xmlns:p14="http://schemas.microsoft.com/office/powerpoint/2010/main" val="189984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90AB0-7794-4685-9770-2239597D43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2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698500"/>
            <a:ext cx="2997200" cy="16875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CB0C2-FD6C-4B62-AF87-BC1207CE7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7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90AB0-7794-4685-9770-2239597D43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8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15963"/>
            <a:ext cx="3073400" cy="17287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CB0C2-FD6C-4B62-AF87-BC1207CE7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6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15963"/>
            <a:ext cx="3073400" cy="17287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CB0C2-FD6C-4B62-AF87-BC1207CE7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0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5663" y="715963"/>
            <a:ext cx="3073400" cy="17287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CB0C2-FD6C-4B62-AF87-BC1207CE7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2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90AB0-7794-4685-9770-2239597D43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9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6530-6BE6-40A0-BC59-063066BB6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61258-A3D7-4B53-AD81-5021B578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4ED10-4B8F-4A56-BA17-EBE21CD9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64AC9-AFE7-48A6-8637-1FAE14E3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5218-FB46-445A-B3BE-14C66ABF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13BB-6F1F-466A-B5D4-B258D7A5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47A47-5F5C-456B-A47F-FFDAC0990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F0227-529D-4B8F-A59B-0BFEA865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0DD1-CE84-4F81-8AA1-648C913C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4EE6-02C7-4196-AFA0-21B5D4A9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80DD6-A3B5-4635-A545-E9EF48257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A050A-82F3-46EE-A560-C4ADD4F0D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74A5-BEDC-4288-834E-6983B9B1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837F4-2BC3-4435-B162-5D975191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94289-1633-4925-BAE6-B1535A32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2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27675" y="1882003"/>
            <a:ext cx="4561695" cy="2732629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1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44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67266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214865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0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3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643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9084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093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44796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3643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99084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82093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44796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3643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99084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82093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44796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9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51061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80648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10233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39821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69408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995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51061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80648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10233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39821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669408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8995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51061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080648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10233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39821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669408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198995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7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7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8" y="1433855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2" y="1438950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7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1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8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2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1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26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7754-D22F-4FC6-BC6B-79A26DC9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CA70-6561-4781-A560-A861F5773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31B9C-B855-4AE6-9330-BB09B14D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C5D99-3D0D-4FEA-B74D-561D2231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836E9-5B01-4BE2-A79B-D1508D2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2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7799959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262949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923825" y="221589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17" hasCustomPrompt="1"/>
          </p:nvPr>
        </p:nvSpPr>
        <p:spPr>
          <a:xfrm>
            <a:off x="923825" y="399135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6036845" y="221589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6036845" y="399135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498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6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5" name="그림 개체 틀 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7" name="그림 개체 틀 3"/>
          <p:cNvSpPr>
            <a:spLocks noGrp="1"/>
          </p:cNvSpPr>
          <p:nvPr>
            <p:ph type="pic" sz="quarter" idx="25" hasCustomPrompt="1"/>
          </p:nvPr>
        </p:nvSpPr>
        <p:spPr>
          <a:xfrm>
            <a:off x="1733613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0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1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3613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3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1733613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4" name="그림 개체 틀 3"/>
          <p:cNvSpPr>
            <a:spLocks noGrp="1"/>
          </p:cNvSpPr>
          <p:nvPr>
            <p:ph type="pic" sz="quarter" idx="28" hasCustomPrompt="1"/>
          </p:nvPr>
        </p:nvSpPr>
        <p:spPr>
          <a:xfrm>
            <a:off x="3467228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29" hasCustomPrompt="1"/>
          </p:nvPr>
        </p:nvSpPr>
        <p:spPr>
          <a:xfrm>
            <a:off x="3467228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1" name="그림 개체 틀 3"/>
          <p:cNvSpPr>
            <a:spLocks noGrp="1"/>
          </p:cNvSpPr>
          <p:nvPr>
            <p:ph type="pic" sz="quarter" idx="30" hasCustomPrompt="1"/>
          </p:nvPr>
        </p:nvSpPr>
        <p:spPr>
          <a:xfrm>
            <a:off x="5200841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31" hasCustomPrompt="1"/>
          </p:nvPr>
        </p:nvSpPr>
        <p:spPr>
          <a:xfrm>
            <a:off x="3467228" y="518464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3" name="그림 개체 틀 3"/>
          <p:cNvSpPr>
            <a:spLocks noGrp="1"/>
          </p:cNvSpPr>
          <p:nvPr>
            <p:ph type="pic" sz="quarter" idx="32" hasCustomPrompt="1"/>
          </p:nvPr>
        </p:nvSpPr>
        <p:spPr>
          <a:xfrm>
            <a:off x="5200841" y="172945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4" name="그림 개체 틀 3"/>
          <p:cNvSpPr>
            <a:spLocks noGrp="1"/>
          </p:cNvSpPr>
          <p:nvPr>
            <p:ph type="pic" sz="quarter" idx="33" hasCustomPrompt="1"/>
          </p:nvPr>
        </p:nvSpPr>
        <p:spPr>
          <a:xfrm>
            <a:off x="5200841" y="345705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5" name="그림 개체 틀 3"/>
          <p:cNvSpPr>
            <a:spLocks noGrp="1"/>
          </p:cNvSpPr>
          <p:nvPr>
            <p:ph type="pic" sz="quarter" idx="34" hasCustomPrompt="1"/>
          </p:nvPr>
        </p:nvSpPr>
        <p:spPr>
          <a:xfrm>
            <a:off x="3467228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6" name="그림 개체 틀 3"/>
          <p:cNvSpPr>
            <a:spLocks noGrp="1"/>
          </p:cNvSpPr>
          <p:nvPr>
            <p:ph type="pic" sz="quarter" idx="35" hasCustomPrompt="1"/>
          </p:nvPr>
        </p:nvSpPr>
        <p:spPr>
          <a:xfrm>
            <a:off x="1733613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7" name="그림 개체 틀 3"/>
          <p:cNvSpPr>
            <a:spLocks noGrp="1"/>
          </p:cNvSpPr>
          <p:nvPr>
            <p:ph type="pic" sz="quarter" idx="36" hasCustomPrompt="1"/>
          </p:nvPr>
        </p:nvSpPr>
        <p:spPr>
          <a:xfrm>
            <a:off x="5200841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270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8" y="139320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9" y="1390901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7" y="139320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10" y="1390901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9" y="139320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76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0685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426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4539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67876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59716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2104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0932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60512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52496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42076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5735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969419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709515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969419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709515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947302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700630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947302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700630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453949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07277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453949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207277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4466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355" y="152400"/>
            <a:ext cx="10515600" cy="99591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CDA6DDA-28AA-4864-90C1-6887D4B696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8B4A-E5E6-44EF-B367-A3B7D5E9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A65D-D3E5-4072-9DD7-0F93D51F8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DE4B-BC0F-4D9E-835E-B98D77A1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2C978-4CE4-40B5-9488-31B51FB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6ACA4-5421-4269-9C97-0E259508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4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06401" y="6474023"/>
            <a:ext cx="11373916" cy="307778"/>
            <a:chOff x="304800" y="6474022"/>
            <a:chExt cx="8530437" cy="307778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609217" y="6474022"/>
              <a:ext cx="322602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700" b="1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Destruction Notice –</a:t>
              </a:r>
              <a:r>
                <a:rPr lang="en-US" sz="700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 For unclassified, limited documents, destroy by any method that will prevent disclosure of contents or reconstruction of the document.  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04800" y="6474023"/>
              <a:ext cx="53973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rgbClr val="FF0000"/>
                  </a:solidFill>
                  <a:latin typeface="+mn-lt"/>
                </a:rPr>
                <a:t>Distribution Statement D:</a:t>
              </a:r>
              <a:r>
                <a:rPr lang="en-US" sz="700" dirty="0">
                  <a:solidFill>
                    <a:srgbClr val="FF0000"/>
                  </a:solidFill>
                  <a:latin typeface="+mn-lt"/>
                </a:rPr>
                <a:t> Distribution authorized to the Department of Defense and U.S. DoD contractors only; critical technology; 22 Dec 2017. Other requests for this document shall be referred to the Office of Naval Research, 875 N. Randolph Street, Arlington, VA 22203-1995.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82257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712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226615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214865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46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58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643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9084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093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44796" y="1682011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3643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99084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82093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44796" y="2978529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3643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99084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82093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44796" y="4288283"/>
            <a:ext cx="2315669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6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51061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80648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10233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39821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69408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995" y="1520469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51061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80648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10233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39821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669408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8995" y="305364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51061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080648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10233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39821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669408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198995" y="4623288"/>
            <a:ext cx="1411776" cy="14114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94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7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8" y="1433855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2" y="1438950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7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1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8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2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1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795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7799959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2219948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923825" y="221589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17" hasCustomPrompt="1"/>
          </p:nvPr>
        </p:nvSpPr>
        <p:spPr>
          <a:xfrm>
            <a:off x="923825" y="399135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6036845" y="221589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6036845" y="3991354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60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5C6A-FE43-43A2-81A5-6B11AEF9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B8E1-1F21-45CF-B128-C72E8D7AE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290B6-3AD9-47E8-95EE-A0EC1625B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9F080-FED1-4B21-B513-60BB802D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11469-6416-4CD6-AD19-6F61ABB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0E0A5-31C9-4857-9F03-CFC1F941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6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5" name="그림 개체 틀 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7" name="그림 개체 틀 3"/>
          <p:cNvSpPr>
            <a:spLocks noGrp="1"/>
          </p:cNvSpPr>
          <p:nvPr>
            <p:ph type="pic" sz="quarter" idx="25" hasCustomPrompt="1"/>
          </p:nvPr>
        </p:nvSpPr>
        <p:spPr>
          <a:xfrm>
            <a:off x="1733613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0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1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3613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3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1733613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4" name="그림 개체 틀 3"/>
          <p:cNvSpPr>
            <a:spLocks noGrp="1"/>
          </p:cNvSpPr>
          <p:nvPr>
            <p:ph type="pic" sz="quarter" idx="28" hasCustomPrompt="1"/>
          </p:nvPr>
        </p:nvSpPr>
        <p:spPr>
          <a:xfrm>
            <a:off x="3467228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29" hasCustomPrompt="1"/>
          </p:nvPr>
        </p:nvSpPr>
        <p:spPr>
          <a:xfrm>
            <a:off x="3467228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1" name="그림 개체 틀 3"/>
          <p:cNvSpPr>
            <a:spLocks noGrp="1"/>
          </p:cNvSpPr>
          <p:nvPr>
            <p:ph type="pic" sz="quarter" idx="30" hasCustomPrompt="1"/>
          </p:nvPr>
        </p:nvSpPr>
        <p:spPr>
          <a:xfrm>
            <a:off x="5200841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31" hasCustomPrompt="1"/>
          </p:nvPr>
        </p:nvSpPr>
        <p:spPr>
          <a:xfrm>
            <a:off x="3467228" y="518464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3" name="그림 개체 틀 3"/>
          <p:cNvSpPr>
            <a:spLocks noGrp="1"/>
          </p:cNvSpPr>
          <p:nvPr>
            <p:ph type="pic" sz="quarter" idx="32" hasCustomPrompt="1"/>
          </p:nvPr>
        </p:nvSpPr>
        <p:spPr>
          <a:xfrm>
            <a:off x="5200841" y="172945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4" name="그림 개체 틀 3"/>
          <p:cNvSpPr>
            <a:spLocks noGrp="1"/>
          </p:cNvSpPr>
          <p:nvPr>
            <p:ph type="pic" sz="quarter" idx="33" hasCustomPrompt="1"/>
          </p:nvPr>
        </p:nvSpPr>
        <p:spPr>
          <a:xfrm>
            <a:off x="5200841" y="345705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5" name="그림 개체 틀 3"/>
          <p:cNvSpPr>
            <a:spLocks noGrp="1"/>
          </p:cNvSpPr>
          <p:nvPr>
            <p:ph type="pic" sz="quarter" idx="34" hasCustomPrompt="1"/>
          </p:nvPr>
        </p:nvSpPr>
        <p:spPr>
          <a:xfrm>
            <a:off x="3467228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6" name="그림 개체 틀 3"/>
          <p:cNvSpPr>
            <a:spLocks noGrp="1"/>
          </p:cNvSpPr>
          <p:nvPr>
            <p:ph type="pic" sz="quarter" idx="35" hasCustomPrompt="1"/>
          </p:nvPr>
        </p:nvSpPr>
        <p:spPr>
          <a:xfrm>
            <a:off x="1733613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7" name="그림 개체 틀 3"/>
          <p:cNvSpPr>
            <a:spLocks noGrp="1"/>
          </p:cNvSpPr>
          <p:nvPr>
            <p:ph type="pic" sz="quarter" idx="36" hasCustomPrompt="1"/>
          </p:nvPr>
        </p:nvSpPr>
        <p:spPr>
          <a:xfrm>
            <a:off x="5200841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257185" indent="-257185" algn="ctr">
              <a:buNone/>
              <a:defRPr lang="ko-KR" altLang="en-US" sz="75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685828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873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8" y="139320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9" y="1390901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7" y="139320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10" y="1390901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9" y="139320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4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75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597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257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4539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67876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59716" y="1524000"/>
            <a:ext cx="3356021" cy="403577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9105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0932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60512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52496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42076" y="1498600"/>
            <a:ext cx="2586933" cy="429260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9647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969419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709515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969419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709515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947302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700630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947302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700630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453949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07277" y="1607461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453949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207277" y="3335803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739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355" y="152400"/>
            <a:ext cx="10515600" cy="99591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CDA6DDA-28AA-4864-90C1-6887D4B696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54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06401" y="6474023"/>
            <a:ext cx="11373916" cy="307778"/>
            <a:chOff x="304800" y="6474022"/>
            <a:chExt cx="8530437" cy="307778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609217" y="6474022"/>
              <a:ext cx="322602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700" b="1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Destruction Notice –</a:t>
              </a:r>
              <a:r>
                <a:rPr lang="en-US" sz="700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 For unclassified, limited documents, destroy by any method that will prevent disclosure of contents or reconstruction of the document.  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04800" y="6474023"/>
              <a:ext cx="53973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rgbClr val="FF0000"/>
                  </a:solidFill>
                  <a:latin typeface="+mn-lt"/>
                </a:rPr>
                <a:t>Distribution Statement D:</a:t>
              </a:r>
              <a:r>
                <a:rPr lang="en-US" sz="700" dirty="0">
                  <a:solidFill>
                    <a:srgbClr val="FF0000"/>
                  </a:solidFill>
                  <a:latin typeface="+mn-lt"/>
                </a:rPr>
                <a:t> Distribution authorized to the Department of Defense and U.S. DoD contractors only; critical technology; 22 Dec 2017. Other requests for this document shall be referred to the Office of Naval Research, 875 N. Randolph Street, Arlington, VA 22203-1995.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84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3207-22F4-48FB-938C-1E25FA98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312C-7D5C-4DCE-9E96-5B2EFD75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F821A-5DBD-406C-8B9A-B925197F7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C2F25-BAFC-46A0-8589-AFF56D5D4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D20E5-4517-4ECE-BC54-ADEA710EB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29D3-31EA-4DC6-AF90-28D29218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4B38C-8019-4C80-83C9-CDC05759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E319A-AFD7-405A-8B71-969FF7D0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1321-9A7E-4F81-8436-2F1C6C34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E6EA5-1EAB-48E1-A917-9BCD5BF7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BEBB0-6E26-4AAE-8202-1E07478D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AD1E6-C20D-4BC4-B7B4-B4BB8324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3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0E52B-FE5A-47D8-8A30-FAD2AC0A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BF192-C771-4C11-ACD7-4ABCF63C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94856-C74C-4D08-9727-F6642555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8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259F-90F4-489E-AB8A-D57F9B36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36A1-96BB-49C9-A4DF-4BB9B22F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74254-4233-43D9-9094-9DEC59A5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C1129-33B0-45EA-89C6-EDFC0B01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B7722-4F8B-45EC-8441-EB0B1C67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C4E95-1522-4B22-8624-3C168EDC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3A2C-C182-4D9E-86AE-9FE9E063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EA948-03BE-4976-A00E-325E36B62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8B98E-7CD0-4D70-9E0E-1B28E487F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2CA96-9193-487E-A079-C607C71B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431E-E586-4BCF-90D9-600931C5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D9695-F0FB-4AAC-B70F-4453FD0B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1D2B6-3BCE-4DF7-8538-B81AD1CA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ED2DC-3F5C-4F29-A80B-EE6566F8D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C317D-A534-4F23-8098-CEF779A2D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BB99-5BF1-4EF5-9DB2-73130A60057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4894-2167-4B53-9E0F-2BD346CE0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3588E-B7AE-4C48-8FAF-A80CA91DB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309B-A3D5-4A83-B19E-416297DA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85754" y="540774"/>
            <a:ext cx="298245" cy="288947"/>
          </a:xfrm>
          <a:prstGeom prst="ellipse">
            <a:avLst/>
          </a:prstGeom>
          <a:solidFill>
            <a:srgbClr val="566A8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195055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178" y="1602338"/>
            <a:ext cx="10526232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39453" y="578979"/>
            <a:ext cx="383449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fld id="{260E2A6B-A809-4840-BF14-8648BC0BDF87}" type="slidenum">
              <a:rPr lang="id-ID" sz="900" b="1" smtClean="0">
                <a:solidFill>
                  <a:schemeClr val="bg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900" b="1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8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3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hdr="0" dt="0"/>
  <p:txStyles>
    <p:titleStyle>
      <a:lvl1pPr algn="l" defTabSz="685846" rtl="0" eaLnBrk="1" latinLnBrk="0" hangingPunct="1">
        <a:lnSpc>
          <a:spcPct val="90000"/>
        </a:lnSpc>
        <a:spcBef>
          <a:spcPct val="0"/>
        </a:spcBef>
        <a:buNone/>
        <a:defRPr lang="en-US" sz="2251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685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342923" indent="0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685846" indent="0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35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028768" indent="0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371691" indent="0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1886076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1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6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7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6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195055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178" y="1602338"/>
            <a:ext cx="10526232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8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784417" y="73506"/>
            <a:ext cx="1017718" cy="9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hdr="0" dt="0"/>
  <p:txStyles>
    <p:titleStyle>
      <a:lvl1pPr algn="l" defTabSz="685846" rtl="0" eaLnBrk="1" latinLnBrk="0" hangingPunct="1">
        <a:lnSpc>
          <a:spcPct val="90000"/>
        </a:lnSpc>
        <a:spcBef>
          <a:spcPct val="0"/>
        </a:spcBef>
        <a:buNone/>
        <a:defRPr lang="en-US" sz="2251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685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342923" indent="0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685846" indent="0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35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028768" indent="0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371691" indent="0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1886076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1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6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7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6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mailto:navy-sbir-sttr@navy.mil" TargetMode="External"/><Relationship Id="rId18" Type="http://schemas.openxmlformats.org/officeDocument/2006/relationships/image" Target="../media/image3.png"/><Relationship Id="rId3" Type="http://schemas.openxmlformats.org/officeDocument/2006/relationships/hyperlink" Target="https://www.navysbir.com/" TargetMode="External"/><Relationship Id="rId7" Type="http://schemas.openxmlformats.org/officeDocument/2006/relationships/hyperlink" Target="https://www.sbir.gov/" TargetMode="External"/><Relationship Id="rId12" Type="http://schemas.openxmlformats.org/officeDocument/2006/relationships/hyperlink" Target="http://www.twitter.com/donsbir" TargetMode="Externa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navystp.com/transitions-newsletters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1" Type="http://schemas.openxmlformats.org/officeDocument/2006/relationships/hyperlink" Target="https://twitter.com/donsbir" TargetMode="External"/><Relationship Id="rId5" Type="http://schemas.openxmlformats.org/officeDocument/2006/relationships/hyperlink" Target="https://navysbirsearch.com/" TargetMode="External"/><Relationship Id="rId15" Type="http://schemas.openxmlformats.org/officeDocument/2006/relationships/hyperlink" Target="https://www.linkedin.com/company/presentermedia-com" TargetMode="External"/><Relationship Id="rId10" Type="http://schemas.openxmlformats.org/officeDocument/2006/relationships/image" Target="../media/image22.png"/><Relationship Id="rId19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hyperlink" Target="https://www.aptac-us.org/" TargetMode="External"/><Relationship Id="rId14" Type="http://schemas.openxmlformats.org/officeDocument/2006/relationships/hyperlink" Target="http://www.linkedin.com/company/donsbi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ir.gov/faqs/eligibility-requirem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hyperlink" Target="https://www.dodsbirsttr.mil/submissions/login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odsbirsttr.mil/submissions/logi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2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&#10;&#10;Description automatically generated">
            <a:extLst>
              <a:ext uri="{FF2B5EF4-FFF2-40B4-BE49-F238E27FC236}">
                <a16:creationId xmlns:a16="http://schemas.microsoft.com/office/drawing/2014/main" id="{04FF5D09-2EEF-4CD5-A7BD-28438B487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39209-EBFE-4227-A0A7-3B03F7030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67" y="147000"/>
            <a:ext cx="1445370" cy="14559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37A92B8-FFFA-4734-99A1-DA77D504429A}"/>
              </a:ext>
            </a:extLst>
          </p:cNvPr>
          <p:cNvGrpSpPr/>
          <p:nvPr/>
        </p:nvGrpSpPr>
        <p:grpSpPr>
          <a:xfrm>
            <a:off x="3570581" y="3022174"/>
            <a:ext cx="5081518" cy="989519"/>
            <a:chOff x="3607639" y="1876278"/>
            <a:chExt cx="4924856" cy="9895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54323F-0482-45DC-B197-00BC14A86C00}"/>
                </a:ext>
              </a:extLst>
            </p:cNvPr>
            <p:cNvSpPr txBox="1"/>
            <p:nvPr/>
          </p:nvSpPr>
          <p:spPr>
            <a:xfrm>
              <a:off x="3607639" y="1876278"/>
              <a:ext cx="4924856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Lato Black"/>
                </a:rPr>
                <a:t>DEPARTMENT OF THE NAVY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Lato Black"/>
                </a:rPr>
                <a:t>Small Business Innovation Research (SBIR)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Lato Black"/>
                </a:rPr>
                <a:t>Small Business Technology Transfer (STTR)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5554B4-B6D9-4E35-977F-B6B9DE6DEE09}"/>
                </a:ext>
              </a:extLst>
            </p:cNvPr>
            <p:cNvCxnSpPr>
              <a:cxnSpLocks/>
            </p:cNvCxnSpPr>
            <p:nvPr/>
          </p:nvCxnSpPr>
          <p:spPr>
            <a:xfrm>
              <a:off x="3607639" y="2865797"/>
              <a:ext cx="492485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48F046-0878-4EA3-BD61-294D8990F441}"/>
              </a:ext>
            </a:extLst>
          </p:cNvPr>
          <p:cNvSpPr txBox="1"/>
          <p:nvPr/>
        </p:nvSpPr>
        <p:spPr>
          <a:xfrm>
            <a:off x="6097" y="4148551"/>
            <a:ext cx="1218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cs typeface="Lato Light"/>
              </a:rPr>
              <a:t>Mr. Robert L. Smith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cs typeface="Lato Light"/>
              </a:rPr>
              <a:t>Director, DON SBIR/STTR &amp; Special Programs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effectLst/>
                <a:latin typeface="Lato Light"/>
                <a:ea typeface="Times New Roman" panose="02020603050405020304" pitchFamily="18" charset="0"/>
              </a:rPr>
              <a:t>robert.l.smith42.civ@us.navy.mil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A290D-67B3-4669-9039-34C469F532C6}"/>
              </a:ext>
            </a:extLst>
          </p:cNvPr>
          <p:cNvSpPr txBox="1"/>
          <p:nvPr/>
        </p:nvSpPr>
        <p:spPr>
          <a:xfrm>
            <a:off x="598715" y="5513359"/>
            <a:ext cx="10983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DON SBIR/STTR programs provide opportunities for domestic small businesses and start-ups to deliver solutions to meet naval needs through Federal Research/Research and Development (R/R&amp;D). These competitive, three phase, awards-based programs advance innovations with an aim toward transitioning the resulting technologies to the Force/Fleet and commercialization in private markets.</a:t>
            </a:r>
          </a:p>
        </p:txBody>
      </p:sp>
    </p:spTree>
    <p:extLst>
      <p:ext uri="{BB962C8B-B14F-4D97-AF65-F5344CB8AC3E}">
        <p14:creationId xmlns:p14="http://schemas.microsoft.com/office/powerpoint/2010/main" val="237675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Source Sans Pro" panose="020B0503030403020204" pitchFamily="34" charset="0"/>
              </a:rPr>
              <a:t>Phase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55" y="1485365"/>
            <a:ext cx="10515600" cy="43513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Non-SBIR/STTR funding from Government or private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Derives from, extends, or completes Phase I or II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Any time after Phase I award is issued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Ultimate goal of all SBIR/STTR projects; transition/deployment is DON goal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Awarded via a competitive or statutorily authorized non-competitive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SBIR/STTR funding </a:t>
            </a:r>
            <a:r>
              <a:rPr lang="en-US" sz="2400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cannot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be included on a Phase III contract; otherwise the whole contract would be a Phase II award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3700" y="6407698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149CE-D0F7-435B-BCDB-801708550C8B}"/>
              </a:ext>
            </a:extLst>
          </p:cNvPr>
          <p:cNvSpPr txBox="1"/>
          <p:nvPr/>
        </p:nvSpPr>
        <p:spPr>
          <a:xfrm>
            <a:off x="1497419" y="5602777"/>
            <a:ext cx="9197162" cy="5909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Phase III Guidebook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is available at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https://navysbir.com/docs/DON-SBIR_STTR_Phase-III_Guidebook_V2-2020.pdf</a:t>
            </a:r>
            <a:endParaRPr kumimoji="0" lang="en-US" altLang="en-US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4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Navy SBIR Differentiators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3065" y="1628178"/>
            <a:ext cx="876926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Transition-Driven Topics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Topic Workshops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Faster Awards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Larger 1</a:t>
            </a:r>
            <a:r>
              <a:rPr lang="en-US" sz="3200" baseline="30000" dirty="0">
                <a:solidFill>
                  <a:srgbClr val="002060"/>
                </a:solidFill>
              </a:rPr>
              <a:t>st</a:t>
            </a:r>
            <a:r>
              <a:rPr lang="en-US" sz="3200" dirty="0">
                <a:solidFill>
                  <a:srgbClr val="002060"/>
                </a:solidFill>
              </a:rPr>
              <a:t> Payment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Tailored Transition Support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96AF9-B954-4862-94DB-ABF76D96FC7B}"/>
              </a:ext>
            </a:extLst>
          </p:cNvPr>
          <p:cNvSpPr/>
          <p:nvPr/>
        </p:nvSpPr>
        <p:spPr>
          <a:xfrm>
            <a:off x="2933700" y="6459379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DDFD1D88-B231-4908-9743-E1E212EB04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1236" y="1793631"/>
            <a:ext cx="640080" cy="640080"/>
          </a:xfrm>
          <a:custGeom>
            <a:avLst/>
            <a:gdLst>
              <a:gd name="T0" fmla="*/ 371 w 409"/>
              <a:gd name="T1" fmla="*/ 143 h 409"/>
              <a:gd name="T2" fmla="*/ 250 w 409"/>
              <a:gd name="T3" fmla="*/ 34 h 409"/>
              <a:gd name="T4" fmla="*/ 205 w 409"/>
              <a:gd name="T5" fmla="*/ 0 h 409"/>
              <a:gd name="T6" fmla="*/ 190 w 409"/>
              <a:gd name="T7" fmla="*/ 28 h 409"/>
              <a:gd name="T8" fmla="*/ 50 w 409"/>
              <a:gd name="T9" fmla="*/ 115 h 409"/>
              <a:gd name="T10" fmla="*/ 4 w 409"/>
              <a:gd name="T11" fmla="*/ 198 h 409"/>
              <a:gd name="T12" fmla="*/ 22 w 409"/>
              <a:gd name="T13" fmla="*/ 212 h 409"/>
              <a:gd name="T14" fmla="*/ 77 w 409"/>
              <a:gd name="T15" fmla="*/ 331 h 409"/>
              <a:gd name="T16" fmla="*/ 196 w 409"/>
              <a:gd name="T17" fmla="*/ 388 h 409"/>
              <a:gd name="T18" fmla="*/ 209 w 409"/>
              <a:gd name="T19" fmla="*/ 394 h 409"/>
              <a:gd name="T20" fmla="*/ 294 w 409"/>
              <a:gd name="T21" fmla="*/ 360 h 409"/>
              <a:gd name="T22" fmla="*/ 383 w 409"/>
              <a:gd name="T23" fmla="*/ 219 h 409"/>
              <a:gd name="T24" fmla="*/ 409 w 409"/>
              <a:gd name="T25" fmla="*/ 204 h 409"/>
              <a:gd name="T26" fmla="*/ 330 w 409"/>
              <a:gd name="T27" fmla="*/ 190 h 409"/>
              <a:gd name="T28" fmla="*/ 240 w 409"/>
              <a:gd name="T29" fmla="*/ 83 h 409"/>
              <a:gd name="T30" fmla="*/ 212 w 409"/>
              <a:gd name="T31" fmla="*/ 57 h 409"/>
              <a:gd name="T32" fmla="*/ 311 w 409"/>
              <a:gd name="T33" fmla="*/ 98 h 409"/>
              <a:gd name="T34" fmla="*/ 353 w 409"/>
              <a:gd name="T35" fmla="*/ 196 h 409"/>
              <a:gd name="T36" fmla="*/ 167 w 409"/>
              <a:gd name="T37" fmla="*/ 198 h 409"/>
              <a:gd name="T38" fmla="*/ 186 w 409"/>
              <a:gd name="T39" fmla="*/ 159 h 409"/>
              <a:gd name="T40" fmla="*/ 181 w 409"/>
              <a:gd name="T41" fmla="*/ 216 h 409"/>
              <a:gd name="T42" fmla="*/ 197 w 409"/>
              <a:gd name="T43" fmla="*/ 250 h 409"/>
              <a:gd name="T44" fmla="*/ 158 w 409"/>
              <a:gd name="T45" fmla="*/ 213 h 409"/>
              <a:gd name="T46" fmla="*/ 215 w 409"/>
              <a:gd name="T47" fmla="*/ 229 h 409"/>
              <a:gd name="T48" fmla="*/ 242 w 409"/>
              <a:gd name="T49" fmla="*/ 209 h 409"/>
              <a:gd name="T50" fmla="*/ 218 w 409"/>
              <a:gd name="T51" fmla="*/ 254 h 409"/>
              <a:gd name="T52" fmla="*/ 222 w 409"/>
              <a:gd name="T53" fmla="*/ 188 h 409"/>
              <a:gd name="T54" fmla="*/ 223 w 409"/>
              <a:gd name="T55" fmla="*/ 159 h 409"/>
              <a:gd name="T56" fmla="*/ 235 w 409"/>
              <a:gd name="T57" fmla="*/ 198 h 409"/>
              <a:gd name="T58" fmla="*/ 137 w 409"/>
              <a:gd name="T59" fmla="*/ 169 h 409"/>
              <a:gd name="T60" fmla="*/ 105 w 409"/>
              <a:gd name="T61" fmla="*/ 196 h 409"/>
              <a:gd name="T62" fmla="*/ 187 w 409"/>
              <a:gd name="T63" fmla="*/ 105 h 409"/>
              <a:gd name="T64" fmla="*/ 190 w 409"/>
              <a:gd name="T65" fmla="*/ 131 h 409"/>
              <a:gd name="T66" fmla="*/ 190 w 409"/>
              <a:gd name="T67" fmla="*/ 282 h 409"/>
              <a:gd name="T68" fmla="*/ 187 w 409"/>
              <a:gd name="T69" fmla="*/ 306 h 409"/>
              <a:gd name="T70" fmla="*/ 104 w 409"/>
              <a:gd name="T71" fmla="*/ 217 h 409"/>
              <a:gd name="T72" fmla="*/ 218 w 409"/>
              <a:gd name="T73" fmla="*/ 282 h 409"/>
              <a:gd name="T74" fmla="*/ 280 w 409"/>
              <a:gd name="T75" fmla="*/ 215 h 409"/>
              <a:gd name="T76" fmla="*/ 301 w 409"/>
              <a:gd name="T77" fmla="*/ 238 h 409"/>
              <a:gd name="T78" fmla="*/ 210 w 409"/>
              <a:gd name="T79" fmla="*/ 301 h 409"/>
              <a:gd name="T80" fmla="*/ 276 w 409"/>
              <a:gd name="T81" fmla="*/ 180 h 409"/>
              <a:gd name="T82" fmla="*/ 210 w 409"/>
              <a:gd name="T83" fmla="*/ 124 h 409"/>
              <a:gd name="T84" fmla="*/ 264 w 409"/>
              <a:gd name="T85" fmla="*/ 124 h 409"/>
              <a:gd name="T86" fmla="*/ 289 w 409"/>
              <a:gd name="T87" fmla="*/ 198 h 409"/>
              <a:gd name="T88" fmla="*/ 196 w 409"/>
              <a:gd name="T89" fmla="*/ 76 h 409"/>
              <a:gd name="T90" fmla="*/ 101 w 409"/>
              <a:gd name="T91" fmla="*/ 131 h 409"/>
              <a:gd name="T92" fmla="*/ 61 w 409"/>
              <a:gd name="T93" fmla="*/ 198 h 409"/>
              <a:gd name="T94" fmla="*/ 73 w 409"/>
              <a:gd name="T95" fmla="*/ 127 h 409"/>
              <a:gd name="T96" fmla="*/ 187 w 409"/>
              <a:gd name="T97" fmla="*/ 54 h 409"/>
              <a:gd name="T98" fmla="*/ 73 w 409"/>
              <a:gd name="T99" fmla="*/ 212 h 409"/>
              <a:gd name="T100" fmla="*/ 113 w 409"/>
              <a:gd name="T101" fmla="*/ 296 h 409"/>
              <a:gd name="T102" fmla="*/ 196 w 409"/>
              <a:gd name="T103" fmla="*/ 337 h 409"/>
              <a:gd name="T104" fmla="*/ 161 w 409"/>
              <a:gd name="T105" fmla="*/ 353 h 409"/>
              <a:gd name="T106" fmla="*/ 60 w 409"/>
              <a:gd name="T107" fmla="*/ 260 h 409"/>
              <a:gd name="T108" fmla="*/ 209 w 409"/>
              <a:gd name="T109" fmla="*/ 343 h 409"/>
              <a:gd name="T110" fmla="*/ 270 w 409"/>
              <a:gd name="T111" fmla="*/ 315 h 409"/>
              <a:gd name="T112" fmla="*/ 332 w 409"/>
              <a:gd name="T113" fmla="*/ 219 h 409"/>
              <a:gd name="T114" fmla="*/ 356 w 409"/>
              <a:gd name="T115" fmla="*/ 220 h 409"/>
              <a:gd name="T116" fmla="*/ 294 w 409"/>
              <a:gd name="T117" fmla="*/ 331 h 409"/>
              <a:gd name="T118" fmla="*/ 209 w 409"/>
              <a:gd name="T119" fmla="*/ 34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9" h="409">
                <a:moveTo>
                  <a:pt x="403" y="198"/>
                </a:moveTo>
                <a:lnTo>
                  <a:pt x="393" y="198"/>
                </a:lnTo>
                <a:lnTo>
                  <a:pt x="393" y="198"/>
                </a:lnTo>
                <a:lnTo>
                  <a:pt x="388" y="198"/>
                </a:lnTo>
                <a:lnTo>
                  <a:pt x="386" y="197"/>
                </a:lnTo>
                <a:lnTo>
                  <a:pt x="383" y="194"/>
                </a:lnTo>
                <a:lnTo>
                  <a:pt x="383" y="190"/>
                </a:lnTo>
                <a:lnTo>
                  <a:pt x="383" y="190"/>
                </a:lnTo>
                <a:lnTo>
                  <a:pt x="380" y="174"/>
                </a:lnTo>
                <a:lnTo>
                  <a:pt x="377" y="159"/>
                </a:lnTo>
                <a:lnTo>
                  <a:pt x="371" y="143"/>
                </a:lnTo>
                <a:lnTo>
                  <a:pt x="365" y="130"/>
                </a:lnTo>
                <a:lnTo>
                  <a:pt x="358" y="115"/>
                </a:lnTo>
                <a:lnTo>
                  <a:pt x="349" y="102"/>
                </a:lnTo>
                <a:lnTo>
                  <a:pt x="340" y="90"/>
                </a:lnTo>
                <a:lnTo>
                  <a:pt x="330" y="79"/>
                </a:lnTo>
                <a:lnTo>
                  <a:pt x="318" y="69"/>
                </a:lnTo>
                <a:lnTo>
                  <a:pt x="307" y="60"/>
                </a:lnTo>
                <a:lnTo>
                  <a:pt x="294" y="51"/>
                </a:lnTo>
                <a:lnTo>
                  <a:pt x="279" y="44"/>
                </a:lnTo>
                <a:lnTo>
                  <a:pt x="264" y="38"/>
                </a:lnTo>
                <a:lnTo>
                  <a:pt x="250" y="34"/>
                </a:lnTo>
                <a:lnTo>
                  <a:pt x="235" y="31"/>
                </a:lnTo>
                <a:lnTo>
                  <a:pt x="219" y="28"/>
                </a:lnTo>
                <a:lnTo>
                  <a:pt x="219" y="28"/>
                </a:lnTo>
                <a:lnTo>
                  <a:pt x="215" y="28"/>
                </a:lnTo>
                <a:lnTo>
                  <a:pt x="212" y="25"/>
                </a:lnTo>
                <a:lnTo>
                  <a:pt x="210" y="22"/>
                </a:lnTo>
                <a:lnTo>
                  <a:pt x="209" y="18"/>
                </a:lnTo>
                <a:lnTo>
                  <a:pt x="209" y="4"/>
                </a:lnTo>
                <a:lnTo>
                  <a:pt x="209" y="4"/>
                </a:lnTo>
                <a:lnTo>
                  <a:pt x="207" y="1"/>
                </a:lnTo>
                <a:lnTo>
                  <a:pt x="205" y="0"/>
                </a:lnTo>
                <a:lnTo>
                  <a:pt x="205" y="0"/>
                </a:lnTo>
                <a:lnTo>
                  <a:pt x="205" y="0"/>
                </a:lnTo>
                <a:lnTo>
                  <a:pt x="200" y="1"/>
                </a:lnTo>
                <a:lnTo>
                  <a:pt x="199" y="4"/>
                </a:lnTo>
                <a:lnTo>
                  <a:pt x="199" y="18"/>
                </a:lnTo>
                <a:lnTo>
                  <a:pt x="199" y="18"/>
                </a:lnTo>
                <a:lnTo>
                  <a:pt x="199" y="22"/>
                </a:lnTo>
                <a:lnTo>
                  <a:pt x="196" y="25"/>
                </a:lnTo>
                <a:lnTo>
                  <a:pt x="193" y="28"/>
                </a:lnTo>
                <a:lnTo>
                  <a:pt x="190" y="28"/>
                </a:lnTo>
                <a:lnTo>
                  <a:pt x="190" y="28"/>
                </a:lnTo>
                <a:lnTo>
                  <a:pt x="174" y="31"/>
                </a:lnTo>
                <a:lnTo>
                  <a:pt x="158" y="34"/>
                </a:lnTo>
                <a:lnTo>
                  <a:pt x="143" y="38"/>
                </a:lnTo>
                <a:lnTo>
                  <a:pt x="129" y="44"/>
                </a:lnTo>
                <a:lnTo>
                  <a:pt x="115" y="51"/>
                </a:lnTo>
                <a:lnTo>
                  <a:pt x="102" y="60"/>
                </a:lnTo>
                <a:lnTo>
                  <a:pt x="89" y="69"/>
                </a:lnTo>
                <a:lnTo>
                  <a:pt x="77" y="79"/>
                </a:lnTo>
                <a:lnTo>
                  <a:pt x="67" y="90"/>
                </a:lnTo>
                <a:lnTo>
                  <a:pt x="59" y="102"/>
                </a:lnTo>
                <a:lnTo>
                  <a:pt x="50" y="115"/>
                </a:lnTo>
                <a:lnTo>
                  <a:pt x="42" y="130"/>
                </a:lnTo>
                <a:lnTo>
                  <a:pt x="37" y="143"/>
                </a:lnTo>
                <a:lnTo>
                  <a:pt x="32" y="159"/>
                </a:lnTo>
                <a:lnTo>
                  <a:pt x="28" y="174"/>
                </a:lnTo>
                <a:lnTo>
                  <a:pt x="26" y="190"/>
                </a:lnTo>
                <a:lnTo>
                  <a:pt x="26" y="190"/>
                </a:lnTo>
                <a:lnTo>
                  <a:pt x="25" y="194"/>
                </a:lnTo>
                <a:lnTo>
                  <a:pt x="22" y="197"/>
                </a:lnTo>
                <a:lnTo>
                  <a:pt x="19" y="198"/>
                </a:lnTo>
                <a:lnTo>
                  <a:pt x="16" y="198"/>
                </a:lnTo>
                <a:lnTo>
                  <a:pt x="4" y="198"/>
                </a:lnTo>
                <a:lnTo>
                  <a:pt x="4" y="198"/>
                </a:lnTo>
                <a:lnTo>
                  <a:pt x="2" y="201"/>
                </a:lnTo>
                <a:lnTo>
                  <a:pt x="0" y="204"/>
                </a:lnTo>
                <a:lnTo>
                  <a:pt x="0" y="204"/>
                </a:lnTo>
                <a:lnTo>
                  <a:pt x="0" y="204"/>
                </a:lnTo>
                <a:lnTo>
                  <a:pt x="2" y="207"/>
                </a:lnTo>
                <a:lnTo>
                  <a:pt x="4" y="209"/>
                </a:lnTo>
                <a:lnTo>
                  <a:pt x="16" y="209"/>
                </a:lnTo>
                <a:lnTo>
                  <a:pt x="16" y="209"/>
                </a:lnTo>
                <a:lnTo>
                  <a:pt x="19" y="210"/>
                </a:lnTo>
                <a:lnTo>
                  <a:pt x="22" y="212"/>
                </a:lnTo>
                <a:lnTo>
                  <a:pt x="25" y="215"/>
                </a:lnTo>
                <a:lnTo>
                  <a:pt x="26" y="219"/>
                </a:lnTo>
                <a:lnTo>
                  <a:pt x="26" y="219"/>
                </a:lnTo>
                <a:lnTo>
                  <a:pt x="28" y="235"/>
                </a:lnTo>
                <a:lnTo>
                  <a:pt x="31" y="251"/>
                </a:lnTo>
                <a:lnTo>
                  <a:pt x="35" y="266"/>
                </a:lnTo>
                <a:lnTo>
                  <a:pt x="41" y="280"/>
                </a:lnTo>
                <a:lnTo>
                  <a:pt x="48" y="295"/>
                </a:lnTo>
                <a:lnTo>
                  <a:pt x="57" y="308"/>
                </a:lnTo>
                <a:lnTo>
                  <a:pt x="66" y="321"/>
                </a:lnTo>
                <a:lnTo>
                  <a:pt x="77" y="331"/>
                </a:lnTo>
                <a:lnTo>
                  <a:pt x="88" y="343"/>
                </a:lnTo>
                <a:lnTo>
                  <a:pt x="101" y="352"/>
                </a:lnTo>
                <a:lnTo>
                  <a:pt x="114" y="360"/>
                </a:lnTo>
                <a:lnTo>
                  <a:pt x="127" y="368"/>
                </a:lnTo>
                <a:lnTo>
                  <a:pt x="142" y="374"/>
                </a:lnTo>
                <a:lnTo>
                  <a:pt x="158" y="379"/>
                </a:lnTo>
                <a:lnTo>
                  <a:pt x="174" y="382"/>
                </a:lnTo>
                <a:lnTo>
                  <a:pt x="190" y="384"/>
                </a:lnTo>
                <a:lnTo>
                  <a:pt x="190" y="384"/>
                </a:lnTo>
                <a:lnTo>
                  <a:pt x="193" y="385"/>
                </a:lnTo>
                <a:lnTo>
                  <a:pt x="196" y="388"/>
                </a:lnTo>
                <a:lnTo>
                  <a:pt x="199" y="391"/>
                </a:lnTo>
                <a:lnTo>
                  <a:pt x="199" y="394"/>
                </a:lnTo>
                <a:lnTo>
                  <a:pt x="199" y="403"/>
                </a:lnTo>
                <a:lnTo>
                  <a:pt x="199" y="403"/>
                </a:lnTo>
                <a:lnTo>
                  <a:pt x="200" y="407"/>
                </a:lnTo>
                <a:lnTo>
                  <a:pt x="205" y="409"/>
                </a:lnTo>
                <a:lnTo>
                  <a:pt x="205" y="409"/>
                </a:lnTo>
                <a:lnTo>
                  <a:pt x="205" y="409"/>
                </a:lnTo>
                <a:lnTo>
                  <a:pt x="207" y="407"/>
                </a:lnTo>
                <a:lnTo>
                  <a:pt x="209" y="403"/>
                </a:lnTo>
                <a:lnTo>
                  <a:pt x="209" y="394"/>
                </a:lnTo>
                <a:lnTo>
                  <a:pt x="209" y="394"/>
                </a:lnTo>
                <a:lnTo>
                  <a:pt x="210" y="391"/>
                </a:lnTo>
                <a:lnTo>
                  <a:pt x="212" y="388"/>
                </a:lnTo>
                <a:lnTo>
                  <a:pt x="215" y="385"/>
                </a:lnTo>
                <a:lnTo>
                  <a:pt x="219" y="384"/>
                </a:lnTo>
                <a:lnTo>
                  <a:pt x="219" y="384"/>
                </a:lnTo>
                <a:lnTo>
                  <a:pt x="235" y="382"/>
                </a:lnTo>
                <a:lnTo>
                  <a:pt x="250" y="379"/>
                </a:lnTo>
                <a:lnTo>
                  <a:pt x="266" y="374"/>
                </a:lnTo>
                <a:lnTo>
                  <a:pt x="280" y="368"/>
                </a:lnTo>
                <a:lnTo>
                  <a:pt x="294" y="360"/>
                </a:lnTo>
                <a:lnTo>
                  <a:pt x="307" y="352"/>
                </a:lnTo>
                <a:lnTo>
                  <a:pt x="320" y="343"/>
                </a:lnTo>
                <a:lnTo>
                  <a:pt x="332" y="331"/>
                </a:lnTo>
                <a:lnTo>
                  <a:pt x="342" y="321"/>
                </a:lnTo>
                <a:lnTo>
                  <a:pt x="351" y="308"/>
                </a:lnTo>
                <a:lnTo>
                  <a:pt x="359" y="295"/>
                </a:lnTo>
                <a:lnTo>
                  <a:pt x="367" y="280"/>
                </a:lnTo>
                <a:lnTo>
                  <a:pt x="372" y="266"/>
                </a:lnTo>
                <a:lnTo>
                  <a:pt x="377" y="251"/>
                </a:lnTo>
                <a:lnTo>
                  <a:pt x="381" y="235"/>
                </a:lnTo>
                <a:lnTo>
                  <a:pt x="383" y="219"/>
                </a:lnTo>
                <a:lnTo>
                  <a:pt x="383" y="219"/>
                </a:lnTo>
                <a:lnTo>
                  <a:pt x="384" y="215"/>
                </a:lnTo>
                <a:lnTo>
                  <a:pt x="386" y="212"/>
                </a:lnTo>
                <a:lnTo>
                  <a:pt x="388" y="210"/>
                </a:lnTo>
                <a:lnTo>
                  <a:pt x="393" y="209"/>
                </a:lnTo>
                <a:lnTo>
                  <a:pt x="403" y="209"/>
                </a:lnTo>
                <a:lnTo>
                  <a:pt x="403" y="209"/>
                </a:lnTo>
                <a:lnTo>
                  <a:pt x="407" y="207"/>
                </a:lnTo>
                <a:lnTo>
                  <a:pt x="409" y="204"/>
                </a:lnTo>
                <a:lnTo>
                  <a:pt x="409" y="204"/>
                </a:lnTo>
                <a:lnTo>
                  <a:pt x="409" y="204"/>
                </a:lnTo>
                <a:lnTo>
                  <a:pt x="407" y="201"/>
                </a:lnTo>
                <a:lnTo>
                  <a:pt x="403" y="198"/>
                </a:lnTo>
                <a:lnTo>
                  <a:pt x="403" y="198"/>
                </a:lnTo>
                <a:close/>
                <a:moveTo>
                  <a:pt x="346" y="198"/>
                </a:moveTo>
                <a:lnTo>
                  <a:pt x="340" y="198"/>
                </a:lnTo>
                <a:lnTo>
                  <a:pt x="340" y="198"/>
                </a:lnTo>
                <a:lnTo>
                  <a:pt x="337" y="198"/>
                </a:lnTo>
                <a:lnTo>
                  <a:pt x="334" y="197"/>
                </a:lnTo>
                <a:lnTo>
                  <a:pt x="332" y="194"/>
                </a:lnTo>
                <a:lnTo>
                  <a:pt x="330" y="190"/>
                </a:lnTo>
                <a:lnTo>
                  <a:pt x="330" y="190"/>
                </a:lnTo>
                <a:lnTo>
                  <a:pt x="329" y="180"/>
                </a:lnTo>
                <a:lnTo>
                  <a:pt x="326" y="169"/>
                </a:lnTo>
                <a:lnTo>
                  <a:pt x="323" y="159"/>
                </a:lnTo>
                <a:lnTo>
                  <a:pt x="318" y="149"/>
                </a:lnTo>
                <a:lnTo>
                  <a:pt x="307" y="131"/>
                </a:lnTo>
                <a:lnTo>
                  <a:pt x="294" y="115"/>
                </a:lnTo>
                <a:lnTo>
                  <a:pt x="278" y="102"/>
                </a:lnTo>
                <a:lnTo>
                  <a:pt x="269" y="96"/>
                </a:lnTo>
                <a:lnTo>
                  <a:pt x="260" y="90"/>
                </a:lnTo>
                <a:lnTo>
                  <a:pt x="250" y="88"/>
                </a:lnTo>
                <a:lnTo>
                  <a:pt x="240" y="83"/>
                </a:lnTo>
                <a:lnTo>
                  <a:pt x="229" y="82"/>
                </a:lnTo>
                <a:lnTo>
                  <a:pt x="218" y="79"/>
                </a:lnTo>
                <a:lnTo>
                  <a:pt x="218" y="79"/>
                </a:lnTo>
                <a:lnTo>
                  <a:pt x="215" y="79"/>
                </a:lnTo>
                <a:lnTo>
                  <a:pt x="212" y="76"/>
                </a:lnTo>
                <a:lnTo>
                  <a:pt x="210" y="73"/>
                </a:lnTo>
                <a:lnTo>
                  <a:pt x="209" y="69"/>
                </a:lnTo>
                <a:lnTo>
                  <a:pt x="209" y="64"/>
                </a:lnTo>
                <a:lnTo>
                  <a:pt x="209" y="64"/>
                </a:lnTo>
                <a:lnTo>
                  <a:pt x="210" y="60"/>
                </a:lnTo>
                <a:lnTo>
                  <a:pt x="212" y="57"/>
                </a:lnTo>
                <a:lnTo>
                  <a:pt x="216" y="54"/>
                </a:lnTo>
                <a:lnTo>
                  <a:pt x="221" y="54"/>
                </a:lnTo>
                <a:lnTo>
                  <a:pt x="221" y="54"/>
                </a:lnTo>
                <a:lnTo>
                  <a:pt x="234" y="55"/>
                </a:lnTo>
                <a:lnTo>
                  <a:pt x="247" y="58"/>
                </a:lnTo>
                <a:lnTo>
                  <a:pt x="259" y="63"/>
                </a:lnTo>
                <a:lnTo>
                  <a:pt x="270" y="69"/>
                </a:lnTo>
                <a:lnTo>
                  <a:pt x="282" y="74"/>
                </a:lnTo>
                <a:lnTo>
                  <a:pt x="292" y="82"/>
                </a:lnTo>
                <a:lnTo>
                  <a:pt x="302" y="89"/>
                </a:lnTo>
                <a:lnTo>
                  <a:pt x="311" y="98"/>
                </a:lnTo>
                <a:lnTo>
                  <a:pt x="320" y="107"/>
                </a:lnTo>
                <a:lnTo>
                  <a:pt x="329" y="117"/>
                </a:lnTo>
                <a:lnTo>
                  <a:pt x="336" y="127"/>
                </a:lnTo>
                <a:lnTo>
                  <a:pt x="342" y="139"/>
                </a:lnTo>
                <a:lnTo>
                  <a:pt x="346" y="150"/>
                </a:lnTo>
                <a:lnTo>
                  <a:pt x="351" y="162"/>
                </a:lnTo>
                <a:lnTo>
                  <a:pt x="353" y="175"/>
                </a:lnTo>
                <a:lnTo>
                  <a:pt x="356" y="188"/>
                </a:lnTo>
                <a:lnTo>
                  <a:pt x="356" y="188"/>
                </a:lnTo>
                <a:lnTo>
                  <a:pt x="356" y="193"/>
                </a:lnTo>
                <a:lnTo>
                  <a:pt x="353" y="196"/>
                </a:lnTo>
                <a:lnTo>
                  <a:pt x="351" y="198"/>
                </a:lnTo>
                <a:lnTo>
                  <a:pt x="346" y="198"/>
                </a:lnTo>
                <a:lnTo>
                  <a:pt x="346" y="198"/>
                </a:lnTo>
                <a:close/>
                <a:moveTo>
                  <a:pt x="193" y="182"/>
                </a:moveTo>
                <a:lnTo>
                  <a:pt x="193" y="182"/>
                </a:lnTo>
                <a:lnTo>
                  <a:pt x="187" y="188"/>
                </a:lnTo>
                <a:lnTo>
                  <a:pt x="181" y="194"/>
                </a:lnTo>
                <a:lnTo>
                  <a:pt x="181" y="194"/>
                </a:lnTo>
                <a:lnTo>
                  <a:pt x="178" y="198"/>
                </a:lnTo>
                <a:lnTo>
                  <a:pt x="172" y="198"/>
                </a:lnTo>
                <a:lnTo>
                  <a:pt x="167" y="198"/>
                </a:lnTo>
                <a:lnTo>
                  <a:pt x="167" y="198"/>
                </a:lnTo>
                <a:lnTo>
                  <a:pt x="162" y="198"/>
                </a:lnTo>
                <a:lnTo>
                  <a:pt x="158" y="194"/>
                </a:lnTo>
                <a:lnTo>
                  <a:pt x="156" y="190"/>
                </a:lnTo>
                <a:lnTo>
                  <a:pt x="158" y="185"/>
                </a:lnTo>
                <a:lnTo>
                  <a:pt x="158" y="185"/>
                </a:lnTo>
                <a:lnTo>
                  <a:pt x="162" y="177"/>
                </a:lnTo>
                <a:lnTo>
                  <a:pt x="169" y="169"/>
                </a:lnTo>
                <a:lnTo>
                  <a:pt x="177" y="163"/>
                </a:lnTo>
                <a:lnTo>
                  <a:pt x="186" y="159"/>
                </a:lnTo>
                <a:lnTo>
                  <a:pt x="186" y="159"/>
                </a:lnTo>
                <a:lnTo>
                  <a:pt x="190" y="158"/>
                </a:lnTo>
                <a:lnTo>
                  <a:pt x="194" y="161"/>
                </a:lnTo>
                <a:lnTo>
                  <a:pt x="197" y="163"/>
                </a:lnTo>
                <a:lnTo>
                  <a:pt x="199" y="168"/>
                </a:lnTo>
                <a:lnTo>
                  <a:pt x="199" y="174"/>
                </a:lnTo>
                <a:lnTo>
                  <a:pt x="199" y="174"/>
                </a:lnTo>
                <a:lnTo>
                  <a:pt x="197" y="180"/>
                </a:lnTo>
                <a:lnTo>
                  <a:pt x="196" y="181"/>
                </a:lnTo>
                <a:lnTo>
                  <a:pt x="193" y="182"/>
                </a:lnTo>
                <a:lnTo>
                  <a:pt x="193" y="182"/>
                </a:lnTo>
                <a:close/>
                <a:moveTo>
                  <a:pt x="181" y="216"/>
                </a:moveTo>
                <a:lnTo>
                  <a:pt x="181" y="216"/>
                </a:lnTo>
                <a:lnTo>
                  <a:pt x="183" y="220"/>
                </a:lnTo>
                <a:lnTo>
                  <a:pt x="186" y="223"/>
                </a:lnTo>
                <a:lnTo>
                  <a:pt x="188" y="228"/>
                </a:lnTo>
                <a:lnTo>
                  <a:pt x="193" y="229"/>
                </a:lnTo>
                <a:lnTo>
                  <a:pt x="193" y="229"/>
                </a:lnTo>
                <a:lnTo>
                  <a:pt x="197" y="234"/>
                </a:lnTo>
                <a:lnTo>
                  <a:pt x="199" y="238"/>
                </a:lnTo>
                <a:lnTo>
                  <a:pt x="199" y="244"/>
                </a:lnTo>
                <a:lnTo>
                  <a:pt x="199" y="244"/>
                </a:lnTo>
                <a:lnTo>
                  <a:pt x="197" y="250"/>
                </a:lnTo>
                <a:lnTo>
                  <a:pt x="194" y="252"/>
                </a:lnTo>
                <a:lnTo>
                  <a:pt x="190" y="254"/>
                </a:lnTo>
                <a:lnTo>
                  <a:pt x="186" y="254"/>
                </a:lnTo>
                <a:lnTo>
                  <a:pt x="186" y="254"/>
                </a:lnTo>
                <a:lnTo>
                  <a:pt x="175" y="248"/>
                </a:lnTo>
                <a:lnTo>
                  <a:pt x="167" y="241"/>
                </a:lnTo>
                <a:lnTo>
                  <a:pt x="161" y="234"/>
                </a:lnTo>
                <a:lnTo>
                  <a:pt x="156" y="223"/>
                </a:lnTo>
                <a:lnTo>
                  <a:pt x="156" y="223"/>
                </a:lnTo>
                <a:lnTo>
                  <a:pt x="155" y="217"/>
                </a:lnTo>
                <a:lnTo>
                  <a:pt x="158" y="213"/>
                </a:lnTo>
                <a:lnTo>
                  <a:pt x="161" y="210"/>
                </a:lnTo>
                <a:lnTo>
                  <a:pt x="165" y="209"/>
                </a:lnTo>
                <a:lnTo>
                  <a:pt x="171" y="209"/>
                </a:lnTo>
                <a:lnTo>
                  <a:pt x="171" y="209"/>
                </a:lnTo>
                <a:lnTo>
                  <a:pt x="174" y="210"/>
                </a:lnTo>
                <a:lnTo>
                  <a:pt x="177" y="212"/>
                </a:lnTo>
                <a:lnTo>
                  <a:pt x="178" y="213"/>
                </a:lnTo>
                <a:lnTo>
                  <a:pt x="181" y="216"/>
                </a:lnTo>
                <a:lnTo>
                  <a:pt x="181" y="216"/>
                </a:lnTo>
                <a:close/>
                <a:moveTo>
                  <a:pt x="215" y="229"/>
                </a:moveTo>
                <a:lnTo>
                  <a:pt x="215" y="229"/>
                </a:lnTo>
                <a:lnTo>
                  <a:pt x="219" y="228"/>
                </a:lnTo>
                <a:lnTo>
                  <a:pt x="222" y="223"/>
                </a:lnTo>
                <a:lnTo>
                  <a:pt x="225" y="220"/>
                </a:lnTo>
                <a:lnTo>
                  <a:pt x="228" y="216"/>
                </a:lnTo>
                <a:lnTo>
                  <a:pt x="228" y="216"/>
                </a:lnTo>
                <a:lnTo>
                  <a:pt x="229" y="213"/>
                </a:lnTo>
                <a:lnTo>
                  <a:pt x="231" y="212"/>
                </a:lnTo>
                <a:lnTo>
                  <a:pt x="234" y="210"/>
                </a:lnTo>
                <a:lnTo>
                  <a:pt x="237" y="209"/>
                </a:lnTo>
                <a:lnTo>
                  <a:pt x="242" y="209"/>
                </a:lnTo>
                <a:lnTo>
                  <a:pt x="242" y="209"/>
                </a:lnTo>
                <a:lnTo>
                  <a:pt x="247" y="210"/>
                </a:lnTo>
                <a:lnTo>
                  <a:pt x="251" y="213"/>
                </a:lnTo>
                <a:lnTo>
                  <a:pt x="253" y="217"/>
                </a:lnTo>
                <a:lnTo>
                  <a:pt x="253" y="223"/>
                </a:lnTo>
                <a:lnTo>
                  <a:pt x="253" y="223"/>
                </a:lnTo>
                <a:lnTo>
                  <a:pt x="247" y="234"/>
                </a:lnTo>
                <a:lnTo>
                  <a:pt x="241" y="241"/>
                </a:lnTo>
                <a:lnTo>
                  <a:pt x="232" y="248"/>
                </a:lnTo>
                <a:lnTo>
                  <a:pt x="223" y="254"/>
                </a:lnTo>
                <a:lnTo>
                  <a:pt x="223" y="254"/>
                </a:lnTo>
                <a:lnTo>
                  <a:pt x="218" y="254"/>
                </a:lnTo>
                <a:lnTo>
                  <a:pt x="213" y="252"/>
                </a:lnTo>
                <a:lnTo>
                  <a:pt x="210" y="250"/>
                </a:lnTo>
                <a:lnTo>
                  <a:pt x="209" y="244"/>
                </a:lnTo>
                <a:lnTo>
                  <a:pt x="209" y="238"/>
                </a:lnTo>
                <a:lnTo>
                  <a:pt x="209" y="238"/>
                </a:lnTo>
                <a:lnTo>
                  <a:pt x="210" y="234"/>
                </a:lnTo>
                <a:lnTo>
                  <a:pt x="215" y="229"/>
                </a:lnTo>
                <a:lnTo>
                  <a:pt x="215" y="229"/>
                </a:lnTo>
                <a:close/>
                <a:moveTo>
                  <a:pt x="226" y="194"/>
                </a:moveTo>
                <a:lnTo>
                  <a:pt x="226" y="194"/>
                </a:lnTo>
                <a:lnTo>
                  <a:pt x="222" y="188"/>
                </a:lnTo>
                <a:lnTo>
                  <a:pt x="215" y="182"/>
                </a:lnTo>
                <a:lnTo>
                  <a:pt x="215" y="182"/>
                </a:lnTo>
                <a:lnTo>
                  <a:pt x="210" y="180"/>
                </a:lnTo>
                <a:lnTo>
                  <a:pt x="209" y="174"/>
                </a:lnTo>
                <a:lnTo>
                  <a:pt x="209" y="169"/>
                </a:lnTo>
                <a:lnTo>
                  <a:pt x="209" y="169"/>
                </a:lnTo>
                <a:lnTo>
                  <a:pt x="210" y="163"/>
                </a:lnTo>
                <a:lnTo>
                  <a:pt x="213" y="161"/>
                </a:lnTo>
                <a:lnTo>
                  <a:pt x="218" y="158"/>
                </a:lnTo>
                <a:lnTo>
                  <a:pt x="223" y="159"/>
                </a:lnTo>
                <a:lnTo>
                  <a:pt x="223" y="159"/>
                </a:lnTo>
                <a:lnTo>
                  <a:pt x="232" y="163"/>
                </a:lnTo>
                <a:lnTo>
                  <a:pt x="240" y="169"/>
                </a:lnTo>
                <a:lnTo>
                  <a:pt x="245" y="177"/>
                </a:lnTo>
                <a:lnTo>
                  <a:pt x="250" y="185"/>
                </a:lnTo>
                <a:lnTo>
                  <a:pt x="250" y="185"/>
                </a:lnTo>
                <a:lnTo>
                  <a:pt x="251" y="190"/>
                </a:lnTo>
                <a:lnTo>
                  <a:pt x="250" y="194"/>
                </a:lnTo>
                <a:lnTo>
                  <a:pt x="245" y="198"/>
                </a:lnTo>
                <a:lnTo>
                  <a:pt x="241" y="198"/>
                </a:lnTo>
                <a:lnTo>
                  <a:pt x="235" y="198"/>
                </a:lnTo>
                <a:lnTo>
                  <a:pt x="235" y="198"/>
                </a:lnTo>
                <a:lnTo>
                  <a:pt x="231" y="198"/>
                </a:lnTo>
                <a:lnTo>
                  <a:pt x="226" y="194"/>
                </a:lnTo>
                <a:lnTo>
                  <a:pt x="226" y="194"/>
                </a:lnTo>
                <a:close/>
                <a:moveTo>
                  <a:pt x="190" y="131"/>
                </a:moveTo>
                <a:lnTo>
                  <a:pt x="190" y="131"/>
                </a:lnTo>
                <a:lnTo>
                  <a:pt x="180" y="134"/>
                </a:lnTo>
                <a:lnTo>
                  <a:pt x="168" y="139"/>
                </a:lnTo>
                <a:lnTo>
                  <a:pt x="159" y="144"/>
                </a:lnTo>
                <a:lnTo>
                  <a:pt x="150" y="152"/>
                </a:lnTo>
                <a:lnTo>
                  <a:pt x="143" y="161"/>
                </a:lnTo>
                <a:lnTo>
                  <a:pt x="137" y="169"/>
                </a:lnTo>
                <a:lnTo>
                  <a:pt x="132" y="180"/>
                </a:lnTo>
                <a:lnTo>
                  <a:pt x="129" y="191"/>
                </a:lnTo>
                <a:lnTo>
                  <a:pt x="129" y="191"/>
                </a:lnTo>
                <a:lnTo>
                  <a:pt x="127" y="194"/>
                </a:lnTo>
                <a:lnTo>
                  <a:pt x="126" y="197"/>
                </a:lnTo>
                <a:lnTo>
                  <a:pt x="123" y="198"/>
                </a:lnTo>
                <a:lnTo>
                  <a:pt x="118" y="198"/>
                </a:lnTo>
                <a:lnTo>
                  <a:pt x="114" y="198"/>
                </a:lnTo>
                <a:lnTo>
                  <a:pt x="114" y="198"/>
                </a:lnTo>
                <a:lnTo>
                  <a:pt x="110" y="198"/>
                </a:lnTo>
                <a:lnTo>
                  <a:pt x="105" y="196"/>
                </a:lnTo>
                <a:lnTo>
                  <a:pt x="104" y="191"/>
                </a:lnTo>
                <a:lnTo>
                  <a:pt x="104" y="187"/>
                </a:lnTo>
                <a:lnTo>
                  <a:pt x="104" y="187"/>
                </a:lnTo>
                <a:lnTo>
                  <a:pt x="108" y="172"/>
                </a:lnTo>
                <a:lnTo>
                  <a:pt x="114" y="158"/>
                </a:lnTo>
                <a:lnTo>
                  <a:pt x="123" y="144"/>
                </a:lnTo>
                <a:lnTo>
                  <a:pt x="133" y="133"/>
                </a:lnTo>
                <a:lnTo>
                  <a:pt x="145" y="124"/>
                </a:lnTo>
                <a:lnTo>
                  <a:pt x="158" y="115"/>
                </a:lnTo>
                <a:lnTo>
                  <a:pt x="171" y="109"/>
                </a:lnTo>
                <a:lnTo>
                  <a:pt x="187" y="105"/>
                </a:lnTo>
                <a:lnTo>
                  <a:pt x="187" y="105"/>
                </a:lnTo>
                <a:lnTo>
                  <a:pt x="191" y="105"/>
                </a:lnTo>
                <a:lnTo>
                  <a:pt x="196" y="108"/>
                </a:lnTo>
                <a:lnTo>
                  <a:pt x="199" y="111"/>
                </a:lnTo>
                <a:lnTo>
                  <a:pt x="199" y="115"/>
                </a:lnTo>
                <a:lnTo>
                  <a:pt x="199" y="120"/>
                </a:lnTo>
                <a:lnTo>
                  <a:pt x="199" y="120"/>
                </a:lnTo>
                <a:lnTo>
                  <a:pt x="199" y="124"/>
                </a:lnTo>
                <a:lnTo>
                  <a:pt x="196" y="127"/>
                </a:lnTo>
                <a:lnTo>
                  <a:pt x="194" y="130"/>
                </a:lnTo>
                <a:lnTo>
                  <a:pt x="190" y="131"/>
                </a:lnTo>
                <a:lnTo>
                  <a:pt x="190" y="131"/>
                </a:lnTo>
                <a:close/>
                <a:moveTo>
                  <a:pt x="129" y="219"/>
                </a:moveTo>
                <a:lnTo>
                  <a:pt x="129" y="219"/>
                </a:lnTo>
                <a:lnTo>
                  <a:pt x="132" y="231"/>
                </a:lnTo>
                <a:lnTo>
                  <a:pt x="136" y="241"/>
                </a:lnTo>
                <a:lnTo>
                  <a:pt x="142" y="251"/>
                </a:lnTo>
                <a:lnTo>
                  <a:pt x="149" y="260"/>
                </a:lnTo>
                <a:lnTo>
                  <a:pt x="158" y="267"/>
                </a:lnTo>
                <a:lnTo>
                  <a:pt x="168" y="274"/>
                </a:lnTo>
                <a:lnTo>
                  <a:pt x="178" y="279"/>
                </a:lnTo>
                <a:lnTo>
                  <a:pt x="190" y="282"/>
                </a:lnTo>
                <a:lnTo>
                  <a:pt x="190" y="282"/>
                </a:lnTo>
                <a:lnTo>
                  <a:pt x="194" y="283"/>
                </a:lnTo>
                <a:lnTo>
                  <a:pt x="196" y="285"/>
                </a:lnTo>
                <a:lnTo>
                  <a:pt x="199" y="288"/>
                </a:lnTo>
                <a:lnTo>
                  <a:pt x="199" y="292"/>
                </a:lnTo>
                <a:lnTo>
                  <a:pt x="199" y="296"/>
                </a:lnTo>
                <a:lnTo>
                  <a:pt x="199" y="296"/>
                </a:lnTo>
                <a:lnTo>
                  <a:pt x="199" y="301"/>
                </a:lnTo>
                <a:lnTo>
                  <a:pt x="196" y="305"/>
                </a:lnTo>
                <a:lnTo>
                  <a:pt x="191" y="306"/>
                </a:lnTo>
                <a:lnTo>
                  <a:pt x="187" y="306"/>
                </a:lnTo>
                <a:lnTo>
                  <a:pt x="187" y="306"/>
                </a:lnTo>
                <a:lnTo>
                  <a:pt x="171" y="302"/>
                </a:lnTo>
                <a:lnTo>
                  <a:pt x="156" y="296"/>
                </a:lnTo>
                <a:lnTo>
                  <a:pt x="143" y="288"/>
                </a:lnTo>
                <a:lnTo>
                  <a:pt x="132" y="277"/>
                </a:lnTo>
                <a:lnTo>
                  <a:pt x="121" y="266"/>
                </a:lnTo>
                <a:lnTo>
                  <a:pt x="113" y="252"/>
                </a:lnTo>
                <a:lnTo>
                  <a:pt x="107" y="238"/>
                </a:lnTo>
                <a:lnTo>
                  <a:pt x="104" y="222"/>
                </a:lnTo>
                <a:lnTo>
                  <a:pt x="104" y="222"/>
                </a:lnTo>
                <a:lnTo>
                  <a:pt x="104" y="217"/>
                </a:lnTo>
                <a:lnTo>
                  <a:pt x="105" y="213"/>
                </a:lnTo>
                <a:lnTo>
                  <a:pt x="108" y="210"/>
                </a:lnTo>
                <a:lnTo>
                  <a:pt x="113" y="209"/>
                </a:lnTo>
                <a:lnTo>
                  <a:pt x="118" y="209"/>
                </a:lnTo>
                <a:lnTo>
                  <a:pt x="118" y="209"/>
                </a:lnTo>
                <a:lnTo>
                  <a:pt x="121" y="210"/>
                </a:lnTo>
                <a:lnTo>
                  <a:pt x="126" y="212"/>
                </a:lnTo>
                <a:lnTo>
                  <a:pt x="127" y="215"/>
                </a:lnTo>
                <a:lnTo>
                  <a:pt x="129" y="219"/>
                </a:lnTo>
                <a:lnTo>
                  <a:pt x="129" y="219"/>
                </a:lnTo>
                <a:close/>
                <a:moveTo>
                  <a:pt x="218" y="282"/>
                </a:moveTo>
                <a:lnTo>
                  <a:pt x="218" y="282"/>
                </a:lnTo>
                <a:lnTo>
                  <a:pt x="229" y="279"/>
                </a:lnTo>
                <a:lnTo>
                  <a:pt x="240" y="274"/>
                </a:lnTo>
                <a:lnTo>
                  <a:pt x="250" y="267"/>
                </a:lnTo>
                <a:lnTo>
                  <a:pt x="259" y="260"/>
                </a:lnTo>
                <a:lnTo>
                  <a:pt x="266" y="251"/>
                </a:lnTo>
                <a:lnTo>
                  <a:pt x="272" y="241"/>
                </a:lnTo>
                <a:lnTo>
                  <a:pt x="278" y="231"/>
                </a:lnTo>
                <a:lnTo>
                  <a:pt x="279" y="219"/>
                </a:lnTo>
                <a:lnTo>
                  <a:pt x="279" y="219"/>
                </a:lnTo>
                <a:lnTo>
                  <a:pt x="280" y="215"/>
                </a:lnTo>
                <a:lnTo>
                  <a:pt x="283" y="212"/>
                </a:lnTo>
                <a:lnTo>
                  <a:pt x="286" y="210"/>
                </a:lnTo>
                <a:lnTo>
                  <a:pt x="289" y="209"/>
                </a:lnTo>
                <a:lnTo>
                  <a:pt x="295" y="209"/>
                </a:lnTo>
                <a:lnTo>
                  <a:pt x="295" y="209"/>
                </a:lnTo>
                <a:lnTo>
                  <a:pt x="299" y="210"/>
                </a:lnTo>
                <a:lnTo>
                  <a:pt x="302" y="213"/>
                </a:lnTo>
                <a:lnTo>
                  <a:pt x="305" y="217"/>
                </a:lnTo>
                <a:lnTo>
                  <a:pt x="305" y="222"/>
                </a:lnTo>
                <a:lnTo>
                  <a:pt x="305" y="222"/>
                </a:lnTo>
                <a:lnTo>
                  <a:pt x="301" y="238"/>
                </a:lnTo>
                <a:lnTo>
                  <a:pt x="295" y="252"/>
                </a:lnTo>
                <a:lnTo>
                  <a:pt x="288" y="266"/>
                </a:lnTo>
                <a:lnTo>
                  <a:pt x="278" y="277"/>
                </a:lnTo>
                <a:lnTo>
                  <a:pt x="264" y="288"/>
                </a:lnTo>
                <a:lnTo>
                  <a:pt x="251" y="296"/>
                </a:lnTo>
                <a:lnTo>
                  <a:pt x="237" y="302"/>
                </a:lnTo>
                <a:lnTo>
                  <a:pt x="221" y="306"/>
                </a:lnTo>
                <a:lnTo>
                  <a:pt x="221" y="306"/>
                </a:lnTo>
                <a:lnTo>
                  <a:pt x="216" y="306"/>
                </a:lnTo>
                <a:lnTo>
                  <a:pt x="213" y="305"/>
                </a:lnTo>
                <a:lnTo>
                  <a:pt x="210" y="301"/>
                </a:lnTo>
                <a:lnTo>
                  <a:pt x="209" y="296"/>
                </a:lnTo>
                <a:lnTo>
                  <a:pt x="209" y="292"/>
                </a:lnTo>
                <a:lnTo>
                  <a:pt x="209" y="292"/>
                </a:lnTo>
                <a:lnTo>
                  <a:pt x="210" y="289"/>
                </a:lnTo>
                <a:lnTo>
                  <a:pt x="212" y="285"/>
                </a:lnTo>
                <a:lnTo>
                  <a:pt x="215" y="283"/>
                </a:lnTo>
                <a:lnTo>
                  <a:pt x="218" y="282"/>
                </a:lnTo>
                <a:lnTo>
                  <a:pt x="218" y="282"/>
                </a:lnTo>
                <a:close/>
                <a:moveTo>
                  <a:pt x="279" y="191"/>
                </a:moveTo>
                <a:lnTo>
                  <a:pt x="279" y="191"/>
                </a:lnTo>
                <a:lnTo>
                  <a:pt x="276" y="180"/>
                </a:lnTo>
                <a:lnTo>
                  <a:pt x="272" y="169"/>
                </a:lnTo>
                <a:lnTo>
                  <a:pt x="264" y="161"/>
                </a:lnTo>
                <a:lnTo>
                  <a:pt x="257" y="152"/>
                </a:lnTo>
                <a:lnTo>
                  <a:pt x="248" y="144"/>
                </a:lnTo>
                <a:lnTo>
                  <a:pt x="240" y="139"/>
                </a:lnTo>
                <a:lnTo>
                  <a:pt x="229" y="134"/>
                </a:lnTo>
                <a:lnTo>
                  <a:pt x="218" y="131"/>
                </a:lnTo>
                <a:lnTo>
                  <a:pt x="218" y="131"/>
                </a:lnTo>
                <a:lnTo>
                  <a:pt x="215" y="130"/>
                </a:lnTo>
                <a:lnTo>
                  <a:pt x="212" y="127"/>
                </a:lnTo>
                <a:lnTo>
                  <a:pt x="210" y="124"/>
                </a:lnTo>
                <a:lnTo>
                  <a:pt x="209" y="121"/>
                </a:lnTo>
                <a:lnTo>
                  <a:pt x="209" y="117"/>
                </a:lnTo>
                <a:lnTo>
                  <a:pt x="209" y="117"/>
                </a:lnTo>
                <a:lnTo>
                  <a:pt x="210" y="111"/>
                </a:lnTo>
                <a:lnTo>
                  <a:pt x="213" y="108"/>
                </a:lnTo>
                <a:lnTo>
                  <a:pt x="216" y="107"/>
                </a:lnTo>
                <a:lnTo>
                  <a:pt x="221" y="105"/>
                </a:lnTo>
                <a:lnTo>
                  <a:pt x="221" y="105"/>
                </a:lnTo>
                <a:lnTo>
                  <a:pt x="237" y="109"/>
                </a:lnTo>
                <a:lnTo>
                  <a:pt x="251" y="115"/>
                </a:lnTo>
                <a:lnTo>
                  <a:pt x="264" y="124"/>
                </a:lnTo>
                <a:lnTo>
                  <a:pt x="276" y="133"/>
                </a:lnTo>
                <a:lnTo>
                  <a:pt x="285" y="144"/>
                </a:lnTo>
                <a:lnTo>
                  <a:pt x="294" y="158"/>
                </a:lnTo>
                <a:lnTo>
                  <a:pt x="299" y="172"/>
                </a:lnTo>
                <a:lnTo>
                  <a:pt x="304" y="187"/>
                </a:lnTo>
                <a:lnTo>
                  <a:pt x="304" y="187"/>
                </a:lnTo>
                <a:lnTo>
                  <a:pt x="304" y="191"/>
                </a:lnTo>
                <a:lnTo>
                  <a:pt x="302" y="196"/>
                </a:lnTo>
                <a:lnTo>
                  <a:pt x="299" y="198"/>
                </a:lnTo>
                <a:lnTo>
                  <a:pt x="294" y="198"/>
                </a:lnTo>
                <a:lnTo>
                  <a:pt x="289" y="198"/>
                </a:lnTo>
                <a:lnTo>
                  <a:pt x="289" y="198"/>
                </a:lnTo>
                <a:lnTo>
                  <a:pt x="286" y="198"/>
                </a:lnTo>
                <a:lnTo>
                  <a:pt x="283" y="197"/>
                </a:lnTo>
                <a:lnTo>
                  <a:pt x="280" y="194"/>
                </a:lnTo>
                <a:lnTo>
                  <a:pt x="279" y="191"/>
                </a:lnTo>
                <a:lnTo>
                  <a:pt x="279" y="191"/>
                </a:lnTo>
                <a:close/>
                <a:moveTo>
                  <a:pt x="199" y="64"/>
                </a:moveTo>
                <a:lnTo>
                  <a:pt x="199" y="69"/>
                </a:lnTo>
                <a:lnTo>
                  <a:pt x="199" y="69"/>
                </a:lnTo>
                <a:lnTo>
                  <a:pt x="199" y="73"/>
                </a:lnTo>
                <a:lnTo>
                  <a:pt x="196" y="76"/>
                </a:lnTo>
                <a:lnTo>
                  <a:pt x="193" y="79"/>
                </a:lnTo>
                <a:lnTo>
                  <a:pt x="190" y="79"/>
                </a:lnTo>
                <a:lnTo>
                  <a:pt x="190" y="79"/>
                </a:lnTo>
                <a:lnTo>
                  <a:pt x="180" y="82"/>
                </a:lnTo>
                <a:lnTo>
                  <a:pt x="168" y="83"/>
                </a:lnTo>
                <a:lnTo>
                  <a:pt x="158" y="88"/>
                </a:lnTo>
                <a:lnTo>
                  <a:pt x="149" y="90"/>
                </a:lnTo>
                <a:lnTo>
                  <a:pt x="139" y="96"/>
                </a:lnTo>
                <a:lnTo>
                  <a:pt x="130" y="102"/>
                </a:lnTo>
                <a:lnTo>
                  <a:pt x="114" y="115"/>
                </a:lnTo>
                <a:lnTo>
                  <a:pt x="101" y="131"/>
                </a:lnTo>
                <a:lnTo>
                  <a:pt x="89" y="149"/>
                </a:lnTo>
                <a:lnTo>
                  <a:pt x="85" y="159"/>
                </a:lnTo>
                <a:lnTo>
                  <a:pt x="82" y="169"/>
                </a:lnTo>
                <a:lnTo>
                  <a:pt x="79" y="180"/>
                </a:lnTo>
                <a:lnTo>
                  <a:pt x="77" y="190"/>
                </a:lnTo>
                <a:lnTo>
                  <a:pt x="77" y="190"/>
                </a:lnTo>
                <a:lnTo>
                  <a:pt x="76" y="194"/>
                </a:lnTo>
                <a:lnTo>
                  <a:pt x="75" y="197"/>
                </a:lnTo>
                <a:lnTo>
                  <a:pt x="70" y="198"/>
                </a:lnTo>
                <a:lnTo>
                  <a:pt x="67" y="198"/>
                </a:lnTo>
                <a:lnTo>
                  <a:pt x="61" y="198"/>
                </a:lnTo>
                <a:lnTo>
                  <a:pt x="61" y="198"/>
                </a:lnTo>
                <a:lnTo>
                  <a:pt x="57" y="198"/>
                </a:lnTo>
                <a:lnTo>
                  <a:pt x="54" y="196"/>
                </a:lnTo>
                <a:lnTo>
                  <a:pt x="53" y="193"/>
                </a:lnTo>
                <a:lnTo>
                  <a:pt x="51" y="188"/>
                </a:lnTo>
                <a:lnTo>
                  <a:pt x="51" y="188"/>
                </a:lnTo>
                <a:lnTo>
                  <a:pt x="54" y="175"/>
                </a:lnTo>
                <a:lnTo>
                  <a:pt x="57" y="162"/>
                </a:lnTo>
                <a:lnTo>
                  <a:pt x="61" y="150"/>
                </a:lnTo>
                <a:lnTo>
                  <a:pt x="67" y="139"/>
                </a:lnTo>
                <a:lnTo>
                  <a:pt x="73" y="127"/>
                </a:lnTo>
                <a:lnTo>
                  <a:pt x="80" y="117"/>
                </a:lnTo>
                <a:lnTo>
                  <a:pt x="88" y="107"/>
                </a:lnTo>
                <a:lnTo>
                  <a:pt x="96" y="98"/>
                </a:lnTo>
                <a:lnTo>
                  <a:pt x="105" y="89"/>
                </a:lnTo>
                <a:lnTo>
                  <a:pt x="115" y="82"/>
                </a:lnTo>
                <a:lnTo>
                  <a:pt x="127" y="74"/>
                </a:lnTo>
                <a:lnTo>
                  <a:pt x="137" y="69"/>
                </a:lnTo>
                <a:lnTo>
                  <a:pt x="149" y="63"/>
                </a:lnTo>
                <a:lnTo>
                  <a:pt x="162" y="58"/>
                </a:lnTo>
                <a:lnTo>
                  <a:pt x="174" y="55"/>
                </a:lnTo>
                <a:lnTo>
                  <a:pt x="187" y="54"/>
                </a:lnTo>
                <a:lnTo>
                  <a:pt x="187" y="54"/>
                </a:lnTo>
                <a:lnTo>
                  <a:pt x="191" y="54"/>
                </a:lnTo>
                <a:lnTo>
                  <a:pt x="196" y="57"/>
                </a:lnTo>
                <a:lnTo>
                  <a:pt x="199" y="60"/>
                </a:lnTo>
                <a:lnTo>
                  <a:pt x="199" y="64"/>
                </a:lnTo>
                <a:lnTo>
                  <a:pt x="199" y="64"/>
                </a:lnTo>
                <a:close/>
                <a:moveTo>
                  <a:pt x="61" y="209"/>
                </a:moveTo>
                <a:lnTo>
                  <a:pt x="67" y="209"/>
                </a:lnTo>
                <a:lnTo>
                  <a:pt x="67" y="209"/>
                </a:lnTo>
                <a:lnTo>
                  <a:pt x="70" y="210"/>
                </a:lnTo>
                <a:lnTo>
                  <a:pt x="73" y="212"/>
                </a:lnTo>
                <a:lnTo>
                  <a:pt x="76" y="215"/>
                </a:lnTo>
                <a:lnTo>
                  <a:pt x="77" y="219"/>
                </a:lnTo>
                <a:lnTo>
                  <a:pt x="77" y="219"/>
                </a:lnTo>
                <a:lnTo>
                  <a:pt x="79" y="229"/>
                </a:lnTo>
                <a:lnTo>
                  <a:pt x="80" y="241"/>
                </a:lnTo>
                <a:lnTo>
                  <a:pt x="85" y="251"/>
                </a:lnTo>
                <a:lnTo>
                  <a:pt x="89" y="261"/>
                </a:lnTo>
                <a:lnTo>
                  <a:pt x="94" y="270"/>
                </a:lnTo>
                <a:lnTo>
                  <a:pt x="99" y="280"/>
                </a:lnTo>
                <a:lnTo>
                  <a:pt x="105" y="288"/>
                </a:lnTo>
                <a:lnTo>
                  <a:pt x="113" y="296"/>
                </a:lnTo>
                <a:lnTo>
                  <a:pt x="121" y="304"/>
                </a:lnTo>
                <a:lnTo>
                  <a:pt x="130" y="309"/>
                </a:lnTo>
                <a:lnTo>
                  <a:pt x="139" y="315"/>
                </a:lnTo>
                <a:lnTo>
                  <a:pt x="148" y="321"/>
                </a:lnTo>
                <a:lnTo>
                  <a:pt x="158" y="325"/>
                </a:lnTo>
                <a:lnTo>
                  <a:pt x="168" y="328"/>
                </a:lnTo>
                <a:lnTo>
                  <a:pt x="178" y="331"/>
                </a:lnTo>
                <a:lnTo>
                  <a:pt x="190" y="333"/>
                </a:lnTo>
                <a:lnTo>
                  <a:pt x="190" y="333"/>
                </a:lnTo>
                <a:lnTo>
                  <a:pt x="193" y="334"/>
                </a:lnTo>
                <a:lnTo>
                  <a:pt x="196" y="337"/>
                </a:lnTo>
                <a:lnTo>
                  <a:pt x="199" y="340"/>
                </a:lnTo>
                <a:lnTo>
                  <a:pt x="199" y="343"/>
                </a:lnTo>
                <a:lnTo>
                  <a:pt x="199" y="347"/>
                </a:lnTo>
                <a:lnTo>
                  <a:pt x="199" y="347"/>
                </a:lnTo>
                <a:lnTo>
                  <a:pt x="199" y="352"/>
                </a:lnTo>
                <a:lnTo>
                  <a:pt x="196" y="356"/>
                </a:lnTo>
                <a:lnTo>
                  <a:pt x="191" y="358"/>
                </a:lnTo>
                <a:lnTo>
                  <a:pt x="187" y="359"/>
                </a:lnTo>
                <a:lnTo>
                  <a:pt x="187" y="359"/>
                </a:lnTo>
                <a:lnTo>
                  <a:pt x="174" y="356"/>
                </a:lnTo>
                <a:lnTo>
                  <a:pt x="161" y="353"/>
                </a:lnTo>
                <a:lnTo>
                  <a:pt x="149" y="349"/>
                </a:lnTo>
                <a:lnTo>
                  <a:pt x="137" y="344"/>
                </a:lnTo>
                <a:lnTo>
                  <a:pt x="126" y="337"/>
                </a:lnTo>
                <a:lnTo>
                  <a:pt x="114" y="331"/>
                </a:lnTo>
                <a:lnTo>
                  <a:pt x="104" y="323"/>
                </a:lnTo>
                <a:lnTo>
                  <a:pt x="95" y="314"/>
                </a:lnTo>
                <a:lnTo>
                  <a:pt x="86" y="304"/>
                </a:lnTo>
                <a:lnTo>
                  <a:pt x="79" y="293"/>
                </a:lnTo>
                <a:lnTo>
                  <a:pt x="72" y="283"/>
                </a:lnTo>
                <a:lnTo>
                  <a:pt x="66" y="271"/>
                </a:lnTo>
                <a:lnTo>
                  <a:pt x="60" y="260"/>
                </a:lnTo>
                <a:lnTo>
                  <a:pt x="56" y="247"/>
                </a:lnTo>
                <a:lnTo>
                  <a:pt x="53" y="234"/>
                </a:lnTo>
                <a:lnTo>
                  <a:pt x="51" y="220"/>
                </a:lnTo>
                <a:lnTo>
                  <a:pt x="51" y="220"/>
                </a:lnTo>
                <a:lnTo>
                  <a:pt x="53" y="216"/>
                </a:lnTo>
                <a:lnTo>
                  <a:pt x="54" y="213"/>
                </a:lnTo>
                <a:lnTo>
                  <a:pt x="57" y="210"/>
                </a:lnTo>
                <a:lnTo>
                  <a:pt x="61" y="209"/>
                </a:lnTo>
                <a:lnTo>
                  <a:pt x="61" y="209"/>
                </a:lnTo>
                <a:close/>
                <a:moveTo>
                  <a:pt x="209" y="349"/>
                </a:moveTo>
                <a:lnTo>
                  <a:pt x="209" y="343"/>
                </a:lnTo>
                <a:lnTo>
                  <a:pt x="209" y="343"/>
                </a:lnTo>
                <a:lnTo>
                  <a:pt x="210" y="340"/>
                </a:lnTo>
                <a:lnTo>
                  <a:pt x="212" y="337"/>
                </a:lnTo>
                <a:lnTo>
                  <a:pt x="215" y="334"/>
                </a:lnTo>
                <a:lnTo>
                  <a:pt x="218" y="333"/>
                </a:lnTo>
                <a:lnTo>
                  <a:pt x="218" y="333"/>
                </a:lnTo>
                <a:lnTo>
                  <a:pt x="229" y="331"/>
                </a:lnTo>
                <a:lnTo>
                  <a:pt x="240" y="328"/>
                </a:lnTo>
                <a:lnTo>
                  <a:pt x="250" y="325"/>
                </a:lnTo>
                <a:lnTo>
                  <a:pt x="260" y="321"/>
                </a:lnTo>
                <a:lnTo>
                  <a:pt x="270" y="315"/>
                </a:lnTo>
                <a:lnTo>
                  <a:pt x="279" y="309"/>
                </a:lnTo>
                <a:lnTo>
                  <a:pt x="288" y="304"/>
                </a:lnTo>
                <a:lnTo>
                  <a:pt x="295" y="296"/>
                </a:lnTo>
                <a:lnTo>
                  <a:pt x="302" y="288"/>
                </a:lnTo>
                <a:lnTo>
                  <a:pt x="308" y="280"/>
                </a:lnTo>
                <a:lnTo>
                  <a:pt x="314" y="270"/>
                </a:lnTo>
                <a:lnTo>
                  <a:pt x="320" y="261"/>
                </a:lnTo>
                <a:lnTo>
                  <a:pt x="324" y="251"/>
                </a:lnTo>
                <a:lnTo>
                  <a:pt x="327" y="241"/>
                </a:lnTo>
                <a:lnTo>
                  <a:pt x="330" y="229"/>
                </a:lnTo>
                <a:lnTo>
                  <a:pt x="332" y="219"/>
                </a:lnTo>
                <a:lnTo>
                  <a:pt x="332" y="219"/>
                </a:lnTo>
                <a:lnTo>
                  <a:pt x="332" y="215"/>
                </a:lnTo>
                <a:lnTo>
                  <a:pt x="334" y="212"/>
                </a:lnTo>
                <a:lnTo>
                  <a:pt x="337" y="210"/>
                </a:lnTo>
                <a:lnTo>
                  <a:pt x="342" y="209"/>
                </a:lnTo>
                <a:lnTo>
                  <a:pt x="346" y="209"/>
                </a:lnTo>
                <a:lnTo>
                  <a:pt x="346" y="209"/>
                </a:lnTo>
                <a:lnTo>
                  <a:pt x="351" y="210"/>
                </a:lnTo>
                <a:lnTo>
                  <a:pt x="353" y="213"/>
                </a:lnTo>
                <a:lnTo>
                  <a:pt x="356" y="216"/>
                </a:lnTo>
                <a:lnTo>
                  <a:pt x="356" y="220"/>
                </a:lnTo>
                <a:lnTo>
                  <a:pt x="356" y="220"/>
                </a:lnTo>
                <a:lnTo>
                  <a:pt x="355" y="234"/>
                </a:lnTo>
                <a:lnTo>
                  <a:pt x="352" y="247"/>
                </a:lnTo>
                <a:lnTo>
                  <a:pt x="348" y="260"/>
                </a:lnTo>
                <a:lnTo>
                  <a:pt x="343" y="271"/>
                </a:lnTo>
                <a:lnTo>
                  <a:pt x="336" y="283"/>
                </a:lnTo>
                <a:lnTo>
                  <a:pt x="330" y="293"/>
                </a:lnTo>
                <a:lnTo>
                  <a:pt x="321" y="304"/>
                </a:lnTo>
                <a:lnTo>
                  <a:pt x="313" y="314"/>
                </a:lnTo>
                <a:lnTo>
                  <a:pt x="304" y="323"/>
                </a:lnTo>
                <a:lnTo>
                  <a:pt x="294" y="331"/>
                </a:lnTo>
                <a:lnTo>
                  <a:pt x="283" y="337"/>
                </a:lnTo>
                <a:lnTo>
                  <a:pt x="272" y="344"/>
                </a:lnTo>
                <a:lnTo>
                  <a:pt x="259" y="349"/>
                </a:lnTo>
                <a:lnTo>
                  <a:pt x="247" y="353"/>
                </a:lnTo>
                <a:lnTo>
                  <a:pt x="234" y="356"/>
                </a:lnTo>
                <a:lnTo>
                  <a:pt x="221" y="359"/>
                </a:lnTo>
                <a:lnTo>
                  <a:pt x="221" y="359"/>
                </a:lnTo>
                <a:lnTo>
                  <a:pt x="216" y="358"/>
                </a:lnTo>
                <a:lnTo>
                  <a:pt x="212" y="356"/>
                </a:lnTo>
                <a:lnTo>
                  <a:pt x="210" y="353"/>
                </a:lnTo>
                <a:lnTo>
                  <a:pt x="209" y="349"/>
                </a:lnTo>
                <a:lnTo>
                  <a:pt x="209" y="3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13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C894F296-842C-472D-BBAE-AF55B0F477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11360" y="3567078"/>
            <a:ext cx="574431" cy="457200"/>
          </a:xfrm>
          <a:custGeom>
            <a:avLst/>
            <a:gdLst>
              <a:gd name="T0" fmla="*/ 216203 w 68"/>
              <a:gd name="T1" fmla="*/ 182297 h 54"/>
              <a:gd name="T2" fmla="*/ 209339 w 68"/>
              <a:gd name="T3" fmla="*/ 185737 h 54"/>
              <a:gd name="T4" fmla="*/ 27454 w 68"/>
              <a:gd name="T5" fmla="*/ 185737 h 54"/>
              <a:gd name="T6" fmla="*/ 20591 w 68"/>
              <a:gd name="T7" fmla="*/ 182297 h 54"/>
              <a:gd name="T8" fmla="*/ 0 w 68"/>
              <a:gd name="T9" fmla="*/ 116946 h 54"/>
              <a:gd name="T10" fmla="*/ 116681 w 68"/>
              <a:gd name="T11" fmla="*/ 0 h 54"/>
              <a:gd name="T12" fmla="*/ 233362 w 68"/>
              <a:gd name="T13" fmla="*/ 116946 h 54"/>
              <a:gd name="T14" fmla="*/ 216203 w 68"/>
              <a:gd name="T15" fmla="*/ 182297 h 54"/>
              <a:gd name="T16" fmla="*/ 34318 w 68"/>
              <a:gd name="T17" fmla="*/ 103187 h 54"/>
              <a:gd name="T18" fmla="*/ 17159 w 68"/>
              <a:gd name="T19" fmla="*/ 116946 h 54"/>
              <a:gd name="T20" fmla="*/ 34318 w 68"/>
              <a:gd name="T21" fmla="*/ 134143 h 54"/>
              <a:gd name="T22" fmla="*/ 51477 w 68"/>
              <a:gd name="T23" fmla="*/ 116946 h 54"/>
              <a:gd name="T24" fmla="*/ 34318 w 68"/>
              <a:gd name="T25" fmla="*/ 103187 h 54"/>
              <a:gd name="T26" fmla="*/ 58341 w 68"/>
              <a:gd name="T27" fmla="*/ 44714 h 54"/>
              <a:gd name="T28" fmla="*/ 44613 w 68"/>
              <a:gd name="T29" fmla="*/ 58473 h 54"/>
              <a:gd name="T30" fmla="*/ 58341 w 68"/>
              <a:gd name="T31" fmla="*/ 75671 h 54"/>
              <a:gd name="T32" fmla="*/ 75499 w 68"/>
              <a:gd name="T33" fmla="*/ 58473 h 54"/>
              <a:gd name="T34" fmla="*/ 58341 w 68"/>
              <a:gd name="T35" fmla="*/ 44714 h 54"/>
              <a:gd name="T36" fmla="*/ 144135 w 68"/>
              <a:gd name="T37" fmla="*/ 72231 h 54"/>
              <a:gd name="T38" fmla="*/ 140704 w 68"/>
              <a:gd name="T39" fmla="*/ 61912 h 54"/>
              <a:gd name="T40" fmla="*/ 130408 w 68"/>
              <a:gd name="T41" fmla="*/ 68791 h 54"/>
              <a:gd name="T42" fmla="*/ 116681 w 68"/>
              <a:gd name="T43" fmla="*/ 116946 h 54"/>
              <a:gd name="T44" fmla="*/ 92658 w 68"/>
              <a:gd name="T45" fmla="*/ 137583 h 54"/>
              <a:gd name="T46" fmla="*/ 113249 w 68"/>
              <a:gd name="T47" fmla="*/ 168539 h 54"/>
              <a:gd name="T48" fmla="*/ 144135 w 68"/>
              <a:gd name="T49" fmla="*/ 151341 h 54"/>
              <a:gd name="T50" fmla="*/ 133840 w 68"/>
              <a:gd name="T51" fmla="*/ 123825 h 54"/>
              <a:gd name="T52" fmla="*/ 144135 w 68"/>
              <a:gd name="T53" fmla="*/ 72231 h 54"/>
              <a:gd name="T54" fmla="*/ 116681 w 68"/>
              <a:gd name="T55" fmla="*/ 17198 h 54"/>
              <a:gd name="T56" fmla="*/ 102954 w 68"/>
              <a:gd name="T57" fmla="*/ 34396 h 54"/>
              <a:gd name="T58" fmla="*/ 116681 w 68"/>
              <a:gd name="T59" fmla="*/ 51594 h 54"/>
              <a:gd name="T60" fmla="*/ 133840 w 68"/>
              <a:gd name="T61" fmla="*/ 34396 h 54"/>
              <a:gd name="T62" fmla="*/ 116681 w 68"/>
              <a:gd name="T63" fmla="*/ 17198 h 54"/>
              <a:gd name="T64" fmla="*/ 175022 w 68"/>
              <a:gd name="T65" fmla="*/ 44714 h 54"/>
              <a:gd name="T66" fmla="*/ 161294 w 68"/>
              <a:gd name="T67" fmla="*/ 58473 h 54"/>
              <a:gd name="T68" fmla="*/ 175022 w 68"/>
              <a:gd name="T69" fmla="*/ 75671 h 54"/>
              <a:gd name="T70" fmla="*/ 192180 w 68"/>
              <a:gd name="T71" fmla="*/ 58473 h 54"/>
              <a:gd name="T72" fmla="*/ 175022 w 68"/>
              <a:gd name="T73" fmla="*/ 44714 h 54"/>
              <a:gd name="T74" fmla="*/ 202476 w 68"/>
              <a:gd name="T75" fmla="*/ 103187 h 54"/>
              <a:gd name="T76" fmla="*/ 185317 w 68"/>
              <a:gd name="T77" fmla="*/ 116946 h 54"/>
              <a:gd name="T78" fmla="*/ 202476 w 68"/>
              <a:gd name="T79" fmla="*/ 134143 h 54"/>
              <a:gd name="T80" fmla="*/ 219635 w 68"/>
              <a:gd name="T81" fmla="*/ 116946 h 54"/>
              <a:gd name="T82" fmla="*/ 202476 w 68"/>
              <a:gd name="T83" fmla="*/ 103187 h 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8" h="54">
                <a:moveTo>
                  <a:pt x="63" y="53"/>
                </a:moveTo>
                <a:cubicBezTo>
                  <a:pt x="63" y="53"/>
                  <a:pt x="62" y="54"/>
                  <a:pt x="61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4"/>
                  <a:pt x="6" y="53"/>
                  <a:pt x="6" y="53"/>
                </a:cubicBezTo>
                <a:cubicBezTo>
                  <a:pt x="2" y="47"/>
                  <a:pt x="0" y="41"/>
                  <a:pt x="0" y="34"/>
                </a:cubicBezTo>
                <a:cubicBezTo>
                  <a:pt x="0" y="16"/>
                  <a:pt x="16" y="0"/>
                  <a:pt x="34" y="0"/>
                </a:cubicBezTo>
                <a:cubicBezTo>
                  <a:pt x="53" y="0"/>
                  <a:pt x="68" y="16"/>
                  <a:pt x="68" y="34"/>
                </a:cubicBezTo>
                <a:cubicBezTo>
                  <a:pt x="68" y="41"/>
                  <a:pt x="67" y="47"/>
                  <a:pt x="63" y="53"/>
                </a:cubicBezTo>
                <a:close/>
                <a:moveTo>
                  <a:pt x="10" y="30"/>
                </a:moveTo>
                <a:cubicBezTo>
                  <a:pt x="7" y="30"/>
                  <a:pt x="5" y="32"/>
                  <a:pt x="5" y="34"/>
                </a:cubicBezTo>
                <a:cubicBezTo>
                  <a:pt x="5" y="37"/>
                  <a:pt x="7" y="39"/>
                  <a:pt x="10" y="39"/>
                </a:cubicBezTo>
                <a:cubicBezTo>
                  <a:pt x="13" y="39"/>
                  <a:pt x="15" y="37"/>
                  <a:pt x="15" y="34"/>
                </a:cubicBezTo>
                <a:cubicBezTo>
                  <a:pt x="15" y="32"/>
                  <a:pt x="13" y="30"/>
                  <a:pt x="10" y="30"/>
                </a:cubicBezTo>
                <a:close/>
                <a:moveTo>
                  <a:pt x="17" y="13"/>
                </a:moveTo>
                <a:cubicBezTo>
                  <a:pt x="15" y="13"/>
                  <a:pt x="13" y="15"/>
                  <a:pt x="13" y="17"/>
                </a:cubicBezTo>
                <a:cubicBezTo>
                  <a:pt x="13" y="20"/>
                  <a:pt x="15" y="22"/>
                  <a:pt x="17" y="22"/>
                </a:cubicBezTo>
                <a:cubicBezTo>
                  <a:pt x="20" y="22"/>
                  <a:pt x="22" y="20"/>
                  <a:pt x="22" y="17"/>
                </a:cubicBezTo>
                <a:cubicBezTo>
                  <a:pt x="22" y="15"/>
                  <a:pt x="20" y="13"/>
                  <a:pt x="17" y="13"/>
                </a:cubicBezTo>
                <a:close/>
                <a:moveTo>
                  <a:pt x="42" y="21"/>
                </a:moveTo>
                <a:cubicBezTo>
                  <a:pt x="43" y="20"/>
                  <a:pt x="42" y="19"/>
                  <a:pt x="41" y="18"/>
                </a:cubicBezTo>
                <a:cubicBezTo>
                  <a:pt x="39" y="18"/>
                  <a:pt x="38" y="19"/>
                  <a:pt x="38" y="20"/>
                </a:cubicBezTo>
                <a:cubicBezTo>
                  <a:pt x="34" y="34"/>
                  <a:pt x="34" y="34"/>
                  <a:pt x="34" y="34"/>
                </a:cubicBezTo>
                <a:cubicBezTo>
                  <a:pt x="31" y="35"/>
                  <a:pt x="28" y="37"/>
                  <a:pt x="27" y="40"/>
                </a:cubicBezTo>
                <a:cubicBezTo>
                  <a:pt x="26" y="44"/>
                  <a:pt x="29" y="48"/>
                  <a:pt x="33" y="49"/>
                </a:cubicBezTo>
                <a:cubicBezTo>
                  <a:pt x="37" y="50"/>
                  <a:pt x="40" y="47"/>
                  <a:pt x="42" y="44"/>
                </a:cubicBezTo>
                <a:cubicBezTo>
                  <a:pt x="42" y="40"/>
                  <a:pt x="41" y="37"/>
                  <a:pt x="39" y="36"/>
                </a:cubicBezTo>
                <a:lnTo>
                  <a:pt x="42" y="21"/>
                </a:lnTo>
                <a:close/>
                <a:moveTo>
                  <a:pt x="34" y="5"/>
                </a:moveTo>
                <a:cubicBezTo>
                  <a:pt x="32" y="5"/>
                  <a:pt x="30" y="7"/>
                  <a:pt x="30" y="10"/>
                </a:cubicBezTo>
                <a:cubicBezTo>
                  <a:pt x="30" y="13"/>
                  <a:pt x="32" y="15"/>
                  <a:pt x="34" y="15"/>
                </a:cubicBezTo>
                <a:cubicBezTo>
                  <a:pt x="37" y="15"/>
                  <a:pt x="39" y="13"/>
                  <a:pt x="39" y="10"/>
                </a:cubicBezTo>
                <a:cubicBezTo>
                  <a:pt x="39" y="7"/>
                  <a:pt x="37" y="5"/>
                  <a:pt x="34" y="5"/>
                </a:cubicBezTo>
                <a:close/>
                <a:moveTo>
                  <a:pt x="51" y="13"/>
                </a:moveTo>
                <a:cubicBezTo>
                  <a:pt x="49" y="13"/>
                  <a:pt x="47" y="15"/>
                  <a:pt x="47" y="17"/>
                </a:cubicBezTo>
                <a:cubicBezTo>
                  <a:pt x="47" y="20"/>
                  <a:pt x="49" y="22"/>
                  <a:pt x="51" y="22"/>
                </a:cubicBezTo>
                <a:cubicBezTo>
                  <a:pt x="54" y="22"/>
                  <a:pt x="56" y="20"/>
                  <a:pt x="56" y="17"/>
                </a:cubicBezTo>
                <a:cubicBezTo>
                  <a:pt x="56" y="15"/>
                  <a:pt x="54" y="13"/>
                  <a:pt x="51" y="13"/>
                </a:cubicBezTo>
                <a:close/>
                <a:moveTo>
                  <a:pt x="59" y="30"/>
                </a:moveTo>
                <a:cubicBezTo>
                  <a:pt x="56" y="30"/>
                  <a:pt x="54" y="32"/>
                  <a:pt x="54" y="34"/>
                </a:cubicBezTo>
                <a:cubicBezTo>
                  <a:pt x="54" y="37"/>
                  <a:pt x="56" y="39"/>
                  <a:pt x="59" y="39"/>
                </a:cubicBezTo>
                <a:cubicBezTo>
                  <a:pt x="61" y="39"/>
                  <a:pt x="64" y="37"/>
                  <a:pt x="64" y="34"/>
                </a:cubicBezTo>
                <a:cubicBezTo>
                  <a:pt x="64" y="32"/>
                  <a:pt x="61" y="30"/>
                  <a:pt x="59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/>
          <a:lstStyle/>
          <a:p>
            <a:pPr defTabSz="685800"/>
            <a:endParaRPr lang="en-US" sz="7199" dirty="0">
              <a:solidFill>
                <a:prstClr val="black"/>
              </a:solidFill>
              <a:latin typeface="Lato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23898C-85C9-4B1D-AFFF-B2CBB7B7AD8C}"/>
              </a:ext>
            </a:extLst>
          </p:cNvPr>
          <p:cNvGrpSpPr/>
          <p:nvPr/>
        </p:nvGrpSpPr>
        <p:grpSpPr>
          <a:xfrm>
            <a:off x="878016" y="4417116"/>
            <a:ext cx="907775" cy="457200"/>
            <a:chOff x="7145094" y="5250459"/>
            <a:chExt cx="907775" cy="4572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49CBA7E-0236-47CE-974B-C63AF244D1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4076" y="5250459"/>
              <a:ext cx="458793" cy="457200"/>
              <a:chOff x="4419600" y="1952625"/>
              <a:chExt cx="457200" cy="455613"/>
            </a:xfrm>
            <a:solidFill>
              <a:sysClr val="windowText" lastClr="000000">
                <a:lumMod val="95000"/>
                <a:lumOff val="5000"/>
              </a:sysClr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CB173F97-0533-4D61-B4F6-DB442A01D2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2060575"/>
                <a:ext cx="123825" cy="241300"/>
              </a:xfrm>
              <a:custGeom>
                <a:avLst/>
                <a:gdLst>
                  <a:gd name="T0" fmla="*/ 326 w 547"/>
                  <a:gd name="T1" fmla="*/ 438 h 1061"/>
                  <a:gd name="T2" fmla="*/ 195 w 547"/>
                  <a:gd name="T3" fmla="*/ 338 h 1061"/>
                  <a:gd name="T4" fmla="*/ 266 w 547"/>
                  <a:gd name="T5" fmla="*/ 276 h 1061"/>
                  <a:gd name="T6" fmla="*/ 349 w 547"/>
                  <a:gd name="T7" fmla="*/ 307 h 1061"/>
                  <a:gd name="T8" fmla="*/ 416 w 547"/>
                  <a:gd name="T9" fmla="*/ 334 h 1061"/>
                  <a:gd name="T10" fmla="*/ 500 w 547"/>
                  <a:gd name="T11" fmla="*/ 244 h 1061"/>
                  <a:gd name="T12" fmla="*/ 452 w 547"/>
                  <a:gd name="T13" fmla="*/ 161 h 1061"/>
                  <a:gd name="T14" fmla="*/ 366 w 547"/>
                  <a:gd name="T15" fmla="*/ 115 h 1061"/>
                  <a:gd name="T16" fmla="*/ 366 w 547"/>
                  <a:gd name="T17" fmla="*/ 73 h 1061"/>
                  <a:gd name="T18" fmla="*/ 292 w 547"/>
                  <a:gd name="T19" fmla="*/ 0 h 1061"/>
                  <a:gd name="T20" fmla="*/ 239 w 547"/>
                  <a:gd name="T21" fmla="*/ 0 h 1061"/>
                  <a:gd name="T22" fmla="*/ 165 w 547"/>
                  <a:gd name="T23" fmla="*/ 73 h 1061"/>
                  <a:gd name="T24" fmla="*/ 165 w 547"/>
                  <a:gd name="T25" fmla="*/ 119 h 1061"/>
                  <a:gd name="T26" fmla="*/ 15 w 547"/>
                  <a:gd name="T27" fmla="*/ 341 h 1061"/>
                  <a:gd name="T28" fmla="*/ 250 w 547"/>
                  <a:gd name="T29" fmla="*/ 596 h 1061"/>
                  <a:gd name="T30" fmla="*/ 364 w 547"/>
                  <a:gd name="T31" fmla="*/ 697 h 1061"/>
                  <a:gd name="T32" fmla="*/ 254 w 547"/>
                  <a:gd name="T33" fmla="*/ 788 h 1061"/>
                  <a:gd name="T34" fmla="*/ 152 w 547"/>
                  <a:gd name="T35" fmla="*/ 757 h 1061"/>
                  <a:gd name="T36" fmla="*/ 84 w 547"/>
                  <a:gd name="T37" fmla="*/ 728 h 1061"/>
                  <a:gd name="T38" fmla="*/ 0 w 547"/>
                  <a:gd name="T39" fmla="*/ 818 h 1061"/>
                  <a:gd name="T40" fmla="*/ 45 w 547"/>
                  <a:gd name="T41" fmla="*/ 899 h 1061"/>
                  <a:gd name="T42" fmla="*/ 165 w 547"/>
                  <a:gd name="T43" fmla="*/ 955 h 1061"/>
                  <a:gd name="T44" fmla="*/ 165 w 547"/>
                  <a:gd name="T45" fmla="*/ 987 h 1061"/>
                  <a:gd name="T46" fmla="*/ 239 w 547"/>
                  <a:gd name="T47" fmla="*/ 1061 h 1061"/>
                  <a:gd name="T48" fmla="*/ 292 w 547"/>
                  <a:gd name="T49" fmla="*/ 1061 h 1061"/>
                  <a:gd name="T50" fmla="*/ 366 w 547"/>
                  <a:gd name="T51" fmla="*/ 987 h 1061"/>
                  <a:gd name="T52" fmla="*/ 366 w 547"/>
                  <a:gd name="T53" fmla="*/ 949 h 1061"/>
                  <a:gd name="T54" fmla="*/ 547 w 547"/>
                  <a:gd name="T55" fmla="*/ 691 h 1061"/>
                  <a:gd name="T56" fmla="*/ 326 w 547"/>
                  <a:gd name="T57" fmla="*/ 438 h 1061"/>
                  <a:gd name="T58" fmla="*/ 326 w 547"/>
                  <a:gd name="T59" fmla="*/ 438 h 1061"/>
                  <a:gd name="T60" fmla="*/ 326 w 547"/>
                  <a:gd name="T61" fmla="*/ 438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7" h="1061">
                    <a:moveTo>
                      <a:pt x="326" y="438"/>
                    </a:moveTo>
                    <a:cubicBezTo>
                      <a:pt x="260" y="406"/>
                      <a:pt x="195" y="390"/>
                      <a:pt x="195" y="338"/>
                    </a:cubicBezTo>
                    <a:cubicBezTo>
                      <a:pt x="195" y="291"/>
                      <a:pt x="222" y="276"/>
                      <a:pt x="266" y="276"/>
                    </a:cubicBezTo>
                    <a:cubicBezTo>
                      <a:pt x="297" y="276"/>
                      <a:pt x="324" y="288"/>
                      <a:pt x="349" y="307"/>
                    </a:cubicBezTo>
                    <a:cubicBezTo>
                      <a:pt x="368" y="323"/>
                      <a:pt x="390" y="334"/>
                      <a:pt x="416" y="334"/>
                    </a:cubicBezTo>
                    <a:cubicBezTo>
                      <a:pt x="465" y="334"/>
                      <a:pt x="500" y="288"/>
                      <a:pt x="500" y="244"/>
                    </a:cubicBezTo>
                    <a:cubicBezTo>
                      <a:pt x="500" y="211"/>
                      <a:pt x="483" y="183"/>
                      <a:pt x="452" y="161"/>
                    </a:cubicBezTo>
                    <a:cubicBezTo>
                      <a:pt x="426" y="141"/>
                      <a:pt x="396" y="126"/>
                      <a:pt x="366" y="115"/>
                    </a:cubicBezTo>
                    <a:cubicBezTo>
                      <a:pt x="366" y="73"/>
                      <a:pt x="366" y="73"/>
                      <a:pt x="366" y="73"/>
                    </a:cubicBezTo>
                    <a:cubicBezTo>
                      <a:pt x="366" y="33"/>
                      <a:pt x="333" y="0"/>
                      <a:pt x="292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198" y="0"/>
                      <a:pt x="165" y="33"/>
                      <a:pt x="165" y="73"/>
                    </a:cubicBezTo>
                    <a:cubicBezTo>
                      <a:pt x="165" y="119"/>
                      <a:pt x="165" y="119"/>
                      <a:pt x="165" y="119"/>
                    </a:cubicBezTo>
                    <a:cubicBezTo>
                      <a:pt x="72" y="159"/>
                      <a:pt x="15" y="251"/>
                      <a:pt x="15" y="341"/>
                    </a:cubicBezTo>
                    <a:cubicBezTo>
                      <a:pt x="15" y="485"/>
                      <a:pt x="143" y="547"/>
                      <a:pt x="250" y="596"/>
                    </a:cubicBezTo>
                    <a:cubicBezTo>
                      <a:pt x="336" y="636"/>
                      <a:pt x="364" y="660"/>
                      <a:pt x="364" y="697"/>
                    </a:cubicBezTo>
                    <a:cubicBezTo>
                      <a:pt x="364" y="758"/>
                      <a:pt x="313" y="788"/>
                      <a:pt x="254" y="788"/>
                    </a:cubicBezTo>
                    <a:cubicBezTo>
                      <a:pt x="220" y="788"/>
                      <a:pt x="189" y="785"/>
                      <a:pt x="152" y="757"/>
                    </a:cubicBezTo>
                    <a:cubicBezTo>
                      <a:pt x="133" y="741"/>
                      <a:pt x="111" y="728"/>
                      <a:pt x="84" y="728"/>
                    </a:cubicBezTo>
                    <a:cubicBezTo>
                      <a:pt x="35" y="728"/>
                      <a:pt x="0" y="774"/>
                      <a:pt x="0" y="818"/>
                    </a:cubicBezTo>
                    <a:cubicBezTo>
                      <a:pt x="0" y="850"/>
                      <a:pt x="16" y="876"/>
                      <a:pt x="45" y="899"/>
                    </a:cubicBezTo>
                    <a:cubicBezTo>
                      <a:pt x="78" y="924"/>
                      <a:pt x="127" y="945"/>
                      <a:pt x="165" y="955"/>
                    </a:cubicBezTo>
                    <a:cubicBezTo>
                      <a:pt x="165" y="987"/>
                      <a:pt x="165" y="987"/>
                      <a:pt x="165" y="987"/>
                    </a:cubicBezTo>
                    <a:cubicBezTo>
                      <a:pt x="165" y="1028"/>
                      <a:pt x="198" y="1061"/>
                      <a:pt x="239" y="1061"/>
                    </a:cubicBezTo>
                    <a:cubicBezTo>
                      <a:pt x="292" y="1061"/>
                      <a:pt x="292" y="1061"/>
                      <a:pt x="292" y="1061"/>
                    </a:cubicBezTo>
                    <a:cubicBezTo>
                      <a:pt x="333" y="1061"/>
                      <a:pt x="366" y="1028"/>
                      <a:pt x="366" y="987"/>
                    </a:cubicBezTo>
                    <a:cubicBezTo>
                      <a:pt x="366" y="949"/>
                      <a:pt x="366" y="949"/>
                      <a:pt x="366" y="949"/>
                    </a:cubicBezTo>
                    <a:cubicBezTo>
                      <a:pt x="473" y="913"/>
                      <a:pt x="547" y="823"/>
                      <a:pt x="547" y="691"/>
                    </a:cubicBezTo>
                    <a:cubicBezTo>
                      <a:pt x="547" y="560"/>
                      <a:pt x="455" y="501"/>
                      <a:pt x="326" y="438"/>
                    </a:cubicBezTo>
                    <a:close/>
                    <a:moveTo>
                      <a:pt x="326" y="438"/>
                    </a:moveTo>
                    <a:cubicBezTo>
                      <a:pt x="326" y="438"/>
                      <a:pt x="326" y="438"/>
                      <a:pt x="326" y="4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46310D2F-94DC-44F3-BD93-5E1FD45EF1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9600" y="1952625"/>
                <a:ext cx="457200" cy="455613"/>
              </a:xfrm>
              <a:custGeom>
                <a:avLst/>
                <a:gdLst>
                  <a:gd name="T0" fmla="*/ 1000 w 2000"/>
                  <a:gd name="T1" fmla="*/ 0 h 2000"/>
                  <a:gd name="T2" fmla="*/ 0 w 2000"/>
                  <a:gd name="T3" fmla="*/ 1000 h 2000"/>
                  <a:gd name="T4" fmla="*/ 1000 w 2000"/>
                  <a:gd name="T5" fmla="*/ 2000 h 2000"/>
                  <a:gd name="T6" fmla="*/ 2000 w 2000"/>
                  <a:gd name="T7" fmla="*/ 1000 h 2000"/>
                  <a:gd name="T8" fmla="*/ 1000 w 2000"/>
                  <a:gd name="T9" fmla="*/ 0 h 2000"/>
                  <a:gd name="T10" fmla="*/ 1001 w 2000"/>
                  <a:gd name="T11" fmla="*/ 1714 h 2000"/>
                  <a:gd name="T12" fmla="*/ 287 w 2000"/>
                  <a:gd name="T13" fmla="*/ 1000 h 2000"/>
                  <a:gd name="T14" fmla="*/ 1001 w 2000"/>
                  <a:gd name="T15" fmla="*/ 287 h 2000"/>
                  <a:gd name="T16" fmla="*/ 1715 w 2000"/>
                  <a:gd name="T17" fmla="*/ 1000 h 2000"/>
                  <a:gd name="T18" fmla="*/ 1001 w 2000"/>
                  <a:gd name="T19" fmla="*/ 1714 h 2000"/>
                  <a:gd name="T20" fmla="*/ 1001 w 2000"/>
                  <a:gd name="T21" fmla="*/ 1714 h 2000"/>
                  <a:gd name="T22" fmla="*/ 1001 w 2000"/>
                  <a:gd name="T23" fmla="*/ 1714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" h="2000">
                    <a:moveTo>
                      <a:pt x="1000" y="0"/>
                    </a:moveTo>
                    <a:cubicBezTo>
                      <a:pt x="447" y="0"/>
                      <a:pt x="0" y="447"/>
                      <a:pt x="0" y="1000"/>
                    </a:cubicBezTo>
                    <a:cubicBezTo>
                      <a:pt x="0" y="1553"/>
                      <a:pt x="447" y="2000"/>
                      <a:pt x="1000" y="2000"/>
                    </a:cubicBezTo>
                    <a:cubicBezTo>
                      <a:pt x="1553" y="2000"/>
                      <a:pt x="2000" y="1553"/>
                      <a:pt x="2000" y="1000"/>
                    </a:cubicBezTo>
                    <a:cubicBezTo>
                      <a:pt x="2000" y="447"/>
                      <a:pt x="1553" y="0"/>
                      <a:pt x="1000" y="0"/>
                    </a:cubicBezTo>
                    <a:close/>
                    <a:moveTo>
                      <a:pt x="1001" y="1714"/>
                    </a:moveTo>
                    <a:cubicBezTo>
                      <a:pt x="607" y="1714"/>
                      <a:pt x="287" y="1395"/>
                      <a:pt x="287" y="1000"/>
                    </a:cubicBezTo>
                    <a:cubicBezTo>
                      <a:pt x="287" y="606"/>
                      <a:pt x="607" y="287"/>
                      <a:pt x="1001" y="287"/>
                    </a:cubicBezTo>
                    <a:cubicBezTo>
                      <a:pt x="1395" y="287"/>
                      <a:pt x="1715" y="606"/>
                      <a:pt x="1715" y="1000"/>
                    </a:cubicBezTo>
                    <a:cubicBezTo>
                      <a:pt x="1715" y="1395"/>
                      <a:pt x="1395" y="1714"/>
                      <a:pt x="1001" y="1714"/>
                    </a:cubicBezTo>
                    <a:close/>
                    <a:moveTo>
                      <a:pt x="1001" y="1714"/>
                    </a:moveTo>
                    <a:cubicBezTo>
                      <a:pt x="1001" y="1714"/>
                      <a:pt x="1001" y="1714"/>
                      <a:pt x="1001" y="17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40CEF9A-7CBF-4353-8338-E85F0E8C2F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5094" y="5341899"/>
              <a:ext cx="367034" cy="365760"/>
              <a:chOff x="4419600" y="1952625"/>
              <a:chExt cx="457200" cy="455613"/>
            </a:xfrm>
            <a:solidFill>
              <a:sysClr val="windowText" lastClr="000000">
                <a:lumMod val="95000"/>
                <a:lumOff val="5000"/>
              </a:sysClr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BD71F989-42D8-4713-8EFB-6B31615D11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2060575"/>
                <a:ext cx="123825" cy="241300"/>
              </a:xfrm>
              <a:custGeom>
                <a:avLst/>
                <a:gdLst>
                  <a:gd name="T0" fmla="*/ 326 w 547"/>
                  <a:gd name="T1" fmla="*/ 438 h 1061"/>
                  <a:gd name="T2" fmla="*/ 195 w 547"/>
                  <a:gd name="T3" fmla="*/ 338 h 1061"/>
                  <a:gd name="T4" fmla="*/ 266 w 547"/>
                  <a:gd name="T5" fmla="*/ 276 h 1061"/>
                  <a:gd name="T6" fmla="*/ 349 w 547"/>
                  <a:gd name="T7" fmla="*/ 307 h 1061"/>
                  <a:gd name="T8" fmla="*/ 416 w 547"/>
                  <a:gd name="T9" fmla="*/ 334 h 1061"/>
                  <a:gd name="T10" fmla="*/ 500 w 547"/>
                  <a:gd name="T11" fmla="*/ 244 h 1061"/>
                  <a:gd name="T12" fmla="*/ 452 w 547"/>
                  <a:gd name="T13" fmla="*/ 161 h 1061"/>
                  <a:gd name="T14" fmla="*/ 366 w 547"/>
                  <a:gd name="T15" fmla="*/ 115 h 1061"/>
                  <a:gd name="T16" fmla="*/ 366 w 547"/>
                  <a:gd name="T17" fmla="*/ 73 h 1061"/>
                  <a:gd name="T18" fmla="*/ 292 w 547"/>
                  <a:gd name="T19" fmla="*/ 0 h 1061"/>
                  <a:gd name="T20" fmla="*/ 239 w 547"/>
                  <a:gd name="T21" fmla="*/ 0 h 1061"/>
                  <a:gd name="T22" fmla="*/ 165 w 547"/>
                  <a:gd name="T23" fmla="*/ 73 h 1061"/>
                  <a:gd name="T24" fmla="*/ 165 w 547"/>
                  <a:gd name="T25" fmla="*/ 119 h 1061"/>
                  <a:gd name="T26" fmla="*/ 15 w 547"/>
                  <a:gd name="T27" fmla="*/ 341 h 1061"/>
                  <a:gd name="T28" fmla="*/ 250 w 547"/>
                  <a:gd name="T29" fmla="*/ 596 h 1061"/>
                  <a:gd name="T30" fmla="*/ 364 w 547"/>
                  <a:gd name="T31" fmla="*/ 697 h 1061"/>
                  <a:gd name="T32" fmla="*/ 254 w 547"/>
                  <a:gd name="T33" fmla="*/ 788 h 1061"/>
                  <a:gd name="T34" fmla="*/ 152 w 547"/>
                  <a:gd name="T35" fmla="*/ 757 h 1061"/>
                  <a:gd name="T36" fmla="*/ 84 w 547"/>
                  <a:gd name="T37" fmla="*/ 728 h 1061"/>
                  <a:gd name="T38" fmla="*/ 0 w 547"/>
                  <a:gd name="T39" fmla="*/ 818 h 1061"/>
                  <a:gd name="T40" fmla="*/ 45 w 547"/>
                  <a:gd name="T41" fmla="*/ 899 h 1061"/>
                  <a:gd name="T42" fmla="*/ 165 w 547"/>
                  <a:gd name="T43" fmla="*/ 955 h 1061"/>
                  <a:gd name="T44" fmla="*/ 165 w 547"/>
                  <a:gd name="T45" fmla="*/ 987 h 1061"/>
                  <a:gd name="T46" fmla="*/ 239 w 547"/>
                  <a:gd name="T47" fmla="*/ 1061 h 1061"/>
                  <a:gd name="T48" fmla="*/ 292 w 547"/>
                  <a:gd name="T49" fmla="*/ 1061 h 1061"/>
                  <a:gd name="T50" fmla="*/ 366 w 547"/>
                  <a:gd name="T51" fmla="*/ 987 h 1061"/>
                  <a:gd name="T52" fmla="*/ 366 w 547"/>
                  <a:gd name="T53" fmla="*/ 949 h 1061"/>
                  <a:gd name="T54" fmla="*/ 547 w 547"/>
                  <a:gd name="T55" fmla="*/ 691 h 1061"/>
                  <a:gd name="T56" fmla="*/ 326 w 547"/>
                  <a:gd name="T57" fmla="*/ 438 h 1061"/>
                  <a:gd name="T58" fmla="*/ 326 w 547"/>
                  <a:gd name="T59" fmla="*/ 438 h 1061"/>
                  <a:gd name="T60" fmla="*/ 326 w 547"/>
                  <a:gd name="T61" fmla="*/ 438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7" h="1061">
                    <a:moveTo>
                      <a:pt x="326" y="438"/>
                    </a:moveTo>
                    <a:cubicBezTo>
                      <a:pt x="260" y="406"/>
                      <a:pt x="195" y="390"/>
                      <a:pt x="195" y="338"/>
                    </a:cubicBezTo>
                    <a:cubicBezTo>
                      <a:pt x="195" y="291"/>
                      <a:pt x="222" y="276"/>
                      <a:pt x="266" y="276"/>
                    </a:cubicBezTo>
                    <a:cubicBezTo>
                      <a:pt x="297" y="276"/>
                      <a:pt x="324" y="288"/>
                      <a:pt x="349" y="307"/>
                    </a:cubicBezTo>
                    <a:cubicBezTo>
                      <a:pt x="368" y="323"/>
                      <a:pt x="390" y="334"/>
                      <a:pt x="416" y="334"/>
                    </a:cubicBezTo>
                    <a:cubicBezTo>
                      <a:pt x="465" y="334"/>
                      <a:pt x="500" y="288"/>
                      <a:pt x="500" y="244"/>
                    </a:cubicBezTo>
                    <a:cubicBezTo>
                      <a:pt x="500" y="211"/>
                      <a:pt x="483" y="183"/>
                      <a:pt x="452" y="161"/>
                    </a:cubicBezTo>
                    <a:cubicBezTo>
                      <a:pt x="426" y="141"/>
                      <a:pt x="396" y="126"/>
                      <a:pt x="366" y="115"/>
                    </a:cubicBezTo>
                    <a:cubicBezTo>
                      <a:pt x="366" y="73"/>
                      <a:pt x="366" y="73"/>
                      <a:pt x="366" y="73"/>
                    </a:cubicBezTo>
                    <a:cubicBezTo>
                      <a:pt x="366" y="33"/>
                      <a:pt x="333" y="0"/>
                      <a:pt x="292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198" y="0"/>
                      <a:pt x="165" y="33"/>
                      <a:pt x="165" y="73"/>
                    </a:cubicBezTo>
                    <a:cubicBezTo>
                      <a:pt x="165" y="119"/>
                      <a:pt x="165" y="119"/>
                      <a:pt x="165" y="119"/>
                    </a:cubicBezTo>
                    <a:cubicBezTo>
                      <a:pt x="72" y="159"/>
                      <a:pt x="15" y="251"/>
                      <a:pt x="15" y="341"/>
                    </a:cubicBezTo>
                    <a:cubicBezTo>
                      <a:pt x="15" y="485"/>
                      <a:pt x="143" y="547"/>
                      <a:pt x="250" y="596"/>
                    </a:cubicBezTo>
                    <a:cubicBezTo>
                      <a:pt x="336" y="636"/>
                      <a:pt x="364" y="660"/>
                      <a:pt x="364" y="697"/>
                    </a:cubicBezTo>
                    <a:cubicBezTo>
                      <a:pt x="364" y="758"/>
                      <a:pt x="313" y="788"/>
                      <a:pt x="254" y="788"/>
                    </a:cubicBezTo>
                    <a:cubicBezTo>
                      <a:pt x="220" y="788"/>
                      <a:pt x="189" y="785"/>
                      <a:pt x="152" y="757"/>
                    </a:cubicBezTo>
                    <a:cubicBezTo>
                      <a:pt x="133" y="741"/>
                      <a:pt x="111" y="728"/>
                      <a:pt x="84" y="728"/>
                    </a:cubicBezTo>
                    <a:cubicBezTo>
                      <a:pt x="35" y="728"/>
                      <a:pt x="0" y="774"/>
                      <a:pt x="0" y="818"/>
                    </a:cubicBezTo>
                    <a:cubicBezTo>
                      <a:pt x="0" y="850"/>
                      <a:pt x="16" y="876"/>
                      <a:pt x="45" y="899"/>
                    </a:cubicBezTo>
                    <a:cubicBezTo>
                      <a:pt x="78" y="924"/>
                      <a:pt x="127" y="945"/>
                      <a:pt x="165" y="955"/>
                    </a:cubicBezTo>
                    <a:cubicBezTo>
                      <a:pt x="165" y="987"/>
                      <a:pt x="165" y="987"/>
                      <a:pt x="165" y="987"/>
                    </a:cubicBezTo>
                    <a:cubicBezTo>
                      <a:pt x="165" y="1028"/>
                      <a:pt x="198" y="1061"/>
                      <a:pt x="239" y="1061"/>
                    </a:cubicBezTo>
                    <a:cubicBezTo>
                      <a:pt x="292" y="1061"/>
                      <a:pt x="292" y="1061"/>
                      <a:pt x="292" y="1061"/>
                    </a:cubicBezTo>
                    <a:cubicBezTo>
                      <a:pt x="333" y="1061"/>
                      <a:pt x="366" y="1028"/>
                      <a:pt x="366" y="987"/>
                    </a:cubicBezTo>
                    <a:cubicBezTo>
                      <a:pt x="366" y="949"/>
                      <a:pt x="366" y="949"/>
                      <a:pt x="366" y="949"/>
                    </a:cubicBezTo>
                    <a:cubicBezTo>
                      <a:pt x="473" y="913"/>
                      <a:pt x="547" y="823"/>
                      <a:pt x="547" y="691"/>
                    </a:cubicBezTo>
                    <a:cubicBezTo>
                      <a:pt x="547" y="560"/>
                      <a:pt x="455" y="501"/>
                      <a:pt x="326" y="438"/>
                    </a:cubicBezTo>
                    <a:close/>
                    <a:moveTo>
                      <a:pt x="326" y="438"/>
                    </a:moveTo>
                    <a:cubicBezTo>
                      <a:pt x="326" y="438"/>
                      <a:pt x="326" y="438"/>
                      <a:pt x="326" y="4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5358CD1D-E599-4ACD-829C-E8469FDC14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9600" y="1952625"/>
                <a:ext cx="457200" cy="455613"/>
              </a:xfrm>
              <a:custGeom>
                <a:avLst/>
                <a:gdLst>
                  <a:gd name="T0" fmla="*/ 1000 w 2000"/>
                  <a:gd name="T1" fmla="*/ 0 h 2000"/>
                  <a:gd name="T2" fmla="*/ 0 w 2000"/>
                  <a:gd name="T3" fmla="*/ 1000 h 2000"/>
                  <a:gd name="T4" fmla="*/ 1000 w 2000"/>
                  <a:gd name="T5" fmla="*/ 2000 h 2000"/>
                  <a:gd name="T6" fmla="*/ 2000 w 2000"/>
                  <a:gd name="T7" fmla="*/ 1000 h 2000"/>
                  <a:gd name="T8" fmla="*/ 1000 w 2000"/>
                  <a:gd name="T9" fmla="*/ 0 h 2000"/>
                  <a:gd name="T10" fmla="*/ 1001 w 2000"/>
                  <a:gd name="T11" fmla="*/ 1714 h 2000"/>
                  <a:gd name="T12" fmla="*/ 287 w 2000"/>
                  <a:gd name="T13" fmla="*/ 1000 h 2000"/>
                  <a:gd name="T14" fmla="*/ 1001 w 2000"/>
                  <a:gd name="T15" fmla="*/ 287 h 2000"/>
                  <a:gd name="T16" fmla="*/ 1715 w 2000"/>
                  <a:gd name="T17" fmla="*/ 1000 h 2000"/>
                  <a:gd name="T18" fmla="*/ 1001 w 2000"/>
                  <a:gd name="T19" fmla="*/ 1714 h 2000"/>
                  <a:gd name="T20" fmla="*/ 1001 w 2000"/>
                  <a:gd name="T21" fmla="*/ 1714 h 2000"/>
                  <a:gd name="T22" fmla="*/ 1001 w 2000"/>
                  <a:gd name="T23" fmla="*/ 1714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0" h="2000">
                    <a:moveTo>
                      <a:pt x="1000" y="0"/>
                    </a:moveTo>
                    <a:cubicBezTo>
                      <a:pt x="447" y="0"/>
                      <a:pt x="0" y="447"/>
                      <a:pt x="0" y="1000"/>
                    </a:cubicBezTo>
                    <a:cubicBezTo>
                      <a:pt x="0" y="1553"/>
                      <a:pt x="447" y="2000"/>
                      <a:pt x="1000" y="2000"/>
                    </a:cubicBezTo>
                    <a:cubicBezTo>
                      <a:pt x="1553" y="2000"/>
                      <a:pt x="2000" y="1553"/>
                      <a:pt x="2000" y="1000"/>
                    </a:cubicBezTo>
                    <a:cubicBezTo>
                      <a:pt x="2000" y="447"/>
                      <a:pt x="1553" y="0"/>
                      <a:pt x="1000" y="0"/>
                    </a:cubicBezTo>
                    <a:close/>
                    <a:moveTo>
                      <a:pt x="1001" y="1714"/>
                    </a:moveTo>
                    <a:cubicBezTo>
                      <a:pt x="607" y="1714"/>
                      <a:pt x="287" y="1395"/>
                      <a:pt x="287" y="1000"/>
                    </a:cubicBezTo>
                    <a:cubicBezTo>
                      <a:pt x="287" y="606"/>
                      <a:pt x="607" y="287"/>
                      <a:pt x="1001" y="287"/>
                    </a:cubicBezTo>
                    <a:cubicBezTo>
                      <a:pt x="1395" y="287"/>
                      <a:pt x="1715" y="606"/>
                      <a:pt x="1715" y="1000"/>
                    </a:cubicBezTo>
                    <a:cubicBezTo>
                      <a:pt x="1715" y="1395"/>
                      <a:pt x="1395" y="1714"/>
                      <a:pt x="1001" y="1714"/>
                    </a:cubicBezTo>
                    <a:close/>
                    <a:moveTo>
                      <a:pt x="1001" y="1714"/>
                    </a:moveTo>
                    <a:cubicBezTo>
                      <a:pt x="1001" y="1714"/>
                      <a:pt x="1001" y="1714"/>
                      <a:pt x="1001" y="17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2C2B08-A485-4410-BB59-0945C365B416}"/>
              </a:ext>
            </a:extLst>
          </p:cNvPr>
          <p:cNvGrpSpPr>
            <a:grpSpLocks noChangeAspect="1"/>
          </p:cNvGrpSpPr>
          <p:nvPr/>
        </p:nvGrpSpPr>
        <p:grpSpPr>
          <a:xfrm>
            <a:off x="1240690" y="2702913"/>
            <a:ext cx="545101" cy="548640"/>
            <a:chOff x="10372724" y="3198813"/>
            <a:chExt cx="845043" cy="850530"/>
          </a:xfrm>
          <a:solidFill>
            <a:srgbClr val="000000"/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B3513B2-FCB2-47D5-BD90-4625414CE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8138" y="3352457"/>
              <a:ext cx="367649" cy="74079"/>
            </a:xfrm>
            <a:custGeom>
              <a:avLst/>
              <a:gdLst>
                <a:gd name="T0" fmla="*/ 58 w 65"/>
                <a:gd name="T1" fmla="*/ 0 h 13"/>
                <a:gd name="T2" fmla="*/ 6 w 65"/>
                <a:gd name="T3" fmla="*/ 0 h 13"/>
                <a:gd name="T4" fmla="*/ 0 w 65"/>
                <a:gd name="T5" fmla="*/ 7 h 13"/>
                <a:gd name="T6" fmla="*/ 6 w 65"/>
                <a:gd name="T7" fmla="*/ 13 h 13"/>
                <a:gd name="T8" fmla="*/ 58 w 65"/>
                <a:gd name="T9" fmla="*/ 13 h 13"/>
                <a:gd name="T10" fmla="*/ 65 w 65"/>
                <a:gd name="T11" fmla="*/ 7 h 13"/>
                <a:gd name="T12" fmla="*/ 58 w 65"/>
                <a:gd name="T13" fmla="*/ 0 h 13"/>
                <a:gd name="T14" fmla="*/ 58 w 65"/>
                <a:gd name="T15" fmla="*/ 0 h 13"/>
                <a:gd name="T16" fmla="*/ 58 w 6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2" y="13"/>
                    <a:pt x="65" y="10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23A21CE1-896A-43D6-947E-528C671ED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8138" y="3495127"/>
              <a:ext cx="367649" cy="79567"/>
            </a:xfrm>
            <a:custGeom>
              <a:avLst/>
              <a:gdLst>
                <a:gd name="T0" fmla="*/ 65 w 65"/>
                <a:gd name="T1" fmla="*/ 7 h 14"/>
                <a:gd name="T2" fmla="*/ 58 w 65"/>
                <a:gd name="T3" fmla="*/ 0 h 14"/>
                <a:gd name="T4" fmla="*/ 6 w 65"/>
                <a:gd name="T5" fmla="*/ 0 h 14"/>
                <a:gd name="T6" fmla="*/ 0 w 65"/>
                <a:gd name="T7" fmla="*/ 7 h 14"/>
                <a:gd name="T8" fmla="*/ 6 w 65"/>
                <a:gd name="T9" fmla="*/ 14 h 14"/>
                <a:gd name="T10" fmla="*/ 58 w 65"/>
                <a:gd name="T11" fmla="*/ 14 h 14"/>
                <a:gd name="T12" fmla="*/ 65 w 65"/>
                <a:gd name="T13" fmla="*/ 7 h 14"/>
                <a:gd name="T14" fmla="*/ 65 w 65"/>
                <a:gd name="T15" fmla="*/ 7 h 14"/>
                <a:gd name="T16" fmla="*/ 65 w 65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65" y="7"/>
                  </a:moveTo>
                  <a:cubicBezTo>
                    <a:pt x="65" y="3"/>
                    <a:pt x="62" y="0"/>
                    <a:pt x="5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2" y="14"/>
                    <a:pt x="65" y="11"/>
                    <a:pt x="65" y="7"/>
                  </a:cubicBezTo>
                  <a:close/>
                  <a:moveTo>
                    <a:pt x="65" y="7"/>
                  </a:moveTo>
                  <a:cubicBezTo>
                    <a:pt x="65" y="7"/>
                    <a:pt x="65" y="7"/>
                    <a:pt x="6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44795B5-1B52-486C-A3E5-3F07F0FB8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8138" y="3640541"/>
              <a:ext cx="219492" cy="79567"/>
            </a:xfrm>
            <a:custGeom>
              <a:avLst/>
              <a:gdLst>
                <a:gd name="T0" fmla="*/ 32 w 39"/>
                <a:gd name="T1" fmla="*/ 14 h 14"/>
                <a:gd name="T2" fmla="*/ 39 w 39"/>
                <a:gd name="T3" fmla="*/ 7 h 14"/>
                <a:gd name="T4" fmla="*/ 32 w 39"/>
                <a:gd name="T5" fmla="*/ 0 h 14"/>
                <a:gd name="T6" fmla="*/ 6 w 39"/>
                <a:gd name="T7" fmla="*/ 0 h 14"/>
                <a:gd name="T8" fmla="*/ 0 w 39"/>
                <a:gd name="T9" fmla="*/ 7 h 14"/>
                <a:gd name="T10" fmla="*/ 6 w 39"/>
                <a:gd name="T11" fmla="*/ 14 h 14"/>
                <a:gd name="T12" fmla="*/ 32 w 39"/>
                <a:gd name="T13" fmla="*/ 14 h 14"/>
                <a:gd name="T14" fmla="*/ 32 w 39"/>
                <a:gd name="T15" fmla="*/ 14 h 14"/>
                <a:gd name="T16" fmla="*/ 32 w 3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4">
                  <a:moveTo>
                    <a:pt x="32" y="14"/>
                  </a:moveTo>
                  <a:cubicBezTo>
                    <a:pt x="36" y="14"/>
                    <a:pt x="39" y="11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32" y="14"/>
                  </a:ln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18907A49-369D-4761-9DF6-E8D20B6F6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2724" y="3198813"/>
              <a:ext cx="652988" cy="850530"/>
            </a:xfrm>
            <a:custGeom>
              <a:avLst/>
              <a:gdLst>
                <a:gd name="T0" fmla="*/ 110 w 116"/>
                <a:gd name="T1" fmla="*/ 115 h 150"/>
                <a:gd name="T2" fmla="*/ 103 w 116"/>
                <a:gd name="T3" fmla="*/ 120 h 150"/>
                <a:gd name="T4" fmla="*/ 103 w 116"/>
                <a:gd name="T5" fmla="*/ 137 h 150"/>
                <a:gd name="T6" fmla="*/ 14 w 116"/>
                <a:gd name="T7" fmla="*/ 137 h 150"/>
                <a:gd name="T8" fmla="*/ 14 w 116"/>
                <a:gd name="T9" fmla="*/ 14 h 150"/>
                <a:gd name="T10" fmla="*/ 103 w 116"/>
                <a:gd name="T11" fmla="*/ 14 h 150"/>
                <a:gd name="T12" fmla="*/ 103 w 116"/>
                <a:gd name="T13" fmla="*/ 41 h 150"/>
                <a:gd name="T14" fmla="*/ 116 w 116"/>
                <a:gd name="T15" fmla="*/ 17 h 150"/>
                <a:gd name="T16" fmla="*/ 116 w 116"/>
                <a:gd name="T17" fmla="*/ 7 h 150"/>
                <a:gd name="T18" fmla="*/ 109 w 116"/>
                <a:gd name="T19" fmla="*/ 0 h 150"/>
                <a:gd name="T20" fmla="*/ 7 w 116"/>
                <a:gd name="T21" fmla="*/ 0 h 150"/>
                <a:gd name="T22" fmla="*/ 0 w 116"/>
                <a:gd name="T23" fmla="*/ 7 h 150"/>
                <a:gd name="T24" fmla="*/ 0 w 116"/>
                <a:gd name="T25" fmla="*/ 144 h 150"/>
                <a:gd name="T26" fmla="*/ 7 w 116"/>
                <a:gd name="T27" fmla="*/ 150 h 150"/>
                <a:gd name="T28" fmla="*/ 109 w 116"/>
                <a:gd name="T29" fmla="*/ 150 h 150"/>
                <a:gd name="T30" fmla="*/ 116 w 116"/>
                <a:gd name="T31" fmla="*/ 144 h 150"/>
                <a:gd name="T32" fmla="*/ 116 w 116"/>
                <a:gd name="T33" fmla="*/ 106 h 150"/>
                <a:gd name="T34" fmla="*/ 113 w 116"/>
                <a:gd name="T35" fmla="*/ 112 h 150"/>
                <a:gd name="T36" fmla="*/ 110 w 116"/>
                <a:gd name="T37" fmla="*/ 115 h 150"/>
                <a:gd name="T38" fmla="*/ 110 w 116"/>
                <a:gd name="T39" fmla="*/ 115 h 150"/>
                <a:gd name="T40" fmla="*/ 110 w 116"/>
                <a:gd name="T41" fmla="*/ 1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50">
                  <a:moveTo>
                    <a:pt x="110" y="115"/>
                  </a:moveTo>
                  <a:cubicBezTo>
                    <a:pt x="103" y="120"/>
                    <a:pt x="103" y="120"/>
                    <a:pt x="103" y="120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3" y="0"/>
                    <a:pt x="10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7"/>
                    <a:pt x="3" y="150"/>
                    <a:pt x="7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3" y="150"/>
                    <a:pt x="116" y="147"/>
                    <a:pt x="116" y="144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2" y="113"/>
                    <a:pt x="111" y="114"/>
                    <a:pt x="110" y="115"/>
                  </a:cubicBezTo>
                  <a:close/>
                  <a:moveTo>
                    <a:pt x="110" y="115"/>
                  </a:moveTo>
                  <a:cubicBezTo>
                    <a:pt x="110" y="115"/>
                    <a:pt x="110" y="115"/>
                    <a:pt x="110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BFDFE9BB-59D0-4C8F-9B4F-F6DC3E994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1707" y="3283867"/>
              <a:ext cx="406060" cy="622808"/>
            </a:xfrm>
            <a:custGeom>
              <a:avLst/>
              <a:gdLst>
                <a:gd name="T0" fmla="*/ 72 w 72"/>
                <a:gd name="T1" fmla="*/ 17 h 110"/>
                <a:gd name="T2" fmla="*/ 62 w 72"/>
                <a:gd name="T3" fmla="*/ 5 h 110"/>
                <a:gd name="T4" fmla="*/ 47 w 72"/>
                <a:gd name="T5" fmla="*/ 2 h 110"/>
                <a:gd name="T6" fmla="*/ 45 w 72"/>
                <a:gd name="T7" fmla="*/ 4 h 110"/>
                <a:gd name="T8" fmla="*/ 2 w 72"/>
                <a:gd name="T9" fmla="*/ 78 h 110"/>
                <a:gd name="T10" fmla="*/ 2 w 72"/>
                <a:gd name="T11" fmla="*/ 79 h 110"/>
                <a:gd name="T12" fmla="*/ 0 w 72"/>
                <a:gd name="T13" fmla="*/ 106 h 110"/>
                <a:gd name="T14" fmla="*/ 2 w 72"/>
                <a:gd name="T15" fmla="*/ 109 h 110"/>
                <a:gd name="T16" fmla="*/ 6 w 72"/>
                <a:gd name="T17" fmla="*/ 109 h 110"/>
                <a:gd name="T18" fmla="*/ 28 w 72"/>
                <a:gd name="T19" fmla="*/ 94 h 110"/>
                <a:gd name="T20" fmla="*/ 29 w 72"/>
                <a:gd name="T21" fmla="*/ 93 h 110"/>
                <a:gd name="T22" fmla="*/ 72 w 72"/>
                <a:gd name="T23" fmla="*/ 19 h 110"/>
                <a:gd name="T24" fmla="*/ 72 w 72"/>
                <a:gd name="T25" fmla="*/ 17 h 110"/>
                <a:gd name="T26" fmla="*/ 14 w 72"/>
                <a:gd name="T27" fmla="*/ 97 h 110"/>
                <a:gd name="T28" fmla="*/ 10 w 72"/>
                <a:gd name="T29" fmla="*/ 95 h 110"/>
                <a:gd name="T30" fmla="*/ 6 w 72"/>
                <a:gd name="T31" fmla="*/ 93 h 110"/>
                <a:gd name="T32" fmla="*/ 7 w 72"/>
                <a:gd name="T33" fmla="*/ 85 h 110"/>
                <a:gd name="T34" fmla="*/ 15 w 72"/>
                <a:gd name="T35" fmla="*/ 87 h 110"/>
                <a:gd name="T36" fmla="*/ 21 w 72"/>
                <a:gd name="T37" fmla="*/ 93 h 110"/>
                <a:gd name="T38" fmla="*/ 14 w 72"/>
                <a:gd name="T39" fmla="*/ 97 h 110"/>
                <a:gd name="T40" fmla="*/ 14 w 72"/>
                <a:gd name="T41" fmla="*/ 97 h 110"/>
                <a:gd name="T42" fmla="*/ 14 w 72"/>
                <a:gd name="T43" fmla="*/ 9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10">
                  <a:moveTo>
                    <a:pt x="72" y="17"/>
                  </a:moveTo>
                  <a:cubicBezTo>
                    <a:pt x="72" y="16"/>
                    <a:pt x="71" y="11"/>
                    <a:pt x="62" y="5"/>
                  </a:cubicBezTo>
                  <a:cubicBezTo>
                    <a:pt x="53" y="0"/>
                    <a:pt x="48" y="2"/>
                    <a:pt x="47" y="2"/>
                  </a:cubicBezTo>
                  <a:cubicBezTo>
                    <a:pt x="46" y="2"/>
                    <a:pt x="46" y="3"/>
                    <a:pt x="45" y="4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9"/>
                    <a:pt x="2" y="7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1" y="108"/>
                    <a:pt x="2" y="109"/>
                  </a:cubicBezTo>
                  <a:cubicBezTo>
                    <a:pt x="3" y="110"/>
                    <a:pt x="5" y="110"/>
                    <a:pt x="6" y="109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9" y="94"/>
                    <a:pt x="29" y="9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2" y="17"/>
                    <a:pt x="72" y="17"/>
                  </a:cubicBezTo>
                  <a:close/>
                  <a:moveTo>
                    <a:pt x="14" y="97"/>
                  </a:moveTo>
                  <a:cubicBezTo>
                    <a:pt x="13" y="96"/>
                    <a:pt x="12" y="95"/>
                    <a:pt x="10" y="95"/>
                  </a:cubicBezTo>
                  <a:cubicBezTo>
                    <a:pt x="9" y="94"/>
                    <a:pt x="8" y="93"/>
                    <a:pt x="6" y="9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9" y="85"/>
                    <a:pt x="11" y="86"/>
                    <a:pt x="15" y="87"/>
                  </a:cubicBezTo>
                  <a:cubicBezTo>
                    <a:pt x="18" y="89"/>
                    <a:pt x="20" y="91"/>
                    <a:pt x="21" y="93"/>
                  </a:cubicBezTo>
                  <a:lnTo>
                    <a:pt x="14" y="97"/>
                  </a:lnTo>
                  <a:close/>
                  <a:moveTo>
                    <a:pt x="14" y="97"/>
                  </a:moveTo>
                  <a:cubicBezTo>
                    <a:pt x="14" y="97"/>
                    <a:pt x="14" y="97"/>
                    <a:pt x="14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572736B1-8FA1-4AC3-851C-80940B51A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5214" y="3783210"/>
              <a:ext cx="310033" cy="164619"/>
            </a:xfrm>
            <a:custGeom>
              <a:avLst/>
              <a:gdLst>
                <a:gd name="T0" fmla="*/ 28 w 55"/>
                <a:gd name="T1" fmla="*/ 20 h 29"/>
                <a:gd name="T2" fmla="*/ 31 w 55"/>
                <a:gd name="T3" fmla="*/ 23 h 29"/>
                <a:gd name="T4" fmla="*/ 34 w 55"/>
                <a:gd name="T5" fmla="*/ 22 h 29"/>
                <a:gd name="T6" fmla="*/ 52 w 55"/>
                <a:gd name="T7" fmla="*/ 22 h 29"/>
                <a:gd name="T8" fmla="*/ 52 w 55"/>
                <a:gd name="T9" fmla="*/ 17 h 29"/>
                <a:gd name="T10" fmla="*/ 33 w 55"/>
                <a:gd name="T11" fmla="*/ 16 h 29"/>
                <a:gd name="T12" fmla="*/ 33 w 55"/>
                <a:gd name="T13" fmla="*/ 15 h 29"/>
                <a:gd name="T14" fmla="*/ 28 w 55"/>
                <a:gd name="T15" fmla="*/ 13 h 29"/>
                <a:gd name="T16" fmla="*/ 28 w 55"/>
                <a:gd name="T17" fmla="*/ 12 h 29"/>
                <a:gd name="T18" fmla="*/ 26 w 55"/>
                <a:gd name="T19" fmla="*/ 11 h 29"/>
                <a:gd name="T20" fmla="*/ 28 w 55"/>
                <a:gd name="T21" fmla="*/ 1 h 29"/>
                <a:gd name="T22" fmla="*/ 26 w 55"/>
                <a:gd name="T23" fmla="*/ 0 h 29"/>
                <a:gd name="T24" fmla="*/ 17 w 55"/>
                <a:gd name="T25" fmla="*/ 6 h 29"/>
                <a:gd name="T26" fmla="*/ 2 w 55"/>
                <a:gd name="T27" fmla="*/ 23 h 29"/>
                <a:gd name="T28" fmla="*/ 7 w 55"/>
                <a:gd name="T29" fmla="*/ 26 h 29"/>
                <a:gd name="T30" fmla="*/ 20 w 55"/>
                <a:gd name="T31" fmla="*/ 10 h 29"/>
                <a:gd name="T32" fmla="*/ 16 w 55"/>
                <a:gd name="T33" fmla="*/ 16 h 29"/>
                <a:gd name="T34" fmla="*/ 21 w 55"/>
                <a:gd name="T35" fmla="*/ 19 h 29"/>
                <a:gd name="T36" fmla="*/ 22 w 55"/>
                <a:gd name="T37" fmla="*/ 17 h 29"/>
                <a:gd name="T38" fmla="*/ 22 w 55"/>
                <a:gd name="T39" fmla="*/ 18 h 29"/>
                <a:gd name="T40" fmla="*/ 22 w 55"/>
                <a:gd name="T41" fmla="*/ 18 h 29"/>
                <a:gd name="T42" fmla="*/ 22 w 55"/>
                <a:gd name="T43" fmla="*/ 19 h 29"/>
                <a:gd name="T44" fmla="*/ 27 w 55"/>
                <a:gd name="T45" fmla="*/ 20 h 29"/>
                <a:gd name="T46" fmla="*/ 28 w 55"/>
                <a:gd name="T47" fmla="*/ 19 h 29"/>
                <a:gd name="T48" fmla="*/ 28 w 55"/>
                <a:gd name="T49" fmla="*/ 20 h 29"/>
                <a:gd name="T50" fmla="*/ 28 w 55"/>
                <a:gd name="T51" fmla="*/ 20 h 29"/>
                <a:gd name="T52" fmla="*/ 28 w 55"/>
                <a:gd name="T5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9">
                  <a:moveTo>
                    <a:pt x="28" y="20"/>
                  </a:moveTo>
                  <a:cubicBezTo>
                    <a:pt x="28" y="22"/>
                    <a:pt x="29" y="22"/>
                    <a:pt x="31" y="23"/>
                  </a:cubicBezTo>
                  <a:cubicBezTo>
                    <a:pt x="32" y="23"/>
                    <a:pt x="33" y="22"/>
                    <a:pt x="34" y="22"/>
                  </a:cubicBezTo>
                  <a:cubicBezTo>
                    <a:pt x="39" y="19"/>
                    <a:pt x="46" y="22"/>
                    <a:pt x="52" y="22"/>
                  </a:cubicBezTo>
                  <a:cubicBezTo>
                    <a:pt x="55" y="22"/>
                    <a:pt x="55" y="17"/>
                    <a:pt x="52" y="17"/>
                  </a:cubicBezTo>
                  <a:cubicBezTo>
                    <a:pt x="45" y="17"/>
                    <a:pt x="40" y="15"/>
                    <a:pt x="33" y="16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1" y="13"/>
                    <a:pt x="30" y="12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1"/>
                    <a:pt x="27" y="11"/>
                    <a:pt x="26" y="11"/>
                  </a:cubicBezTo>
                  <a:cubicBezTo>
                    <a:pt x="28" y="8"/>
                    <a:pt x="29" y="4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2" y="0"/>
                    <a:pt x="20" y="4"/>
                    <a:pt x="17" y="6"/>
                  </a:cubicBezTo>
                  <a:cubicBezTo>
                    <a:pt x="12" y="11"/>
                    <a:pt x="7" y="17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1" y="21"/>
                    <a:pt x="15" y="15"/>
                    <a:pt x="20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9"/>
                    <a:pt x="19" y="21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1" y="21"/>
                    <a:pt x="25" y="23"/>
                    <a:pt x="27" y="20"/>
                  </a:cubicBezTo>
                  <a:cubicBezTo>
                    <a:pt x="27" y="20"/>
                    <a:pt x="27" y="19"/>
                    <a:pt x="28" y="19"/>
                  </a:cubicBezTo>
                  <a:cubicBezTo>
                    <a:pt x="28" y="19"/>
                    <a:pt x="28" y="20"/>
                    <a:pt x="28" y="20"/>
                  </a:cubicBezTo>
                  <a:close/>
                  <a:moveTo>
                    <a:pt x="28" y="20"/>
                  </a:moveTo>
                  <a:cubicBezTo>
                    <a:pt x="28" y="20"/>
                    <a:pt x="28" y="20"/>
                    <a:pt x="2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F00BFB-7778-45B7-8A7B-9C1BBF62862D}"/>
              </a:ext>
            </a:extLst>
          </p:cNvPr>
          <p:cNvGrpSpPr/>
          <p:nvPr/>
        </p:nvGrpSpPr>
        <p:grpSpPr>
          <a:xfrm>
            <a:off x="1031888" y="5205149"/>
            <a:ext cx="670306" cy="553958"/>
            <a:chOff x="909227" y="5205149"/>
            <a:chExt cx="670306" cy="553958"/>
          </a:xfrm>
        </p:grpSpPr>
        <p:sp>
          <p:nvSpPr>
            <p:cNvPr id="48" name="Link ver1">
              <a:extLst>
                <a:ext uri="{FF2B5EF4-FFF2-40B4-BE49-F238E27FC236}">
                  <a16:creationId xmlns:a16="http://schemas.microsoft.com/office/drawing/2014/main" id="{6E4AE17E-F572-4077-A125-CE022BBC55F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796576">
              <a:off x="1237835" y="5210467"/>
              <a:ext cx="341698" cy="548640"/>
            </a:xfrm>
            <a:custGeom>
              <a:avLst/>
              <a:gdLst>
                <a:gd name="T0" fmla="*/ 280 w 284"/>
                <a:gd name="T1" fmla="*/ 37 h 456"/>
                <a:gd name="T2" fmla="*/ 284 w 284"/>
                <a:gd name="T3" fmla="*/ 32 h 456"/>
                <a:gd name="T4" fmla="*/ 284 w 284"/>
                <a:gd name="T5" fmla="*/ 17 h 456"/>
                <a:gd name="T6" fmla="*/ 275 w 284"/>
                <a:gd name="T7" fmla="*/ 6 h 456"/>
                <a:gd name="T8" fmla="*/ 272 w 284"/>
                <a:gd name="T9" fmla="*/ 3 h 456"/>
                <a:gd name="T10" fmla="*/ 262 w 284"/>
                <a:gd name="T11" fmla="*/ 0 h 456"/>
                <a:gd name="T12" fmla="*/ 244 w 284"/>
                <a:gd name="T13" fmla="*/ 4 h 456"/>
                <a:gd name="T14" fmla="*/ 238 w 284"/>
                <a:gd name="T15" fmla="*/ 11 h 456"/>
                <a:gd name="T16" fmla="*/ 212 w 284"/>
                <a:gd name="T17" fmla="*/ 57 h 456"/>
                <a:gd name="T18" fmla="*/ 179 w 284"/>
                <a:gd name="T19" fmla="*/ 53 h 456"/>
                <a:gd name="T20" fmla="*/ 148 w 284"/>
                <a:gd name="T21" fmla="*/ 62 h 456"/>
                <a:gd name="T22" fmla="*/ 121 w 284"/>
                <a:gd name="T23" fmla="*/ 78 h 456"/>
                <a:gd name="T24" fmla="*/ 99 w 284"/>
                <a:gd name="T25" fmla="*/ 102 h 456"/>
                <a:gd name="T26" fmla="*/ 13 w 284"/>
                <a:gd name="T27" fmla="*/ 252 h 456"/>
                <a:gd name="T28" fmla="*/ 2 w 284"/>
                <a:gd name="T29" fmla="*/ 285 h 456"/>
                <a:gd name="T30" fmla="*/ 2 w 284"/>
                <a:gd name="T31" fmla="*/ 316 h 456"/>
                <a:gd name="T32" fmla="*/ 10 w 284"/>
                <a:gd name="T33" fmla="*/ 347 h 456"/>
                <a:gd name="T34" fmla="*/ 29 w 284"/>
                <a:gd name="T35" fmla="*/ 373 h 456"/>
                <a:gd name="T36" fmla="*/ 3 w 284"/>
                <a:gd name="T37" fmla="*/ 419 h 456"/>
                <a:gd name="T38" fmla="*/ 0 w 284"/>
                <a:gd name="T39" fmla="*/ 428 h 456"/>
                <a:gd name="T40" fmla="*/ 5 w 284"/>
                <a:gd name="T41" fmla="*/ 446 h 456"/>
                <a:gd name="T42" fmla="*/ 11 w 284"/>
                <a:gd name="T43" fmla="*/ 453 h 456"/>
                <a:gd name="T44" fmla="*/ 16 w 284"/>
                <a:gd name="T45" fmla="*/ 455 h 456"/>
                <a:gd name="T46" fmla="*/ 31 w 284"/>
                <a:gd name="T47" fmla="*/ 455 h 456"/>
                <a:gd name="T48" fmla="*/ 42 w 284"/>
                <a:gd name="T49" fmla="*/ 448 h 456"/>
                <a:gd name="T50" fmla="*/ 72 w 284"/>
                <a:gd name="T51" fmla="*/ 397 h 456"/>
                <a:gd name="T52" fmla="*/ 88 w 284"/>
                <a:gd name="T53" fmla="*/ 401 h 456"/>
                <a:gd name="T54" fmla="*/ 121 w 284"/>
                <a:gd name="T55" fmla="*/ 399 h 456"/>
                <a:gd name="T56" fmla="*/ 150 w 284"/>
                <a:gd name="T57" fmla="*/ 388 h 456"/>
                <a:gd name="T58" fmla="*/ 174 w 284"/>
                <a:gd name="T59" fmla="*/ 366 h 456"/>
                <a:gd name="T60" fmla="*/ 271 w 284"/>
                <a:gd name="T61" fmla="*/ 202 h 456"/>
                <a:gd name="T62" fmla="*/ 279 w 284"/>
                <a:gd name="T63" fmla="*/ 187 h 456"/>
                <a:gd name="T64" fmla="*/ 284 w 284"/>
                <a:gd name="T65" fmla="*/ 154 h 456"/>
                <a:gd name="T66" fmla="*/ 280 w 284"/>
                <a:gd name="T67" fmla="*/ 123 h 456"/>
                <a:gd name="T68" fmla="*/ 266 w 284"/>
                <a:gd name="T69" fmla="*/ 94 h 456"/>
                <a:gd name="T70" fmla="*/ 254 w 284"/>
                <a:gd name="T71" fmla="*/ 83 h 456"/>
                <a:gd name="T72" fmla="*/ 142 w 284"/>
                <a:gd name="T73" fmla="*/ 327 h 456"/>
                <a:gd name="T74" fmla="*/ 124 w 284"/>
                <a:gd name="T75" fmla="*/ 345 h 456"/>
                <a:gd name="T76" fmla="*/ 99 w 284"/>
                <a:gd name="T77" fmla="*/ 352 h 456"/>
                <a:gd name="T78" fmla="*/ 121 w 284"/>
                <a:gd name="T79" fmla="*/ 314 h 456"/>
                <a:gd name="T80" fmla="*/ 124 w 284"/>
                <a:gd name="T81" fmla="*/ 306 h 456"/>
                <a:gd name="T82" fmla="*/ 119 w 284"/>
                <a:gd name="T83" fmla="*/ 288 h 456"/>
                <a:gd name="T84" fmla="*/ 111 w 284"/>
                <a:gd name="T85" fmla="*/ 282 h 456"/>
                <a:gd name="T86" fmla="*/ 106 w 284"/>
                <a:gd name="T87" fmla="*/ 278 h 456"/>
                <a:gd name="T88" fmla="*/ 93 w 284"/>
                <a:gd name="T89" fmla="*/ 278 h 456"/>
                <a:gd name="T90" fmla="*/ 80 w 284"/>
                <a:gd name="T91" fmla="*/ 287 h 456"/>
                <a:gd name="T92" fmla="*/ 55 w 284"/>
                <a:gd name="T93" fmla="*/ 327 h 456"/>
                <a:gd name="T94" fmla="*/ 51 w 284"/>
                <a:gd name="T95" fmla="*/ 316 h 456"/>
                <a:gd name="T96" fmla="*/ 51 w 284"/>
                <a:gd name="T97" fmla="*/ 290 h 456"/>
                <a:gd name="T98" fmla="*/ 142 w 284"/>
                <a:gd name="T99" fmla="*/ 128 h 456"/>
                <a:gd name="T100" fmla="*/ 150 w 284"/>
                <a:gd name="T101" fmla="*/ 117 h 456"/>
                <a:gd name="T102" fmla="*/ 173 w 284"/>
                <a:gd name="T103" fmla="*/ 106 h 456"/>
                <a:gd name="T104" fmla="*/ 165 w 284"/>
                <a:gd name="T105" fmla="*/ 140 h 456"/>
                <a:gd name="T106" fmla="*/ 161 w 284"/>
                <a:gd name="T107" fmla="*/ 145 h 456"/>
                <a:gd name="T108" fmla="*/ 161 w 284"/>
                <a:gd name="T109" fmla="*/ 159 h 456"/>
                <a:gd name="T110" fmla="*/ 169 w 284"/>
                <a:gd name="T111" fmla="*/ 171 h 456"/>
                <a:gd name="T112" fmla="*/ 173 w 284"/>
                <a:gd name="T113" fmla="*/ 174 h 456"/>
                <a:gd name="T114" fmla="*/ 183 w 284"/>
                <a:gd name="T115" fmla="*/ 177 h 456"/>
                <a:gd name="T116" fmla="*/ 200 w 284"/>
                <a:gd name="T117" fmla="*/ 172 h 456"/>
                <a:gd name="T118" fmla="*/ 207 w 284"/>
                <a:gd name="T119" fmla="*/ 164 h 456"/>
                <a:gd name="T120" fmla="*/ 228 w 284"/>
                <a:gd name="T121" fmla="*/ 128 h 456"/>
                <a:gd name="T122" fmla="*/ 235 w 284"/>
                <a:gd name="T123" fmla="*/ 153 h 456"/>
                <a:gd name="T124" fmla="*/ 228 w 284"/>
                <a:gd name="T125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456">
                  <a:moveTo>
                    <a:pt x="254" y="83"/>
                  </a:moveTo>
                  <a:lnTo>
                    <a:pt x="280" y="37"/>
                  </a:lnTo>
                  <a:lnTo>
                    <a:pt x="280" y="37"/>
                  </a:lnTo>
                  <a:lnTo>
                    <a:pt x="284" y="32"/>
                  </a:lnTo>
                  <a:lnTo>
                    <a:pt x="284" y="27"/>
                  </a:lnTo>
                  <a:lnTo>
                    <a:pt x="284" y="17"/>
                  </a:lnTo>
                  <a:lnTo>
                    <a:pt x="279" y="9"/>
                  </a:lnTo>
                  <a:lnTo>
                    <a:pt x="275" y="6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7" y="1"/>
                  </a:lnTo>
                  <a:lnTo>
                    <a:pt x="262" y="0"/>
                  </a:lnTo>
                  <a:lnTo>
                    <a:pt x="253" y="0"/>
                  </a:lnTo>
                  <a:lnTo>
                    <a:pt x="244" y="4"/>
                  </a:lnTo>
                  <a:lnTo>
                    <a:pt x="241" y="8"/>
                  </a:lnTo>
                  <a:lnTo>
                    <a:pt x="238" y="11"/>
                  </a:lnTo>
                  <a:lnTo>
                    <a:pt x="212" y="57"/>
                  </a:lnTo>
                  <a:lnTo>
                    <a:pt x="212" y="57"/>
                  </a:lnTo>
                  <a:lnTo>
                    <a:pt x="196" y="55"/>
                  </a:lnTo>
                  <a:lnTo>
                    <a:pt x="179" y="53"/>
                  </a:lnTo>
                  <a:lnTo>
                    <a:pt x="163" y="57"/>
                  </a:lnTo>
                  <a:lnTo>
                    <a:pt x="148" y="62"/>
                  </a:lnTo>
                  <a:lnTo>
                    <a:pt x="134" y="68"/>
                  </a:lnTo>
                  <a:lnTo>
                    <a:pt x="121" y="78"/>
                  </a:lnTo>
                  <a:lnTo>
                    <a:pt x="109" y="89"/>
                  </a:lnTo>
                  <a:lnTo>
                    <a:pt x="99" y="102"/>
                  </a:lnTo>
                  <a:lnTo>
                    <a:pt x="13" y="252"/>
                  </a:lnTo>
                  <a:lnTo>
                    <a:pt x="13" y="252"/>
                  </a:lnTo>
                  <a:lnTo>
                    <a:pt x="7" y="269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2" y="316"/>
                  </a:lnTo>
                  <a:lnTo>
                    <a:pt x="5" y="332"/>
                  </a:lnTo>
                  <a:lnTo>
                    <a:pt x="10" y="347"/>
                  </a:lnTo>
                  <a:lnTo>
                    <a:pt x="20" y="360"/>
                  </a:lnTo>
                  <a:lnTo>
                    <a:pt x="29" y="373"/>
                  </a:lnTo>
                  <a:lnTo>
                    <a:pt x="3" y="419"/>
                  </a:lnTo>
                  <a:lnTo>
                    <a:pt x="3" y="419"/>
                  </a:lnTo>
                  <a:lnTo>
                    <a:pt x="2" y="424"/>
                  </a:lnTo>
                  <a:lnTo>
                    <a:pt x="0" y="428"/>
                  </a:lnTo>
                  <a:lnTo>
                    <a:pt x="0" y="438"/>
                  </a:lnTo>
                  <a:lnTo>
                    <a:pt x="5" y="446"/>
                  </a:lnTo>
                  <a:lnTo>
                    <a:pt x="8" y="450"/>
                  </a:lnTo>
                  <a:lnTo>
                    <a:pt x="11" y="453"/>
                  </a:lnTo>
                  <a:lnTo>
                    <a:pt x="11" y="453"/>
                  </a:lnTo>
                  <a:lnTo>
                    <a:pt x="16" y="455"/>
                  </a:lnTo>
                  <a:lnTo>
                    <a:pt x="21" y="456"/>
                  </a:lnTo>
                  <a:lnTo>
                    <a:pt x="31" y="455"/>
                  </a:lnTo>
                  <a:lnTo>
                    <a:pt x="39" y="451"/>
                  </a:lnTo>
                  <a:lnTo>
                    <a:pt x="42" y="448"/>
                  </a:lnTo>
                  <a:lnTo>
                    <a:pt x="46" y="443"/>
                  </a:lnTo>
                  <a:lnTo>
                    <a:pt x="72" y="397"/>
                  </a:lnTo>
                  <a:lnTo>
                    <a:pt x="72" y="397"/>
                  </a:lnTo>
                  <a:lnTo>
                    <a:pt x="88" y="401"/>
                  </a:lnTo>
                  <a:lnTo>
                    <a:pt x="104" y="401"/>
                  </a:lnTo>
                  <a:lnTo>
                    <a:pt x="121" y="399"/>
                  </a:lnTo>
                  <a:lnTo>
                    <a:pt x="135" y="394"/>
                  </a:lnTo>
                  <a:lnTo>
                    <a:pt x="150" y="388"/>
                  </a:lnTo>
                  <a:lnTo>
                    <a:pt x="163" y="378"/>
                  </a:lnTo>
                  <a:lnTo>
                    <a:pt x="174" y="366"/>
                  </a:lnTo>
                  <a:lnTo>
                    <a:pt x="184" y="352"/>
                  </a:lnTo>
                  <a:lnTo>
                    <a:pt x="271" y="202"/>
                  </a:lnTo>
                  <a:lnTo>
                    <a:pt x="271" y="202"/>
                  </a:lnTo>
                  <a:lnTo>
                    <a:pt x="279" y="187"/>
                  </a:lnTo>
                  <a:lnTo>
                    <a:pt x="282" y="171"/>
                  </a:lnTo>
                  <a:lnTo>
                    <a:pt x="284" y="154"/>
                  </a:lnTo>
                  <a:lnTo>
                    <a:pt x="284" y="138"/>
                  </a:lnTo>
                  <a:lnTo>
                    <a:pt x="280" y="123"/>
                  </a:lnTo>
                  <a:lnTo>
                    <a:pt x="274" y="109"/>
                  </a:lnTo>
                  <a:lnTo>
                    <a:pt x="266" y="94"/>
                  </a:lnTo>
                  <a:lnTo>
                    <a:pt x="254" y="83"/>
                  </a:lnTo>
                  <a:lnTo>
                    <a:pt x="254" y="83"/>
                  </a:lnTo>
                  <a:close/>
                  <a:moveTo>
                    <a:pt x="142" y="327"/>
                  </a:moveTo>
                  <a:lnTo>
                    <a:pt x="142" y="327"/>
                  </a:lnTo>
                  <a:lnTo>
                    <a:pt x="134" y="337"/>
                  </a:lnTo>
                  <a:lnTo>
                    <a:pt x="124" y="345"/>
                  </a:lnTo>
                  <a:lnTo>
                    <a:pt x="111" y="350"/>
                  </a:lnTo>
                  <a:lnTo>
                    <a:pt x="99" y="352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2" y="311"/>
                  </a:lnTo>
                  <a:lnTo>
                    <a:pt x="124" y="306"/>
                  </a:lnTo>
                  <a:lnTo>
                    <a:pt x="122" y="296"/>
                  </a:lnTo>
                  <a:lnTo>
                    <a:pt x="119" y="288"/>
                  </a:lnTo>
                  <a:lnTo>
                    <a:pt x="116" y="283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3" y="278"/>
                  </a:lnTo>
                  <a:lnTo>
                    <a:pt x="83" y="283"/>
                  </a:lnTo>
                  <a:lnTo>
                    <a:pt x="80" y="287"/>
                  </a:lnTo>
                  <a:lnTo>
                    <a:pt x="77" y="290"/>
                  </a:lnTo>
                  <a:lnTo>
                    <a:pt x="55" y="327"/>
                  </a:lnTo>
                  <a:lnTo>
                    <a:pt x="55" y="327"/>
                  </a:lnTo>
                  <a:lnTo>
                    <a:pt x="51" y="316"/>
                  </a:lnTo>
                  <a:lnTo>
                    <a:pt x="49" y="303"/>
                  </a:lnTo>
                  <a:lnTo>
                    <a:pt x="51" y="290"/>
                  </a:lnTo>
                  <a:lnTo>
                    <a:pt x="55" y="27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17"/>
                  </a:lnTo>
                  <a:lnTo>
                    <a:pt x="161" y="109"/>
                  </a:lnTo>
                  <a:lnTo>
                    <a:pt x="173" y="106"/>
                  </a:lnTo>
                  <a:lnTo>
                    <a:pt x="186" y="104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1" y="145"/>
                  </a:lnTo>
                  <a:lnTo>
                    <a:pt x="161" y="150"/>
                  </a:lnTo>
                  <a:lnTo>
                    <a:pt x="161" y="159"/>
                  </a:lnTo>
                  <a:lnTo>
                    <a:pt x="166" y="168"/>
                  </a:lnTo>
                  <a:lnTo>
                    <a:pt x="169" y="171"/>
                  </a:lnTo>
                  <a:lnTo>
                    <a:pt x="173" y="174"/>
                  </a:lnTo>
                  <a:lnTo>
                    <a:pt x="173" y="174"/>
                  </a:lnTo>
                  <a:lnTo>
                    <a:pt x="178" y="176"/>
                  </a:lnTo>
                  <a:lnTo>
                    <a:pt x="183" y="177"/>
                  </a:lnTo>
                  <a:lnTo>
                    <a:pt x="192" y="176"/>
                  </a:lnTo>
                  <a:lnTo>
                    <a:pt x="200" y="172"/>
                  </a:lnTo>
                  <a:lnTo>
                    <a:pt x="204" y="169"/>
                  </a:lnTo>
                  <a:lnTo>
                    <a:pt x="207" y="164"/>
                  </a:lnTo>
                  <a:lnTo>
                    <a:pt x="228" y="128"/>
                  </a:lnTo>
                  <a:lnTo>
                    <a:pt x="228" y="128"/>
                  </a:lnTo>
                  <a:lnTo>
                    <a:pt x="233" y="140"/>
                  </a:lnTo>
                  <a:lnTo>
                    <a:pt x="235" y="153"/>
                  </a:lnTo>
                  <a:lnTo>
                    <a:pt x="233" y="164"/>
                  </a:lnTo>
                  <a:lnTo>
                    <a:pt x="228" y="177"/>
                  </a:lnTo>
                  <a:lnTo>
                    <a:pt x="142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2F2933"/>
                </a:solidFill>
                <a:latin typeface="Calibri" panose="020F0502020204030204"/>
              </a:endParaRPr>
            </a:p>
          </p:txBody>
        </p:sp>
        <p:sp>
          <p:nvSpPr>
            <p:cNvPr id="53" name="Link ver1">
              <a:extLst>
                <a:ext uri="{FF2B5EF4-FFF2-40B4-BE49-F238E27FC236}">
                  <a16:creationId xmlns:a16="http://schemas.microsoft.com/office/drawing/2014/main" id="{B1A2DE96-AC61-4FC4-9694-BF4846D805A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796576">
              <a:off x="909227" y="5205149"/>
              <a:ext cx="284748" cy="457200"/>
            </a:xfrm>
            <a:custGeom>
              <a:avLst/>
              <a:gdLst>
                <a:gd name="T0" fmla="*/ 280 w 284"/>
                <a:gd name="T1" fmla="*/ 37 h 456"/>
                <a:gd name="T2" fmla="*/ 284 w 284"/>
                <a:gd name="T3" fmla="*/ 32 h 456"/>
                <a:gd name="T4" fmla="*/ 284 w 284"/>
                <a:gd name="T5" fmla="*/ 17 h 456"/>
                <a:gd name="T6" fmla="*/ 275 w 284"/>
                <a:gd name="T7" fmla="*/ 6 h 456"/>
                <a:gd name="T8" fmla="*/ 272 w 284"/>
                <a:gd name="T9" fmla="*/ 3 h 456"/>
                <a:gd name="T10" fmla="*/ 262 w 284"/>
                <a:gd name="T11" fmla="*/ 0 h 456"/>
                <a:gd name="T12" fmla="*/ 244 w 284"/>
                <a:gd name="T13" fmla="*/ 4 h 456"/>
                <a:gd name="T14" fmla="*/ 238 w 284"/>
                <a:gd name="T15" fmla="*/ 11 h 456"/>
                <a:gd name="T16" fmla="*/ 212 w 284"/>
                <a:gd name="T17" fmla="*/ 57 h 456"/>
                <a:gd name="T18" fmla="*/ 179 w 284"/>
                <a:gd name="T19" fmla="*/ 53 h 456"/>
                <a:gd name="T20" fmla="*/ 148 w 284"/>
                <a:gd name="T21" fmla="*/ 62 h 456"/>
                <a:gd name="T22" fmla="*/ 121 w 284"/>
                <a:gd name="T23" fmla="*/ 78 h 456"/>
                <a:gd name="T24" fmla="*/ 99 w 284"/>
                <a:gd name="T25" fmla="*/ 102 h 456"/>
                <a:gd name="T26" fmla="*/ 13 w 284"/>
                <a:gd name="T27" fmla="*/ 252 h 456"/>
                <a:gd name="T28" fmla="*/ 2 w 284"/>
                <a:gd name="T29" fmla="*/ 285 h 456"/>
                <a:gd name="T30" fmla="*/ 2 w 284"/>
                <a:gd name="T31" fmla="*/ 316 h 456"/>
                <a:gd name="T32" fmla="*/ 10 w 284"/>
                <a:gd name="T33" fmla="*/ 347 h 456"/>
                <a:gd name="T34" fmla="*/ 29 w 284"/>
                <a:gd name="T35" fmla="*/ 373 h 456"/>
                <a:gd name="T36" fmla="*/ 3 w 284"/>
                <a:gd name="T37" fmla="*/ 419 h 456"/>
                <a:gd name="T38" fmla="*/ 0 w 284"/>
                <a:gd name="T39" fmla="*/ 428 h 456"/>
                <a:gd name="T40" fmla="*/ 5 w 284"/>
                <a:gd name="T41" fmla="*/ 446 h 456"/>
                <a:gd name="T42" fmla="*/ 11 w 284"/>
                <a:gd name="T43" fmla="*/ 453 h 456"/>
                <a:gd name="T44" fmla="*/ 16 w 284"/>
                <a:gd name="T45" fmla="*/ 455 h 456"/>
                <a:gd name="T46" fmla="*/ 31 w 284"/>
                <a:gd name="T47" fmla="*/ 455 h 456"/>
                <a:gd name="T48" fmla="*/ 42 w 284"/>
                <a:gd name="T49" fmla="*/ 448 h 456"/>
                <a:gd name="T50" fmla="*/ 72 w 284"/>
                <a:gd name="T51" fmla="*/ 397 h 456"/>
                <a:gd name="T52" fmla="*/ 88 w 284"/>
                <a:gd name="T53" fmla="*/ 401 h 456"/>
                <a:gd name="T54" fmla="*/ 121 w 284"/>
                <a:gd name="T55" fmla="*/ 399 h 456"/>
                <a:gd name="T56" fmla="*/ 150 w 284"/>
                <a:gd name="T57" fmla="*/ 388 h 456"/>
                <a:gd name="T58" fmla="*/ 174 w 284"/>
                <a:gd name="T59" fmla="*/ 366 h 456"/>
                <a:gd name="T60" fmla="*/ 271 w 284"/>
                <a:gd name="T61" fmla="*/ 202 h 456"/>
                <a:gd name="T62" fmla="*/ 279 w 284"/>
                <a:gd name="T63" fmla="*/ 187 h 456"/>
                <a:gd name="T64" fmla="*/ 284 w 284"/>
                <a:gd name="T65" fmla="*/ 154 h 456"/>
                <a:gd name="T66" fmla="*/ 280 w 284"/>
                <a:gd name="T67" fmla="*/ 123 h 456"/>
                <a:gd name="T68" fmla="*/ 266 w 284"/>
                <a:gd name="T69" fmla="*/ 94 h 456"/>
                <a:gd name="T70" fmla="*/ 254 w 284"/>
                <a:gd name="T71" fmla="*/ 83 h 456"/>
                <a:gd name="T72" fmla="*/ 142 w 284"/>
                <a:gd name="T73" fmla="*/ 327 h 456"/>
                <a:gd name="T74" fmla="*/ 124 w 284"/>
                <a:gd name="T75" fmla="*/ 345 h 456"/>
                <a:gd name="T76" fmla="*/ 99 w 284"/>
                <a:gd name="T77" fmla="*/ 352 h 456"/>
                <a:gd name="T78" fmla="*/ 121 w 284"/>
                <a:gd name="T79" fmla="*/ 314 h 456"/>
                <a:gd name="T80" fmla="*/ 124 w 284"/>
                <a:gd name="T81" fmla="*/ 306 h 456"/>
                <a:gd name="T82" fmla="*/ 119 w 284"/>
                <a:gd name="T83" fmla="*/ 288 h 456"/>
                <a:gd name="T84" fmla="*/ 111 w 284"/>
                <a:gd name="T85" fmla="*/ 282 h 456"/>
                <a:gd name="T86" fmla="*/ 106 w 284"/>
                <a:gd name="T87" fmla="*/ 278 h 456"/>
                <a:gd name="T88" fmla="*/ 93 w 284"/>
                <a:gd name="T89" fmla="*/ 278 h 456"/>
                <a:gd name="T90" fmla="*/ 80 w 284"/>
                <a:gd name="T91" fmla="*/ 287 h 456"/>
                <a:gd name="T92" fmla="*/ 55 w 284"/>
                <a:gd name="T93" fmla="*/ 327 h 456"/>
                <a:gd name="T94" fmla="*/ 51 w 284"/>
                <a:gd name="T95" fmla="*/ 316 h 456"/>
                <a:gd name="T96" fmla="*/ 51 w 284"/>
                <a:gd name="T97" fmla="*/ 290 h 456"/>
                <a:gd name="T98" fmla="*/ 142 w 284"/>
                <a:gd name="T99" fmla="*/ 128 h 456"/>
                <a:gd name="T100" fmla="*/ 150 w 284"/>
                <a:gd name="T101" fmla="*/ 117 h 456"/>
                <a:gd name="T102" fmla="*/ 173 w 284"/>
                <a:gd name="T103" fmla="*/ 106 h 456"/>
                <a:gd name="T104" fmla="*/ 165 w 284"/>
                <a:gd name="T105" fmla="*/ 140 h 456"/>
                <a:gd name="T106" fmla="*/ 161 w 284"/>
                <a:gd name="T107" fmla="*/ 145 h 456"/>
                <a:gd name="T108" fmla="*/ 161 w 284"/>
                <a:gd name="T109" fmla="*/ 159 h 456"/>
                <a:gd name="T110" fmla="*/ 169 w 284"/>
                <a:gd name="T111" fmla="*/ 171 h 456"/>
                <a:gd name="T112" fmla="*/ 173 w 284"/>
                <a:gd name="T113" fmla="*/ 174 h 456"/>
                <a:gd name="T114" fmla="*/ 183 w 284"/>
                <a:gd name="T115" fmla="*/ 177 h 456"/>
                <a:gd name="T116" fmla="*/ 200 w 284"/>
                <a:gd name="T117" fmla="*/ 172 h 456"/>
                <a:gd name="T118" fmla="*/ 207 w 284"/>
                <a:gd name="T119" fmla="*/ 164 h 456"/>
                <a:gd name="T120" fmla="*/ 228 w 284"/>
                <a:gd name="T121" fmla="*/ 128 h 456"/>
                <a:gd name="T122" fmla="*/ 235 w 284"/>
                <a:gd name="T123" fmla="*/ 153 h 456"/>
                <a:gd name="T124" fmla="*/ 228 w 284"/>
                <a:gd name="T125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456">
                  <a:moveTo>
                    <a:pt x="254" y="83"/>
                  </a:moveTo>
                  <a:lnTo>
                    <a:pt x="280" y="37"/>
                  </a:lnTo>
                  <a:lnTo>
                    <a:pt x="280" y="37"/>
                  </a:lnTo>
                  <a:lnTo>
                    <a:pt x="284" y="32"/>
                  </a:lnTo>
                  <a:lnTo>
                    <a:pt x="284" y="27"/>
                  </a:lnTo>
                  <a:lnTo>
                    <a:pt x="284" y="17"/>
                  </a:lnTo>
                  <a:lnTo>
                    <a:pt x="279" y="9"/>
                  </a:lnTo>
                  <a:lnTo>
                    <a:pt x="275" y="6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7" y="1"/>
                  </a:lnTo>
                  <a:lnTo>
                    <a:pt x="262" y="0"/>
                  </a:lnTo>
                  <a:lnTo>
                    <a:pt x="253" y="0"/>
                  </a:lnTo>
                  <a:lnTo>
                    <a:pt x="244" y="4"/>
                  </a:lnTo>
                  <a:lnTo>
                    <a:pt x="241" y="8"/>
                  </a:lnTo>
                  <a:lnTo>
                    <a:pt x="238" y="11"/>
                  </a:lnTo>
                  <a:lnTo>
                    <a:pt x="212" y="57"/>
                  </a:lnTo>
                  <a:lnTo>
                    <a:pt x="212" y="57"/>
                  </a:lnTo>
                  <a:lnTo>
                    <a:pt x="196" y="55"/>
                  </a:lnTo>
                  <a:lnTo>
                    <a:pt x="179" y="53"/>
                  </a:lnTo>
                  <a:lnTo>
                    <a:pt x="163" y="57"/>
                  </a:lnTo>
                  <a:lnTo>
                    <a:pt x="148" y="62"/>
                  </a:lnTo>
                  <a:lnTo>
                    <a:pt x="134" y="68"/>
                  </a:lnTo>
                  <a:lnTo>
                    <a:pt x="121" y="78"/>
                  </a:lnTo>
                  <a:lnTo>
                    <a:pt x="109" y="89"/>
                  </a:lnTo>
                  <a:lnTo>
                    <a:pt x="99" y="102"/>
                  </a:lnTo>
                  <a:lnTo>
                    <a:pt x="13" y="252"/>
                  </a:lnTo>
                  <a:lnTo>
                    <a:pt x="13" y="252"/>
                  </a:lnTo>
                  <a:lnTo>
                    <a:pt x="7" y="269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2" y="316"/>
                  </a:lnTo>
                  <a:lnTo>
                    <a:pt x="5" y="332"/>
                  </a:lnTo>
                  <a:lnTo>
                    <a:pt x="10" y="347"/>
                  </a:lnTo>
                  <a:lnTo>
                    <a:pt x="20" y="360"/>
                  </a:lnTo>
                  <a:lnTo>
                    <a:pt x="29" y="373"/>
                  </a:lnTo>
                  <a:lnTo>
                    <a:pt x="3" y="419"/>
                  </a:lnTo>
                  <a:lnTo>
                    <a:pt x="3" y="419"/>
                  </a:lnTo>
                  <a:lnTo>
                    <a:pt x="2" y="424"/>
                  </a:lnTo>
                  <a:lnTo>
                    <a:pt x="0" y="428"/>
                  </a:lnTo>
                  <a:lnTo>
                    <a:pt x="0" y="438"/>
                  </a:lnTo>
                  <a:lnTo>
                    <a:pt x="5" y="446"/>
                  </a:lnTo>
                  <a:lnTo>
                    <a:pt x="8" y="450"/>
                  </a:lnTo>
                  <a:lnTo>
                    <a:pt x="11" y="453"/>
                  </a:lnTo>
                  <a:lnTo>
                    <a:pt x="11" y="453"/>
                  </a:lnTo>
                  <a:lnTo>
                    <a:pt x="16" y="455"/>
                  </a:lnTo>
                  <a:lnTo>
                    <a:pt x="21" y="456"/>
                  </a:lnTo>
                  <a:lnTo>
                    <a:pt x="31" y="455"/>
                  </a:lnTo>
                  <a:lnTo>
                    <a:pt x="39" y="451"/>
                  </a:lnTo>
                  <a:lnTo>
                    <a:pt x="42" y="448"/>
                  </a:lnTo>
                  <a:lnTo>
                    <a:pt x="46" y="443"/>
                  </a:lnTo>
                  <a:lnTo>
                    <a:pt x="72" y="397"/>
                  </a:lnTo>
                  <a:lnTo>
                    <a:pt x="72" y="397"/>
                  </a:lnTo>
                  <a:lnTo>
                    <a:pt x="88" y="401"/>
                  </a:lnTo>
                  <a:lnTo>
                    <a:pt x="104" y="401"/>
                  </a:lnTo>
                  <a:lnTo>
                    <a:pt x="121" y="399"/>
                  </a:lnTo>
                  <a:lnTo>
                    <a:pt x="135" y="394"/>
                  </a:lnTo>
                  <a:lnTo>
                    <a:pt x="150" y="388"/>
                  </a:lnTo>
                  <a:lnTo>
                    <a:pt x="163" y="378"/>
                  </a:lnTo>
                  <a:lnTo>
                    <a:pt x="174" y="366"/>
                  </a:lnTo>
                  <a:lnTo>
                    <a:pt x="184" y="352"/>
                  </a:lnTo>
                  <a:lnTo>
                    <a:pt x="271" y="202"/>
                  </a:lnTo>
                  <a:lnTo>
                    <a:pt x="271" y="202"/>
                  </a:lnTo>
                  <a:lnTo>
                    <a:pt x="279" y="187"/>
                  </a:lnTo>
                  <a:lnTo>
                    <a:pt x="282" y="171"/>
                  </a:lnTo>
                  <a:lnTo>
                    <a:pt x="284" y="154"/>
                  </a:lnTo>
                  <a:lnTo>
                    <a:pt x="284" y="138"/>
                  </a:lnTo>
                  <a:lnTo>
                    <a:pt x="280" y="123"/>
                  </a:lnTo>
                  <a:lnTo>
                    <a:pt x="274" y="109"/>
                  </a:lnTo>
                  <a:lnTo>
                    <a:pt x="266" y="94"/>
                  </a:lnTo>
                  <a:lnTo>
                    <a:pt x="254" y="83"/>
                  </a:lnTo>
                  <a:lnTo>
                    <a:pt x="254" y="83"/>
                  </a:lnTo>
                  <a:close/>
                  <a:moveTo>
                    <a:pt x="142" y="327"/>
                  </a:moveTo>
                  <a:lnTo>
                    <a:pt x="142" y="327"/>
                  </a:lnTo>
                  <a:lnTo>
                    <a:pt x="134" y="337"/>
                  </a:lnTo>
                  <a:lnTo>
                    <a:pt x="124" y="345"/>
                  </a:lnTo>
                  <a:lnTo>
                    <a:pt x="111" y="350"/>
                  </a:lnTo>
                  <a:lnTo>
                    <a:pt x="99" y="352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2" y="311"/>
                  </a:lnTo>
                  <a:lnTo>
                    <a:pt x="124" y="306"/>
                  </a:lnTo>
                  <a:lnTo>
                    <a:pt x="122" y="296"/>
                  </a:lnTo>
                  <a:lnTo>
                    <a:pt x="119" y="288"/>
                  </a:lnTo>
                  <a:lnTo>
                    <a:pt x="116" y="283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06" y="278"/>
                  </a:lnTo>
                  <a:lnTo>
                    <a:pt x="101" y="278"/>
                  </a:lnTo>
                  <a:lnTo>
                    <a:pt x="93" y="278"/>
                  </a:lnTo>
                  <a:lnTo>
                    <a:pt x="83" y="283"/>
                  </a:lnTo>
                  <a:lnTo>
                    <a:pt x="80" y="287"/>
                  </a:lnTo>
                  <a:lnTo>
                    <a:pt x="77" y="290"/>
                  </a:lnTo>
                  <a:lnTo>
                    <a:pt x="55" y="327"/>
                  </a:lnTo>
                  <a:lnTo>
                    <a:pt x="55" y="327"/>
                  </a:lnTo>
                  <a:lnTo>
                    <a:pt x="51" y="316"/>
                  </a:lnTo>
                  <a:lnTo>
                    <a:pt x="49" y="303"/>
                  </a:lnTo>
                  <a:lnTo>
                    <a:pt x="51" y="290"/>
                  </a:lnTo>
                  <a:lnTo>
                    <a:pt x="55" y="27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17"/>
                  </a:lnTo>
                  <a:lnTo>
                    <a:pt x="161" y="109"/>
                  </a:lnTo>
                  <a:lnTo>
                    <a:pt x="173" y="106"/>
                  </a:lnTo>
                  <a:lnTo>
                    <a:pt x="186" y="104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1" y="145"/>
                  </a:lnTo>
                  <a:lnTo>
                    <a:pt x="161" y="150"/>
                  </a:lnTo>
                  <a:lnTo>
                    <a:pt x="161" y="159"/>
                  </a:lnTo>
                  <a:lnTo>
                    <a:pt x="166" y="168"/>
                  </a:lnTo>
                  <a:lnTo>
                    <a:pt x="169" y="171"/>
                  </a:lnTo>
                  <a:lnTo>
                    <a:pt x="173" y="174"/>
                  </a:lnTo>
                  <a:lnTo>
                    <a:pt x="173" y="174"/>
                  </a:lnTo>
                  <a:lnTo>
                    <a:pt x="178" y="176"/>
                  </a:lnTo>
                  <a:lnTo>
                    <a:pt x="183" y="177"/>
                  </a:lnTo>
                  <a:lnTo>
                    <a:pt x="192" y="176"/>
                  </a:lnTo>
                  <a:lnTo>
                    <a:pt x="200" y="172"/>
                  </a:lnTo>
                  <a:lnTo>
                    <a:pt x="204" y="169"/>
                  </a:lnTo>
                  <a:lnTo>
                    <a:pt x="207" y="164"/>
                  </a:lnTo>
                  <a:lnTo>
                    <a:pt x="228" y="128"/>
                  </a:lnTo>
                  <a:lnTo>
                    <a:pt x="228" y="128"/>
                  </a:lnTo>
                  <a:lnTo>
                    <a:pt x="233" y="140"/>
                  </a:lnTo>
                  <a:lnTo>
                    <a:pt x="235" y="153"/>
                  </a:lnTo>
                  <a:lnTo>
                    <a:pt x="233" y="164"/>
                  </a:lnTo>
                  <a:lnTo>
                    <a:pt x="228" y="177"/>
                  </a:lnTo>
                  <a:lnTo>
                    <a:pt x="142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2F2933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Tailored Transition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2DA9B3-5716-4D23-B003-E3084C1E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7236" y="1280062"/>
            <a:ext cx="6504224" cy="41430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          </a:t>
            </a: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</a:rPr>
              <a:t>SBIR/STTR Transition Program (STP)</a:t>
            </a:r>
          </a:p>
          <a:p>
            <a:pPr marL="800100" lvl="1" indent="-342900">
              <a:lnSpc>
                <a:spcPct val="100000"/>
              </a:lnSpc>
              <a:buClr>
                <a:srgbClr val="002060"/>
              </a:buClr>
              <a:buFontTx/>
              <a:buChar char="─"/>
            </a:pPr>
            <a:r>
              <a:rPr lang="en-US" sz="2000" dirty="0">
                <a:solidFill>
                  <a:srgbClr val="002060"/>
                </a:solidFill>
              </a:rPr>
              <a:t>Services to facilitate transition of technology; Navy funded</a:t>
            </a:r>
          </a:p>
          <a:p>
            <a:pPr marL="800100" lvl="1" indent="-342900">
              <a:lnSpc>
                <a:spcPct val="100000"/>
              </a:lnSpc>
              <a:buClr>
                <a:srgbClr val="002060"/>
              </a:buClr>
              <a:buFontTx/>
              <a:buChar char="─"/>
            </a:pPr>
            <a:r>
              <a:rPr lang="en-US" sz="2000" dirty="0">
                <a:solidFill>
                  <a:srgbClr val="002060"/>
                </a:solidFill>
              </a:rPr>
              <a:t>Business mentoring, education, and networking</a:t>
            </a:r>
          </a:p>
          <a:p>
            <a:pPr marL="800100" lvl="1" indent="-342900">
              <a:lnSpc>
                <a:spcPct val="100000"/>
              </a:lnSpc>
              <a:buClr>
                <a:srgbClr val="002060"/>
              </a:buClr>
              <a:buFontTx/>
              <a:buChar char="─"/>
            </a:pPr>
            <a:r>
              <a:rPr lang="en-US" sz="2000" dirty="0">
                <a:solidFill>
                  <a:srgbClr val="002060"/>
                </a:solidFill>
              </a:rPr>
              <a:t>Promote technologies on the Virtual Transition Marketplace (VTM) − an online, searchable showcase</a:t>
            </a:r>
          </a:p>
          <a:p>
            <a:pPr marL="800100" lvl="1" indent="-342900">
              <a:lnSpc>
                <a:spcPct val="100000"/>
              </a:lnSpc>
              <a:buClr>
                <a:srgbClr val="002060"/>
              </a:buClr>
              <a:buFontTx/>
              <a:buChar char="─"/>
            </a:pPr>
            <a:r>
              <a:rPr lang="en-US" sz="2000" dirty="0">
                <a:solidFill>
                  <a:srgbClr val="002060"/>
                </a:solidFill>
              </a:rPr>
              <a:t>Exhibiting and Tech Talks at Forum for SBIR/STTR Transition (FST) and focused technology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2988F-C56C-4B79-936E-8715E63A5686}"/>
              </a:ext>
            </a:extLst>
          </p:cNvPr>
          <p:cNvSpPr/>
          <p:nvPr/>
        </p:nvSpPr>
        <p:spPr>
          <a:xfrm>
            <a:off x="3245078" y="6566727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43E12EC-B858-4AB4-B81B-CCA0AA0DC9D0}"/>
              </a:ext>
            </a:extLst>
          </p:cNvPr>
          <p:cNvSpPr txBox="1">
            <a:spLocks/>
          </p:cNvSpPr>
          <p:nvPr/>
        </p:nvSpPr>
        <p:spPr>
          <a:xfrm>
            <a:off x="5867401" y="1286185"/>
            <a:ext cx="6324599" cy="2034464"/>
          </a:xfrm>
          <a:prstGeom prst="rect">
            <a:avLst/>
          </a:prstGeom>
        </p:spPr>
        <p:txBody>
          <a:bodyPr vert="horz" lIns="182843" tIns="91422" rIns="182843" bIns="91422" rtlCol="0">
            <a:normAutofit fontScale="85000" lnSpcReduction="10000"/>
          </a:bodyPr>
          <a:lstStyle>
            <a:lvl1pPr marL="0" indent="0" algn="l" defTabSz="6858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342923" indent="0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685846" indent="0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35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1028768" indent="0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1371691" indent="0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1886076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8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1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           </a:t>
            </a:r>
            <a:r>
              <a:rPr lang="en-US" sz="2600" b="1" dirty="0">
                <a:solidFill>
                  <a:srgbClr val="002060"/>
                </a:solidFill>
              </a:rPr>
              <a:t>SBIR Experimentation Cell (DON SEC)</a:t>
            </a:r>
          </a:p>
          <a:p>
            <a:pPr marL="800100" lvl="1" indent="-342900">
              <a:lnSpc>
                <a:spcPct val="120000"/>
              </a:lnSpc>
              <a:buClr>
                <a:srgbClr val="002060"/>
              </a:buClr>
              <a:buFontTx/>
              <a:buChar char="─"/>
              <a:defRPr/>
            </a:pPr>
            <a:r>
              <a:rPr lang="en-US" sz="2200" dirty="0">
                <a:solidFill>
                  <a:srgbClr val="002060"/>
                </a:solidFill>
              </a:rPr>
              <a:t>Connecting SBIR innovators with the DON experimentation community</a:t>
            </a:r>
          </a:p>
          <a:p>
            <a:pPr marL="800100" lvl="1" indent="-342900">
              <a:lnSpc>
                <a:spcPct val="120000"/>
              </a:lnSpc>
              <a:buClr>
                <a:srgbClr val="002060"/>
              </a:buClr>
              <a:buFontTx/>
              <a:buChar char="─"/>
              <a:defRPr/>
            </a:pPr>
            <a:r>
              <a:rPr lang="en-US" sz="2200" dirty="0">
                <a:solidFill>
                  <a:srgbClr val="002060"/>
                </a:solidFill>
              </a:rPr>
              <a:t>Navy funded service; testing and support paid by Phase II contract</a:t>
            </a:r>
          </a:p>
          <a:p>
            <a:pPr marL="80012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9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08C2A2-3442-4A06-B26D-978962F6E5B3}"/>
              </a:ext>
            </a:extLst>
          </p:cNvPr>
          <p:cNvSpPr txBox="1">
            <a:spLocks/>
          </p:cNvSpPr>
          <p:nvPr/>
        </p:nvSpPr>
        <p:spPr>
          <a:xfrm>
            <a:off x="5879739" y="5034424"/>
            <a:ext cx="5525387" cy="175767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0" indent="0" algn="l" defTabSz="6858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342923" indent="0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685846" indent="0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35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1028768" indent="0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1371691" indent="0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1886076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8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1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4" indent="-171462" algn="l" defTabSz="6858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          Commercialization Accelerator</a:t>
            </a:r>
          </a:p>
          <a:p>
            <a:pPr marL="800100" lvl="1" indent="-342900">
              <a:lnSpc>
                <a:spcPct val="110000"/>
              </a:lnSpc>
              <a:buClr>
                <a:srgbClr val="002060"/>
              </a:buClr>
              <a:buFontTx/>
              <a:buChar char="─"/>
              <a:defRPr/>
            </a:pPr>
            <a:r>
              <a:rPr lang="en-US" sz="1900" dirty="0">
                <a:solidFill>
                  <a:srgbClr val="002060"/>
                </a:solidFill>
              </a:rPr>
              <a:t>Opportunity and growth outside traditional defense market</a:t>
            </a:r>
          </a:p>
          <a:p>
            <a:pPr marL="80012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900" b="1" dirty="0">
              <a:solidFill>
                <a:srgbClr val="00206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EB8F23-82A9-4921-9883-007F44BEFD39}"/>
              </a:ext>
            </a:extLst>
          </p:cNvPr>
          <p:cNvGrpSpPr>
            <a:grpSpLocks noChangeAspect="1"/>
          </p:cNvGrpSpPr>
          <p:nvPr/>
        </p:nvGrpSpPr>
        <p:grpSpPr>
          <a:xfrm>
            <a:off x="9962638" y="5756964"/>
            <a:ext cx="1049528" cy="822960"/>
            <a:chOff x="4967507" y="2502336"/>
            <a:chExt cx="1252329" cy="981981"/>
          </a:xfrm>
        </p:grpSpPr>
        <p:grpSp>
          <p:nvGrpSpPr>
            <p:cNvPr id="13" name="Burst">
              <a:extLst>
                <a:ext uri="{FF2B5EF4-FFF2-40B4-BE49-F238E27FC236}">
                  <a16:creationId xmlns:a16="http://schemas.microsoft.com/office/drawing/2014/main" id="{CA066A12-693C-4E8E-8D3C-ACF2DEE4559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67507" y="2502336"/>
              <a:ext cx="1252329" cy="981981"/>
              <a:chOff x="95" y="2"/>
              <a:chExt cx="4132" cy="3240"/>
            </a:xfrm>
          </p:grpSpPr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id="{2ED2A060-DC05-4AA4-BE8A-E29E250AE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" y="2"/>
                <a:ext cx="4132" cy="3240"/>
              </a:xfrm>
              <a:custGeom>
                <a:avLst/>
                <a:gdLst>
                  <a:gd name="T0" fmla="*/ 2567 w 2572"/>
                  <a:gd name="T1" fmla="*/ 641 h 2016"/>
                  <a:gd name="T2" fmla="*/ 2363 w 2572"/>
                  <a:gd name="T3" fmla="*/ 305 h 2016"/>
                  <a:gd name="T4" fmla="*/ 2002 w 2572"/>
                  <a:gd name="T5" fmla="*/ 85 h 2016"/>
                  <a:gd name="T6" fmla="*/ 1537 w 2572"/>
                  <a:gd name="T7" fmla="*/ 0 h 2016"/>
                  <a:gd name="T8" fmla="*/ 1016 w 2572"/>
                  <a:gd name="T9" fmla="*/ 69 h 2016"/>
                  <a:gd name="T10" fmla="*/ 539 w 2572"/>
                  <a:gd name="T11" fmla="*/ 287 h 2016"/>
                  <a:gd name="T12" fmla="*/ 190 w 2572"/>
                  <a:gd name="T13" fmla="*/ 603 h 2016"/>
                  <a:gd name="T14" fmla="*/ 0 w 2572"/>
                  <a:gd name="T15" fmla="*/ 981 h 2016"/>
                  <a:gd name="T16" fmla="*/ 5 w 2572"/>
                  <a:gd name="T17" fmla="*/ 1376 h 2016"/>
                  <a:gd name="T18" fmla="*/ 208 w 2572"/>
                  <a:gd name="T19" fmla="*/ 1711 h 2016"/>
                  <a:gd name="T20" fmla="*/ 569 w 2572"/>
                  <a:gd name="T21" fmla="*/ 1932 h 2016"/>
                  <a:gd name="T22" fmla="*/ 1035 w 2572"/>
                  <a:gd name="T23" fmla="*/ 2016 h 2016"/>
                  <a:gd name="T24" fmla="*/ 1555 w 2572"/>
                  <a:gd name="T25" fmla="*/ 1946 h 2016"/>
                  <a:gd name="T26" fmla="*/ 2032 w 2572"/>
                  <a:gd name="T27" fmla="*/ 1729 h 2016"/>
                  <a:gd name="T28" fmla="*/ 2382 w 2572"/>
                  <a:gd name="T29" fmla="*/ 1411 h 2016"/>
                  <a:gd name="T30" fmla="*/ 2572 w 2572"/>
                  <a:gd name="T31" fmla="*/ 1035 h 2016"/>
                  <a:gd name="T32" fmla="*/ 2567 w 2572"/>
                  <a:gd name="T33" fmla="*/ 641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2" h="2016">
                    <a:moveTo>
                      <a:pt x="2567" y="641"/>
                    </a:moveTo>
                    <a:cubicBezTo>
                      <a:pt x="2150" y="663"/>
                      <a:pt x="2101" y="585"/>
                      <a:pt x="2363" y="305"/>
                    </a:cubicBezTo>
                    <a:cubicBezTo>
                      <a:pt x="1966" y="453"/>
                      <a:pt x="1882" y="402"/>
                      <a:pt x="2002" y="85"/>
                    </a:cubicBezTo>
                    <a:cubicBezTo>
                      <a:pt x="1687" y="330"/>
                      <a:pt x="1576" y="310"/>
                      <a:pt x="1537" y="0"/>
                    </a:cubicBezTo>
                    <a:cubicBezTo>
                      <a:pt x="1345" y="306"/>
                      <a:pt x="1222" y="320"/>
                      <a:pt x="1016" y="69"/>
                    </a:cubicBezTo>
                    <a:cubicBezTo>
                      <a:pt x="976" y="392"/>
                      <a:pt x="864" y="443"/>
                      <a:pt x="539" y="287"/>
                    </a:cubicBezTo>
                    <a:cubicBezTo>
                      <a:pt x="670" y="569"/>
                      <a:pt x="588" y="646"/>
                      <a:pt x="190" y="603"/>
                    </a:cubicBezTo>
                    <a:cubicBezTo>
                      <a:pt x="461" y="809"/>
                      <a:pt x="416" y="898"/>
                      <a:pt x="0" y="981"/>
                    </a:cubicBezTo>
                    <a:cubicBezTo>
                      <a:pt x="370" y="1081"/>
                      <a:pt x="369" y="1172"/>
                      <a:pt x="5" y="1376"/>
                    </a:cubicBezTo>
                    <a:cubicBezTo>
                      <a:pt x="422" y="1353"/>
                      <a:pt x="471" y="1432"/>
                      <a:pt x="208" y="1711"/>
                    </a:cubicBezTo>
                    <a:cubicBezTo>
                      <a:pt x="605" y="1561"/>
                      <a:pt x="690" y="1613"/>
                      <a:pt x="569" y="1932"/>
                    </a:cubicBezTo>
                    <a:cubicBezTo>
                      <a:pt x="885" y="1686"/>
                      <a:pt x="996" y="1706"/>
                      <a:pt x="1035" y="2016"/>
                    </a:cubicBezTo>
                    <a:cubicBezTo>
                      <a:pt x="1227" y="1710"/>
                      <a:pt x="1349" y="1694"/>
                      <a:pt x="1555" y="1946"/>
                    </a:cubicBezTo>
                    <a:cubicBezTo>
                      <a:pt x="1595" y="1625"/>
                      <a:pt x="1708" y="1574"/>
                      <a:pt x="2032" y="1729"/>
                    </a:cubicBezTo>
                    <a:cubicBezTo>
                      <a:pt x="1901" y="1447"/>
                      <a:pt x="1984" y="1371"/>
                      <a:pt x="2382" y="1411"/>
                    </a:cubicBezTo>
                    <a:cubicBezTo>
                      <a:pt x="2111" y="1207"/>
                      <a:pt x="2156" y="1118"/>
                      <a:pt x="2572" y="1035"/>
                    </a:cubicBezTo>
                    <a:cubicBezTo>
                      <a:pt x="2202" y="936"/>
                      <a:pt x="2203" y="842"/>
                      <a:pt x="2567" y="641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prstClr val="black"/>
                  </a:solidFill>
                  <a:latin typeface="Tw Cen MT"/>
                </a:endParaRPr>
              </a:p>
            </p:txBody>
          </p:sp>
          <p:sp>
            <p:nvSpPr>
              <p:cNvPr id="16" name="Freeform 123">
                <a:extLst>
                  <a:ext uri="{FF2B5EF4-FFF2-40B4-BE49-F238E27FC236}">
                    <a16:creationId xmlns:a16="http://schemas.microsoft.com/office/drawing/2014/main" id="{5E51C33D-09C0-45CC-A184-FAB96DFE3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238"/>
                <a:ext cx="3628" cy="2782"/>
              </a:xfrm>
              <a:custGeom>
                <a:avLst/>
                <a:gdLst>
                  <a:gd name="T0" fmla="*/ 263 w 2259"/>
                  <a:gd name="T1" fmla="*/ 653 h 1731"/>
                  <a:gd name="T2" fmla="*/ 226 w 2259"/>
                  <a:gd name="T3" fmla="*/ 505 h 1731"/>
                  <a:gd name="T4" fmla="*/ 279 w 2259"/>
                  <a:gd name="T5" fmla="*/ 501 h 1731"/>
                  <a:gd name="T6" fmla="*/ 480 w 2259"/>
                  <a:gd name="T7" fmla="*/ 394 h 1731"/>
                  <a:gd name="T8" fmla="*/ 499 w 2259"/>
                  <a:gd name="T9" fmla="*/ 237 h 1731"/>
                  <a:gd name="T10" fmla="*/ 675 w 2259"/>
                  <a:gd name="T11" fmla="*/ 261 h 1731"/>
                  <a:gd name="T12" fmla="*/ 675 w 2259"/>
                  <a:gd name="T13" fmla="*/ 261 h 1731"/>
                  <a:gd name="T14" fmla="*/ 893 w 2259"/>
                  <a:gd name="T15" fmla="*/ 48 h 1731"/>
                  <a:gd name="T16" fmla="*/ 1117 w 2259"/>
                  <a:gd name="T17" fmla="*/ 135 h 1731"/>
                  <a:gd name="T18" fmla="*/ 1118 w 2259"/>
                  <a:gd name="T19" fmla="*/ 135 h 1731"/>
                  <a:gd name="T20" fmla="*/ 1328 w 2259"/>
                  <a:gd name="T21" fmla="*/ 0 h 1731"/>
                  <a:gd name="T22" fmla="*/ 1543 w 2259"/>
                  <a:gd name="T23" fmla="*/ 142 h 1731"/>
                  <a:gd name="T24" fmla="*/ 1543 w 2259"/>
                  <a:gd name="T25" fmla="*/ 142 h 1731"/>
                  <a:gd name="T26" fmla="*/ 1704 w 2259"/>
                  <a:gd name="T27" fmla="*/ 82 h 1731"/>
                  <a:gd name="T28" fmla="*/ 1738 w 2259"/>
                  <a:gd name="T29" fmla="*/ 215 h 1731"/>
                  <a:gd name="T30" fmla="*/ 1928 w 2259"/>
                  <a:gd name="T31" fmla="*/ 274 h 1731"/>
                  <a:gd name="T32" fmla="*/ 1980 w 2259"/>
                  <a:gd name="T33" fmla="*/ 266 h 1731"/>
                  <a:gd name="T34" fmla="*/ 1966 w 2259"/>
                  <a:gd name="T35" fmla="*/ 426 h 1731"/>
                  <a:gd name="T36" fmla="*/ 2230 w 2259"/>
                  <a:gd name="T37" fmla="*/ 541 h 1731"/>
                  <a:gd name="T38" fmla="*/ 2259 w 2259"/>
                  <a:gd name="T39" fmla="*/ 881 h 1731"/>
                  <a:gd name="T40" fmla="*/ 2039 w 2259"/>
                  <a:gd name="T41" fmla="*/ 1188 h 1731"/>
                  <a:gd name="T42" fmla="*/ 1749 w 2259"/>
                  <a:gd name="T43" fmla="*/ 1451 h 1731"/>
                  <a:gd name="T44" fmla="*/ 1355 w 2259"/>
                  <a:gd name="T45" fmla="*/ 1671 h 1731"/>
                  <a:gd name="T46" fmla="*/ 893 w 2259"/>
                  <a:gd name="T47" fmla="*/ 1731 h 1731"/>
                  <a:gd name="T48" fmla="*/ 506 w 2259"/>
                  <a:gd name="T49" fmla="*/ 1665 h 1731"/>
                  <a:gd name="T50" fmla="*/ 231 w 2259"/>
                  <a:gd name="T51" fmla="*/ 1434 h 1731"/>
                  <a:gd name="T52" fmla="*/ 0 w 2259"/>
                  <a:gd name="T53" fmla="*/ 1184 h 1731"/>
                  <a:gd name="T54" fmla="*/ 60 w 2259"/>
                  <a:gd name="T55" fmla="*/ 820 h 1731"/>
                  <a:gd name="T56" fmla="*/ 263 w 2259"/>
                  <a:gd name="T57" fmla="*/ 653 h 1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59" h="1731">
                    <a:moveTo>
                      <a:pt x="263" y="653"/>
                    </a:moveTo>
                    <a:cubicBezTo>
                      <a:pt x="275" y="600"/>
                      <a:pt x="258" y="553"/>
                      <a:pt x="226" y="505"/>
                    </a:cubicBezTo>
                    <a:cubicBezTo>
                      <a:pt x="245" y="505"/>
                      <a:pt x="262" y="503"/>
                      <a:pt x="279" y="501"/>
                    </a:cubicBezTo>
                    <a:cubicBezTo>
                      <a:pt x="380" y="489"/>
                      <a:pt x="445" y="455"/>
                      <a:pt x="480" y="394"/>
                    </a:cubicBezTo>
                    <a:cubicBezTo>
                      <a:pt x="505" y="347"/>
                      <a:pt x="509" y="293"/>
                      <a:pt x="499" y="237"/>
                    </a:cubicBezTo>
                    <a:cubicBezTo>
                      <a:pt x="568" y="260"/>
                      <a:pt x="624" y="267"/>
                      <a:pt x="675" y="261"/>
                    </a:cubicBezTo>
                    <a:cubicBezTo>
                      <a:pt x="675" y="261"/>
                      <a:pt x="675" y="261"/>
                      <a:pt x="675" y="261"/>
                    </a:cubicBezTo>
                    <a:cubicBezTo>
                      <a:pt x="799" y="247"/>
                      <a:pt x="859" y="154"/>
                      <a:pt x="893" y="48"/>
                    </a:cubicBezTo>
                    <a:cubicBezTo>
                      <a:pt x="959" y="105"/>
                      <a:pt x="1034" y="144"/>
                      <a:pt x="1117" y="135"/>
                    </a:cubicBezTo>
                    <a:cubicBezTo>
                      <a:pt x="1117" y="135"/>
                      <a:pt x="1117" y="135"/>
                      <a:pt x="1118" y="135"/>
                    </a:cubicBezTo>
                    <a:cubicBezTo>
                      <a:pt x="1190" y="127"/>
                      <a:pt x="1256" y="85"/>
                      <a:pt x="1328" y="0"/>
                    </a:cubicBezTo>
                    <a:cubicBezTo>
                      <a:pt x="1362" y="82"/>
                      <a:pt x="1424" y="155"/>
                      <a:pt x="1543" y="142"/>
                    </a:cubicBezTo>
                    <a:cubicBezTo>
                      <a:pt x="1543" y="142"/>
                      <a:pt x="1543" y="142"/>
                      <a:pt x="1543" y="142"/>
                    </a:cubicBezTo>
                    <a:cubicBezTo>
                      <a:pt x="1588" y="137"/>
                      <a:pt x="1641" y="117"/>
                      <a:pt x="1704" y="82"/>
                    </a:cubicBezTo>
                    <a:cubicBezTo>
                      <a:pt x="1700" y="132"/>
                      <a:pt x="1709" y="178"/>
                      <a:pt x="1738" y="215"/>
                    </a:cubicBezTo>
                    <a:cubicBezTo>
                      <a:pt x="1776" y="264"/>
                      <a:pt x="1839" y="284"/>
                      <a:pt x="1928" y="274"/>
                    </a:cubicBezTo>
                    <a:cubicBezTo>
                      <a:pt x="1945" y="272"/>
                      <a:pt x="1962" y="270"/>
                      <a:pt x="1980" y="266"/>
                    </a:cubicBezTo>
                    <a:cubicBezTo>
                      <a:pt x="1951" y="325"/>
                      <a:pt x="1938" y="379"/>
                      <a:pt x="1966" y="426"/>
                    </a:cubicBezTo>
                    <a:cubicBezTo>
                      <a:pt x="1966" y="426"/>
                      <a:pt x="2045" y="552"/>
                      <a:pt x="2230" y="541"/>
                    </a:cubicBezTo>
                    <a:cubicBezTo>
                      <a:pt x="1907" y="685"/>
                      <a:pt x="2104" y="840"/>
                      <a:pt x="2259" y="881"/>
                    </a:cubicBezTo>
                    <a:cubicBezTo>
                      <a:pt x="1926" y="913"/>
                      <a:pt x="1972" y="1100"/>
                      <a:pt x="2039" y="1188"/>
                    </a:cubicBezTo>
                    <a:cubicBezTo>
                      <a:pt x="1903" y="1173"/>
                      <a:pt x="1683" y="1228"/>
                      <a:pt x="1749" y="1451"/>
                    </a:cubicBezTo>
                    <a:cubicBezTo>
                      <a:pt x="1504" y="1400"/>
                      <a:pt x="1369" y="1458"/>
                      <a:pt x="1355" y="1671"/>
                    </a:cubicBezTo>
                    <a:cubicBezTo>
                      <a:pt x="1310" y="1603"/>
                      <a:pt x="1062" y="1436"/>
                      <a:pt x="893" y="1731"/>
                    </a:cubicBezTo>
                    <a:cubicBezTo>
                      <a:pt x="858" y="1419"/>
                      <a:pt x="579" y="1567"/>
                      <a:pt x="506" y="1665"/>
                    </a:cubicBezTo>
                    <a:cubicBezTo>
                      <a:pt x="616" y="1317"/>
                      <a:pt x="288" y="1409"/>
                      <a:pt x="231" y="1434"/>
                    </a:cubicBezTo>
                    <a:cubicBezTo>
                      <a:pt x="308" y="1308"/>
                      <a:pt x="227" y="1126"/>
                      <a:pt x="0" y="1184"/>
                    </a:cubicBezTo>
                    <a:cubicBezTo>
                      <a:pt x="186" y="1074"/>
                      <a:pt x="207" y="857"/>
                      <a:pt x="60" y="820"/>
                    </a:cubicBezTo>
                    <a:cubicBezTo>
                      <a:pt x="207" y="768"/>
                      <a:pt x="247" y="724"/>
                      <a:pt x="263" y="6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prstClr val="black"/>
                  </a:solidFill>
                  <a:latin typeface="Tw Cen MT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7EC5A-5BA9-49C2-9642-D6763EB3BE5E}"/>
                </a:ext>
              </a:extLst>
            </p:cNvPr>
            <p:cNvSpPr txBox="1"/>
            <p:nvPr/>
          </p:nvSpPr>
          <p:spPr>
            <a:xfrm rot="20620498">
              <a:off x="5168980" y="2748732"/>
              <a:ext cx="929187" cy="40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6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NEW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584BF3-5253-4B23-9771-DC0DD7D90F11}"/>
              </a:ext>
            </a:extLst>
          </p:cNvPr>
          <p:cNvGrpSpPr/>
          <p:nvPr/>
        </p:nvGrpSpPr>
        <p:grpSpPr>
          <a:xfrm>
            <a:off x="721680" y="4730085"/>
            <a:ext cx="3526342" cy="1695706"/>
            <a:chOff x="4632632" y="5029546"/>
            <a:chExt cx="3526342" cy="1695706"/>
          </a:xfrm>
        </p:grpSpPr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03735A0E-3F0A-428A-91D7-BBCEAEEB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600" y="5029546"/>
              <a:ext cx="1326374" cy="132637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DCAB16-2D94-4C98-8591-6CC5B80D834A}"/>
                </a:ext>
              </a:extLst>
            </p:cNvPr>
            <p:cNvSpPr txBox="1"/>
            <p:nvPr/>
          </p:nvSpPr>
          <p:spPr>
            <a:xfrm>
              <a:off x="4636236" y="6355920"/>
              <a:ext cx="3394319" cy="369332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Arial" panose="020B0604020202020204" pitchFamily="34" charset="0"/>
                </a:rPr>
                <a:t>https://navystp.com/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</a:endParaRPr>
            </a:p>
          </p:txBody>
        </p:sp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A5690C93-0CAF-47B3-B175-17BD0EE8E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632" y="5171324"/>
              <a:ext cx="2051714" cy="1041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E779F3-D3BE-4D3F-A210-F6CACBE9DB03}"/>
              </a:ext>
            </a:extLst>
          </p:cNvPr>
          <p:cNvGrpSpPr/>
          <p:nvPr/>
        </p:nvGrpSpPr>
        <p:grpSpPr>
          <a:xfrm>
            <a:off x="6844728" y="3204837"/>
            <a:ext cx="5141534" cy="1594951"/>
            <a:chOff x="6559869" y="3318840"/>
            <a:chExt cx="5141534" cy="1594951"/>
          </a:xfrm>
        </p:grpSpPr>
        <p:pic>
          <p:nvPicPr>
            <p:cNvPr id="10" name="Picture 9" descr="Qr code&#10;&#10;Description automatically generated">
              <a:extLst>
                <a:ext uri="{FF2B5EF4-FFF2-40B4-BE49-F238E27FC236}">
                  <a16:creationId xmlns:a16="http://schemas.microsoft.com/office/drawing/2014/main" id="{FE4F1C55-4AEA-4501-9F03-4FD97E46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452" y="3318840"/>
              <a:ext cx="1594951" cy="159495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3B8A4D-5586-4783-9617-3CBC91FC0AB8}"/>
                </a:ext>
              </a:extLst>
            </p:cNvPr>
            <p:cNvGrpSpPr/>
            <p:nvPr/>
          </p:nvGrpSpPr>
          <p:grpSpPr>
            <a:xfrm>
              <a:off x="6559869" y="3347123"/>
              <a:ext cx="3404598" cy="1538384"/>
              <a:chOff x="6559869" y="3405435"/>
              <a:chExt cx="3404598" cy="153838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3D90B0-CA38-42ED-9E5E-E74EC469D778}"/>
                  </a:ext>
                </a:extLst>
              </p:cNvPr>
              <p:cNvSpPr txBox="1"/>
              <p:nvPr/>
            </p:nvSpPr>
            <p:spPr>
              <a:xfrm>
                <a:off x="6570148" y="4574487"/>
                <a:ext cx="3394319" cy="369332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Arial" panose="020B0604020202020204" pitchFamily="34" charset="0"/>
                  </a:rPr>
                  <a:t>https://navysbir.com/sec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</a:endParaRPr>
              </a:p>
            </p:txBody>
          </p:sp>
          <p:pic>
            <p:nvPicPr>
              <p:cNvPr id="18" name="Picture 17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C8CD2F5C-1EFF-4283-A3C9-6D02C1BEA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9869" y="3405435"/>
                <a:ext cx="3404598" cy="10606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1469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99" y="152400"/>
            <a:ext cx="6631869" cy="99591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Online Resources </a:t>
            </a:r>
            <a:br>
              <a:rPr lang="en-US" sz="4000" dirty="0"/>
            </a:br>
            <a:r>
              <a:rPr lang="en-US" sz="3100" i="1" dirty="0"/>
              <a:t>Other Useful Websites</a:t>
            </a:r>
            <a:endParaRPr lang="en-US" sz="3100" dirty="0"/>
          </a:p>
        </p:txBody>
      </p:sp>
      <p:sp>
        <p:nvSpPr>
          <p:cNvPr id="19" name="Rectangle 18"/>
          <p:cNvSpPr/>
          <p:nvPr/>
        </p:nvSpPr>
        <p:spPr>
          <a:xfrm>
            <a:off x="2021468" y="6611779"/>
            <a:ext cx="5371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53979-C1EC-403A-869C-163D68FC96A2}"/>
              </a:ext>
            </a:extLst>
          </p:cNvPr>
          <p:cNvSpPr txBox="1"/>
          <p:nvPr/>
        </p:nvSpPr>
        <p:spPr>
          <a:xfrm>
            <a:off x="2089259" y="1341839"/>
            <a:ext cx="5466943" cy="133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https://www.navysbir.com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Calibri" panose="020F0502020204030204" pitchFamily="34" charset="0"/>
              </a:rPr>
              <a:t>Official website of the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ato Light"/>
                <a:cs typeface="Calibri" panose="020F0502020204030204" pitchFamily="34" charset="0"/>
              </a:rPr>
              <a:t>DON SBIR/STTR programs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Calibri" panose="020F0502020204030204" pitchFamily="34" charset="0"/>
              </a:rPr>
              <a:t>that includes information about BAAs, topics,  selections, program specifics, success stories, outreach events, points of contact (POCs), and useful links &amp; forms.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Lato Light"/>
              <a:cs typeface="Calibri" panose="020F0502020204030204" pitchFamily="34" charset="0"/>
            </a:endParaRPr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B1F35F37-0F6D-42A1-858F-D8D829A6A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3" y="1413815"/>
            <a:ext cx="122785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F92C21-4B6F-43CC-BCC0-F6329D4AFE97}"/>
              </a:ext>
            </a:extLst>
          </p:cNvPr>
          <p:cNvSpPr txBox="1"/>
          <p:nvPr/>
        </p:nvSpPr>
        <p:spPr>
          <a:xfrm>
            <a:off x="2126231" y="2741788"/>
            <a:ext cx="5429972" cy="11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https://navysbirsearch.com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ato Light"/>
                <a:cs typeface="Calibri" panose="020F0502020204030204" pitchFamily="34" charset="0"/>
              </a:rPr>
              <a:t>Navy SBIR search site for contextual searches of all DoD SBIR/STTR awards to obtain information on topics, success stories, and company summary reports.</a:t>
            </a:r>
          </a:p>
        </p:txBody>
      </p:sp>
      <p:pic>
        <p:nvPicPr>
          <p:cNvPr id="30" name="Picture 29" descr="Qr code&#10;&#10;Description automatically generated">
            <a:extLst>
              <a:ext uri="{FF2B5EF4-FFF2-40B4-BE49-F238E27FC236}">
                <a16:creationId xmlns:a16="http://schemas.microsoft.com/office/drawing/2014/main" id="{C5BDBD94-A259-43E4-BD61-264583C204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3" y="2702964"/>
            <a:ext cx="1227850" cy="11887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69871B7-0E65-4E84-8B2B-8F1CA867B5C0}"/>
              </a:ext>
            </a:extLst>
          </p:cNvPr>
          <p:cNvSpPr txBox="1"/>
          <p:nvPr/>
        </p:nvSpPr>
        <p:spPr>
          <a:xfrm>
            <a:off x="2155279" y="3902378"/>
            <a:ext cx="5482391" cy="113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https://www.sbir.gov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ato Light"/>
                <a:cs typeface="Calibri" panose="020F0502020204030204" pitchFamily="34" charset="0"/>
              </a:rPr>
              <a:t>Official website of the Federal-wide SBIR/STTR programs that includes links to all BAAs, topics, and access to program-wide policy information.</a:t>
            </a:r>
          </a:p>
        </p:txBody>
      </p:sp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9DD83C19-7BC3-470A-9D50-53E8AFE2C6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3" y="3873237"/>
            <a:ext cx="1227850" cy="11887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B09E6DC-283C-4EB6-BE40-CA453468EEA8}"/>
              </a:ext>
            </a:extLst>
          </p:cNvPr>
          <p:cNvSpPr txBox="1"/>
          <p:nvPr/>
        </p:nvSpPr>
        <p:spPr>
          <a:xfrm>
            <a:off x="2188736" y="5107010"/>
            <a:ext cx="5482392" cy="1301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https://www.aptac-us.org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ato Light"/>
                <a:cs typeface="Calibri" panose="020F0502020204030204" pitchFamily="34" charset="0"/>
              </a:rPr>
              <a:t>Official website of the Association of Procurement Technical Assistance Centers (PTACs), a nationwide network of professionals working to help local businesses compete successfully in the Federal Government marketplace.</a:t>
            </a:r>
          </a:p>
        </p:txBody>
      </p:sp>
      <p:pic>
        <p:nvPicPr>
          <p:cNvPr id="38" name="Picture 37" descr="Qr code&#10;&#10;Description automatically generated">
            <a:extLst>
              <a:ext uri="{FF2B5EF4-FFF2-40B4-BE49-F238E27FC236}">
                <a16:creationId xmlns:a16="http://schemas.microsoft.com/office/drawing/2014/main" id="{2F6E9A00-E40E-4077-80C8-1DB783F7EF7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3" y="5178986"/>
            <a:ext cx="1227850" cy="11887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301C225-1BD6-4861-9D42-43838A2C4616}"/>
              </a:ext>
            </a:extLst>
          </p:cNvPr>
          <p:cNvSpPr/>
          <p:nvPr/>
        </p:nvSpPr>
        <p:spPr>
          <a:xfrm>
            <a:off x="8152431" y="0"/>
            <a:ext cx="406933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9B4744-D1C4-4134-916D-7653821E0F5D}"/>
              </a:ext>
            </a:extLst>
          </p:cNvPr>
          <p:cNvSpPr txBox="1"/>
          <p:nvPr/>
        </p:nvSpPr>
        <p:spPr>
          <a:xfrm>
            <a:off x="8299264" y="316058"/>
            <a:ext cx="233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Stay in Touch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2E8B54-A8F7-4948-A88B-FB016032634E}"/>
              </a:ext>
            </a:extLst>
          </p:cNvPr>
          <p:cNvCxnSpPr>
            <a:cxnSpLocks/>
          </p:cNvCxnSpPr>
          <p:nvPr/>
        </p:nvCxnSpPr>
        <p:spPr>
          <a:xfrm flipV="1">
            <a:off x="0" y="1099263"/>
            <a:ext cx="12188473" cy="9294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DD967AC-9939-460A-A8E0-7929A791D569}"/>
              </a:ext>
            </a:extLst>
          </p:cNvPr>
          <p:cNvGrpSpPr/>
          <p:nvPr/>
        </p:nvGrpSpPr>
        <p:grpSpPr>
          <a:xfrm>
            <a:off x="8293405" y="1271393"/>
            <a:ext cx="3779216" cy="1872378"/>
            <a:chOff x="8351358" y="1640973"/>
            <a:chExt cx="3779216" cy="18723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8A73C0-3590-4CC4-A711-1D996721C825}"/>
                </a:ext>
              </a:extLst>
            </p:cNvPr>
            <p:cNvGrpSpPr/>
            <p:nvPr/>
          </p:nvGrpSpPr>
          <p:grpSpPr>
            <a:xfrm>
              <a:off x="10344659" y="1640973"/>
              <a:ext cx="1785915" cy="1789799"/>
              <a:chOff x="10344659" y="1640973"/>
              <a:chExt cx="1785915" cy="178979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13B89CA-E6A3-43D5-A9AC-ECA9501A472E}"/>
                  </a:ext>
                </a:extLst>
              </p:cNvPr>
              <p:cNvGrpSpPr/>
              <p:nvPr/>
            </p:nvGrpSpPr>
            <p:grpSpPr>
              <a:xfrm>
                <a:off x="10344659" y="1640973"/>
                <a:ext cx="1785915" cy="780473"/>
                <a:chOff x="5723938" y="1992051"/>
                <a:chExt cx="1785915" cy="780473"/>
              </a:xfrm>
            </p:grpSpPr>
            <p:sp>
              <p:nvSpPr>
                <p:cNvPr id="63" name="Rectangle 62">
                  <a:hlinkClick r:id="rId3"/>
                  <a:extLst>
                    <a:ext uri="{FF2B5EF4-FFF2-40B4-BE49-F238E27FC236}">
                      <a16:creationId xmlns:a16="http://schemas.microsoft.com/office/drawing/2014/main" id="{6B1A5D06-C715-438B-8950-737D668A03CD}"/>
                    </a:ext>
                  </a:extLst>
                </p:cNvPr>
                <p:cNvSpPr/>
                <p:nvPr/>
              </p:nvSpPr>
              <p:spPr>
                <a:xfrm>
                  <a:off x="5723938" y="2488403"/>
                  <a:ext cx="1785915" cy="284121"/>
                </a:xfrm>
                <a:prstGeom prst="rect">
                  <a:avLst/>
                </a:prstGeom>
              </p:spPr>
              <p:txBody>
                <a:bodyPr wrap="square" lIns="68584" tIns="34292" rIns="68584" bIns="34292">
                  <a:spAutoFit/>
                </a:bodyPr>
                <a:lstStyle/>
                <a:p>
                  <a:pPr marL="0" marR="0" lvl="0" indent="0" algn="ctr" defTabSz="914217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Lato Light"/>
                      <a:ea typeface="Open Sans" panose="020B0606030504020204" pitchFamily="34" charset="0"/>
                      <a:cs typeface="Roboto Regular"/>
                    </a:rPr>
                    <a:t>www.navysbir.com</a:t>
                  </a: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5C22D60-7FFC-48F8-A756-4DE60886787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321876" y="1992051"/>
                  <a:ext cx="590039" cy="548640"/>
                  <a:chOff x="1481456" y="2318299"/>
                  <a:chExt cx="790312" cy="734861"/>
                </a:xfrm>
              </p:grpSpPr>
              <p:sp>
                <p:nvSpPr>
                  <p:cNvPr id="65" name="AutoShape 7">
                    <a:hlinkClick r:id="rId3"/>
                    <a:extLst>
                      <a:ext uri="{FF2B5EF4-FFF2-40B4-BE49-F238E27FC236}">
                        <a16:creationId xmlns:a16="http://schemas.microsoft.com/office/drawing/2014/main" id="{2E19B580-B30A-4B6D-B54D-3B5EC92405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1456" y="2318299"/>
                    <a:ext cx="790312" cy="734861"/>
                  </a:xfrm>
                  <a:custGeom>
                    <a:avLst/>
                    <a:gdLst>
                      <a:gd name="T0" fmla="+- 0 10800 961"/>
                      <a:gd name="T1" fmla="*/ T0 w 19679"/>
                      <a:gd name="T2" fmla="+- 0 10800 961"/>
                      <a:gd name="T3" fmla="*/ 10800 h 19679"/>
                      <a:gd name="T4" fmla="+- 0 10800 961"/>
                      <a:gd name="T5" fmla="*/ T4 w 19679"/>
                      <a:gd name="T6" fmla="+- 0 10800 961"/>
                      <a:gd name="T7" fmla="*/ 10800 h 19679"/>
                      <a:gd name="T8" fmla="+- 0 10800 961"/>
                      <a:gd name="T9" fmla="*/ T8 w 19679"/>
                      <a:gd name="T10" fmla="+- 0 10800 961"/>
                      <a:gd name="T11" fmla="*/ 10800 h 19679"/>
                      <a:gd name="T12" fmla="+- 0 10800 961"/>
                      <a:gd name="T13" fmla="*/ T12 w 19679"/>
                      <a:gd name="T14" fmla="+- 0 10800 961"/>
                      <a:gd name="T15" fmla="*/ 10800 h 1967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9679" h="19679">
                        <a:moveTo>
                          <a:pt x="16796" y="2881"/>
                        </a:moveTo>
                        <a:cubicBezTo>
                          <a:pt x="20639" y="6724"/>
                          <a:pt x="20639" y="12953"/>
                          <a:pt x="16796" y="16796"/>
                        </a:cubicBezTo>
                        <a:cubicBezTo>
                          <a:pt x="12953" y="20638"/>
                          <a:pt x="6724" y="20638"/>
                          <a:pt x="2881" y="16796"/>
                        </a:cubicBezTo>
                        <a:cubicBezTo>
                          <a:pt x="-961" y="12953"/>
                          <a:pt x="-961" y="6724"/>
                          <a:pt x="2881" y="2881"/>
                        </a:cubicBezTo>
                        <a:cubicBezTo>
                          <a:pt x="6724" y="-961"/>
                          <a:pt x="12953" y="-961"/>
                          <a:pt x="16796" y="2881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>
                    <a:solidFill>
                      <a:srgbClr val="000000">
                        <a:alpha val="0"/>
                      </a:srgbClr>
                    </a:solidFill>
                    <a:prstDash val="solid"/>
                    <a:miter lim="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21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4546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Lato Light"/>
                      <a:ea typeface="+mn-ea"/>
                      <a:cs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66" name="Freeform 109">
                    <a:hlinkClick r:id="rId3"/>
                    <a:extLst>
                      <a:ext uri="{FF2B5EF4-FFF2-40B4-BE49-F238E27FC236}">
                        <a16:creationId xmlns:a16="http://schemas.microsoft.com/office/drawing/2014/main" id="{9E5780C9-28BD-499F-B15F-54861646BF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94969" y="2422160"/>
                    <a:ext cx="563286" cy="524900"/>
                  </a:xfrm>
                  <a:custGeom>
                    <a:avLst/>
                    <a:gdLst>
                      <a:gd name="T0" fmla="*/ 324 w 634"/>
                      <a:gd name="T1" fmla="*/ 0 h 634"/>
                      <a:gd name="T2" fmla="*/ 324 w 634"/>
                      <a:gd name="T3" fmla="*/ 633 h 634"/>
                      <a:gd name="T4" fmla="*/ 324 w 634"/>
                      <a:gd name="T5" fmla="*/ 0 h 634"/>
                      <a:gd name="T6" fmla="*/ 545 w 634"/>
                      <a:gd name="T7" fmla="*/ 162 h 634"/>
                      <a:gd name="T8" fmla="*/ 442 w 634"/>
                      <a:gd name="T9" fmla="*/ 294 h 634"/>
                      <a:gd name="T10" fmla="*/ 545 w 634"/>
                      <a:gd name="T11" fmla="*/ 162 h 634"/>
                      <a:gd name="T12" fmla="*/ 516 w 634"/>
                      <a:gd name="T13" fmla="*/ 133 h 634"/>
                      <a:gd name="T14" fmla="*/ 383 w 634"/>
                      <a:gd name="T15" fmla="*/ 59 h 634"/>
                      <a:gd name="T16" fmla="*/ 236 w 634"/>
                      <a:gd name="T17" fmla="*/ 294 h 634"/>
                      <a:gd name="T18" fmla="*/ 251 w 634"/>
                      <a:gd name="T19" fmla="*/ 192 h 634"/>
                      <a:gd name="T20" fmla="*/ 383 w 634"/>
                      <a:gd name="T21" fmla="*/ 192 h 634"/>
                      <a:gd name="T22" fmla="*/ 236 w 634"/>
                      <a:gd name="T23" fmla="*/ 294 h 634"/>
                      <a:gd name="T24" fmla="*/ 398 w 634"/>
                      <a:gd name="T25" fmla="*/ 339 h 634"/>
                      <a:gd name="T26" fmla="*/ 324 w 634"/>
                      <a:gd name="T27" fmla="*/ 442 h 634"/>
                      <a:gd name="T28" fmla="*/ 236 w 634"/>
                      <a:gd name="T29" fmla="*/ 339 h 634"/>
                      <a:gd name="T30" fmla="*/ 295 w 634"/>
                      <a:gd name="T31" fmla="*/ 44 h 634"/>
                      <a:gd name="T32" fmla="*/ 324 w 634"/>
                      <a:gd name="T33" fmla="*/ 44 h 634"/>
                      <a:gd name="T34" fmla="*/ 383 w 634"/>
                      <a:gd name="T35" fmla="*/ 162 h 634"/>
                      <a:gd name="T36" fmla="*/ 265 w 634"/>
                      <a:gd name="T37" fmla="*/ 162 h 634"/>
                      <a:gd name="T38" fmla="*/ 251 w 634"/>
                      <a:gd name="T39" fmla="*/ 59 h 634"/>
                      <a:gd name="T40" fmla="*/ 221 w 634"/>
                      <a:gd name="T41" fmla="*/ 147 h 634"/>
                      <a:gd name="T42" fmla="*/ 251 w 634"/>
                      <a:gd name="T43" fmla="*/ 59 h 634"/>
                      <a:gd name="T44" fmla="*/ 89 w 634"/>
                      <a:gd name="T45" fmla="*/ 162 h 634"/>
                      <a:gd name="T46" fmla="*/ 207 w 634"/>
                      <a:gd name="T47" fmla="*/ 294 h 634"/>
                      <a:gd name="T48" fmla="*/ 89 w 634"/>
                      <a:gd name="T49" fmla="*/ 162 h 634"/>
                      <a:gd name="T50" fmla="*/ 89 w 634"/>
                      <a:gd name="T51" fmla="*/ 471 h 634"/>
                      <a:gd name="T52" fmla="*/ 207 w 634"/>
                      <a:gd name="T53" fmla="*/ 339 h 634"/>
                      <a:gd name="T54" fmla="*/ 89 w 634"/>
                      <a:gd name="T55" fmla="*/ 471 h 634"/>
                      <a:gd name="T56" fmla="*/ 118 w 634"/>
                      <a:gd name="T57" fmla="*/ 501 h 634"/>
                      <a:gd name="T58" fmla="*/ 251 w 634"/>
                      <a:gd name="T59" fmla="*/ 589 h 634"/>
                      <a:gd name="T60" fmla="*/ 339 w 634"/>
                      <a:gd name="T61" fmla="*/ 589 h 634"/>
                      <a:gd name="T62" fmla="*/ 324 w 634"/>
                      <a:gd name="T63" fmla="*/ 589 h 634"/>
                      <a:gd name="T64" fmla="*/ 265 w 634"/>
                      <a:gd name="T65" fmla="*/ 471 h 634"/>
                      <a:gd name="T66" fmla="*/ 383 w 634"/>
                      <a:gd name="T67" fmla="*/ 471 h 634"/>
                      <a:gd name="T68" fmla="*/ 383 w 634"/>
                      <a:gd name="T69" fmla="*/ 589 h 634"/>
                      <a:gd name="T70" fmla="*/ 412 w 634"/>
                      <a:gd name="T71" fmla="*/ 486 h 634"/>
                      <a:gd name="T72" fmla="*/ 383 w 634"/>
                      <a:gd name="T73" fmla="*/ 589 h 634"/>
                      <a:gd name="T74" fmla="*/ 545 w 634"/>
                      <a:gd name="T75" fmla="*/ 471 h 634"/>
                      <a:gd name="T76" fmla="*/ 442 w 634"/>
                      <a:gd name="T77" fmla="*/ 339 h 634"/>
                      <a:gd name="T78" fmla="*/ 545 w 634"/>
                      <a:gd name="T79" fmla="*/ 471 h 6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34" h="634">
                        <a:moveTo>
                          <a:pt x="324" y="0"/>
                        </a:moveTo>
                        <a:lnTo>
                          <a:pt x="324" y="0"/>
                        </a:lnTo>
                        <a:cubicBezTo>
                          <a:pt x="148" y="0"/>
                          <a:pt x="0" y="147"/>
                          <a:pt x="0" y="324"/>
                        </a:cubicBezTo>
                        <a:cubicBezTo>
                          <a:pt x="0" y="486"/>
                          <a:pt x="148" y="633"/>
                          <a:pt x="324" y="633"/>
                        </a:cubicBezTo>
                        <a:cubicBezTo>
                          <a:pt x="486" y="633"/>
                          <a:pt x="633" y="486"/>
                          <a:pt x="633" y="324"/>
                        </a:cubicBezTo>
                        <a:cubicBezTo>
                          <a:pt x="633" y="147"/>
                          <a:pt x="486" y="0"/>
                          <a:pt x="324" y="0"/>
                        </a:cubicBezTo>
                        <a:close/>
                        <a:moveTo>
                          <a:pt x="545" y="162"/>
                        </a:moveTo>
                        <a:lnTo>
                          <a:pt x="545" y="162"/>
                        </a:lnTo>
                        <a:cubicBezTo>
                          <a:pt x="574" y="206"/>
                          <a:pt x="589" y="251"/>
                          <a:pt x="589" y="294"/>
                        </a:cubicBezTo>
                        <a:cubicBezTo>
                          <a:pt x="442" y="294"/>
                          <a:pt x="442" y="294"/>
                          <a:pt x="442" y="294"/>
                        </a:cubicBezTo>
                        <a:cubicBezTo>
                          <a:pt x="442" y="265"/>
                          <a:pt x="427" y="221"/>
                          <a:pt x="427" y="192"/>
                        </a:cubicBezTo>
                        <a:cubicBezTo>
                          <a:pt x="471" y="192"/>
                          <a:pt x="516" y="177"/>
                          <a:pt x="545" y="162"/>
                        </a:cubicBezTo>
                        <a:close/>
                        <a:moveTo>
                          <a:pt x="516" y="133"/>
                        </a:moveTo>
                        <a:lnTo>
                          <a:pt x="516" y="133"/>
                        </a:lnTo>
                        <a:cubicBezTo>
                          <a:pt x="486" y="147"/>
                          <a:pt x="457" y="147"/>
                          <a:pt x="412" y="147"/>
                        </a:cubicBezTo>
                        <a:cubicBezTo>
                          <a:pt x="412" y="118"/>
                          <a:pt x="398" y="89"/>
                          <a:pt x="383" y="59"/>
                        </a:cubicBezTo>
                        <a:cubicBezTo>
                          <a:pt x="442" y="59"/>
                          <a:pt x="486" y="89"/>
                          <a:pt x="516" y="133"/>
                        </a:cubicBezTo>
                        <a:close/>
                        <a:moveTo>
                          <a:pt x="236" y="294"/>
                        </a:moveTo>
                        <a:lnTo>
                          <a:pt x="236" y="294"/>
                        </a:lnTo>
                        <a:cubicBezTo>
                          <a:pt x="236" y="265"/>
                          <a:pt x="251" y="236"/>
                          <a:pt x="251" y="192"/>
                        </a:cubicBezTo>
                        <a:cubicBezTo>
                          <a:pt x="280" y="206"/>
                          <a:pt x="295" y="206"/>
                          <a:pt x="324" y="206"/>
                        </a:cubicBezTo>
                        <a:cubicBezTo>
                          <a:pt x="339" y="206"/>
                          <a:pt x="369" y="206"/>
                          <a:pt x="383" y="192"/>
                        </a:cubicBezTo>
                        <a:cubicBezTo>
                          <a:pt x="398" y="236"/>
                          <a:pt x="398" y="265"/>
                          <a:pt x="398" y="294"/>
                        </a:cubicBezTo>
                        <a:lnTo>
                          <a:pt x="236" y="294"/>
                        </a:lnTo>
                        <a:close/>
                        <a:moveTo>
                          <a:pt x="398" y="339"/>
                        </a:moveTo>
                        <a:lnTo>
                          <a:pt x="398" y="339"/>
                        </a:lnTo>
                        <a:cubicBezTo>
                          <a:pt x="398" y="368"/>
                          <a:pt x="398" y="412"/>
                          <a:pt x="383" y="442"/>
                        </a:cubicBezTo>
                        <a:cubicBezTo>
                          <a:pt x="369" y="442"/>
                          <a:pt x="339" y="442"/>
                          <a:pt x="324" y="442"/>
                        </a:cubicBezTo>
                        <a:cubicBezTo>
                          <a:pt x="295" y="442"/>
                          <a:pt x="280" y="442"/>
                          <a:pt x="251" y="442"/>
                        </a:cubicBezTo>
                        <a:cubicBezTo>
                          <a:pt x="251" y="412"/>
                          <a:pt x="236" y="368"/>
                          <a:pt x="236" y="339"/>
                        </a:cubicBezTo>
                        <a:lnTo>
                          <a:pt x="398" y="339"/>
                        </a:lnTo>
                        <a:close/>
                        <a:moveTo>
                          <a:pt x="295" y="44"/>
                        </a:moveTo>
                        <a:lnTo>
                          <a:pt x="295" y="44"/>
                        </a:lnTo>
                        <a:cubicBezTo>
                          <a:pt x="310" y="44"/>
                          <a:pt x="310" y="44"/>
                          <a:pt x="324" y="44"/>
                        </a:cubicBezTo>
                        <a:lnTo>
                          <a:pt x="339" y="44"/>
                        </a:lnTo>
                        <a:cubicBezTo>
                          <a:pt x="354" y="74"/>
                          <a:pt x="369" y="118"/>
                          <a:pt x="383" y="162"/>
                        </a:cubicBezTo>
                        <a:cubicBezTo>
                          <a:pt x="354" y="162"/>
                          <a:pt x="339" y="162"/>
                          <a:pt x="324" y="162"/>
                        </a:cubicBezTo>
                        <a:cubicBezTo>
                          <a:pt x="295" y="162"/>
                          <a:pt x="280" y="162"/>
                          <a:pt x="265" y="162"/>
                        </a:cubicBezTo>
                        <a:cubicBezTo>
                          <a:pt x="265" y="118"/>
                          <a:pt x="280" y="74"/>
                          <a:pt x="295" y="44"/>
                        </a:cubicBezTo>
                        <a:close/>
                        <a:moveTo>
                          <a:pt x="251" y="59"/>
                        </a:moveTo>
                        <a:lnTo>
                          <a:pt x="251" y="59"/>
                        </a:lnTo>
                        <a:cubicBezTo>
                          <a:pt x="236" y="89"/>
                          <a:pt x="221" y="118"/>
                          <a:pt x="221" y="147"/>
                        </a:cubicBezTo>
                        <a:cubicBezTo>
                          <a:pt x="192" y="147"/>
                          <a:pt x="148" y="147"/>
                          <a:pt x="118" y="133"/>
                        </a:cubicBezTo>
                        <a:cubicBezTo>
                          <a:pt x="148" y="89"/>
                          <a:pt x="207" y="59"/>
                          <a:pt x="251" y="59"/>
                        </a:cubicBezTo>
                        <a:close/>
                        <a:moveTo>
                          <a:pt x="89" y="162"/>
                        </a:moveTo>
                        <a:lnTo>
                          <a:pt x="89" y="162"/>
                        </a:lnTo>
                        <a:cubicBezTo>
                          <a:pt x="133" y="177"/>
                          <a:pt x="177" y="192"/>
                          <a:pt x="207" y="192"/>
                        </a:cubicBezTo>
                        <a:cubicBezTo>
                          <a:pt x="207" y="221"/>
                          <a:pt x="207" y="265"/>
                          <a:pt x="207" y="294"/>
                        </a:cubicBezTo>
                        <a:cubicBezTo>
                          <a:pt x="44" y="294"/>
                          <a:pt x="44" y="294"/>
                          <a:pt x="44" y="294"/>
                        </a:cubicBezTo>
                        <a:cubicBezTo>
                          <a:pt x="44" y="251"/>
                          <a:pt x="59" y="206"/>
                          <a:pt x="89" y="162"/>
                        </a:cubicBezTo>
                        <a:close/>
                        <a:moveTo>
                          <a:pt x="89" y="471"/>
                        </a:moveTo>
                        <a:lnTo>
                          <a:pt x="89" y="471"/>
                        </a:lnTo>
                        <a:cubicBezTo>
                          <a:pt x="59" y="427"/>
                          <a:pt x="44" y="383"/>
                          <a:pt x="44" y="339"/>
                        </a:cubicBezTo>
                        <a:cubicBezTo>
                          <a:pt x="207" y="339"/>
                          <a:pt x="207" y="339"/>
                          <a:pt x="207" y="339"/>
                        </a:cubicBezTo>
                        <a:cubicBezTo>
                          <a:pt x="207" y="368"/>
                          <a:pt x="207" y="412"/>
                          <a:pt x="207" y="442"/>
                        </a:cubicBezTo>
                        <a:cubicBezTo>
                          <a:pt x="177" y="457"/>
                          <a:pt x="133" y="457"/>
                          <a:pt x="89" y="471"/>
                        </a:cubicBezTo>
                        <a:close/>
                        <a:moveTo>
                          <a:pt x="118" y="501"/>
                        </a:moveTo>
                        <a:lnTo>
                          <a:pt x="118" y="501"/>
                        </a:lnTo>
                        <a:cubicBezTo>
                          <a:pt x="148" y="501"/>
                          <a:pt x="192" y="486"/>
                          <a:pt x="221" y="486"/>
                        </a:cubicBezTo>
                        <a:cubicBezTo>
                          <a:pt x="221" y="515"/>
                          <a:pt x="236" y="560"/>
                          <a:pt x="251" y="589"/>
                        </a:cubicBezTo>
                        <a:cubicBezTo>
                          <a:pt x="207" y="574"/>
                          <a:pt x="148" y="545"/>
                          <a:pt x="118" y="501"/>
                        </a:cubicBezTo>
                        <a:close/>
                        <a:moveTo>
                          <a:pt x="339" y="589"/>
                        </a:moveTo>
                        <a:lnTo>
                          <a:pt x="339" y="589"/>
                        </a:lnTo>
                        <a:lnTo>
                          <a:pt x="324" y="589"/>
                        </a:lnTo>
                        <a:cubicBezTo>
                          <a:pt x="310" y="589"/>
                          <a:pt x="310" y="589"/>
                          <a:pt x="295" y="589"/>
                        </a:cubicBezTo>
                        <a:cubicBezTo>
                          <a:pt x="280" y="560"/>
                          <a:pt x="265" y="515"/>
                          <a:pt x="265" y="471"/>
                        </a:cubicBezTo>
                        <a:cubicBezTo>
                          <a:pt x="280" y="471"/>
                          <a:pt x="295" y="471"/>
                          <a:pt x="324" y="471"/>
                        </a:cubicBezTo>
                        <a:cubicBezTo>
                          <a:pt x="339" y="471"/>
                          <a:pt x="354" y="471"/>
                          <a:pt x="383" y="471"/>
                        </a:cubicBezTo>
                        <a:cubicBezTo>
                          <a:pt x="369" y="515"/>
                          <a:pt x="354" y="560"/>
                          <a:pt x="339" y="589"/>
                        </a:cubicBezTo>
                        <a:close/>
                        <a:moveTo>
                          <a:pt x="383" y="589"/>
                        </a:moveTo>
                        <a:lnTo>
                          <a:pt x="383" y="589"/>
                        </a:lnTo>
                        <a:cubicBezTo>
                          <a:pt x="398" y="560"/>
                          <a:pt x="412" y="515"/>
                          <a:pt x="412" y="486"/>
                        </a:cubicBezTo>
                        <a:cubicBezTo>
                          <a:pt x="457" y="486"/>
                          <a:pt x="486" y="501"/>
                          <a:pt x="516" y="501"/>
                        </a:cubicBezTo>
                        <a:cubicBezTo>
                          <a:pt x="486" y="545"/>
                          <a:pt x="442" y="574"/>
                          <a:pt x="383" y="589"/>
                        </a:cubicBezTo>
                        <a:close/>
                        <a:moveTo>
                          <a:pt x="545" y="471"/>
                        </a:moveTo>
                        <a:lnTo>
                          <a:pt x="545" y="471"/>
                        </a:lnTo>
                        <a:cubicBezTo>
                          <a:pt x="516" y="457"/>
                          <a:pt x="471" y="457"/>
                          <a:pt x="427" y="442"/>
                        </a:cubicBezTo>
                        <a:cubicBezTo>
                          <a:pt x="427" y="412"/>
                          <a:pt x="442" y="368"/>
                          <a:pt x="442" y="339"/>
                        </a:cubicBezTo>
                        <a:cubicBezTo>
                          <a:pt x="589" y="339"/>
                          <a:pt x="589" y="339"/>
                          <a:pt x="589" y="339"/>
                        </a:cubicBezTo>
                        <a:cubicBezTo>
                          <a:pt x="589" y="383"/>
                          <a:pt x="574" y="427"/>
                          <a:pt x="545" y="47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137169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 Ligh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DC55E22-57E6-4588-9643-B9775A248BD8}"/>
                  </a:ext>
                </a:extLst>
              </p:cNvPr>
              <p:cNvGrpSpPr/>
              <p:nvPr/>
            </p:nvGrpSpPr>
            <p:grpSpPr>
              <a:xfrm>
                <a:off x="10707925" y="2650959"/>
                <a:ext cx="1059383" cy="779813"/>
                <a:chOff x="6087204" y="2953151"/>
                <a:chExt cx="1059383" cy="779813"/>
              </a:xfrm>
            </p:grpSpPr>
            <p:sp>
              <p:nvSpPr>
                <p:cNvPr id="45" name="Rectangle 44">
                  <a:hlinkClick r:id="rId11"/>
                  <a:extLst>
                    <a:ext uri="{FF2B5EF4-FFF2-40B4-BE49-F238E27FC236}">
                      <a16:creationId xmlns:a16="http://schemas.microsoft.com/office/drawing/2014/main" id="{EBA27A23-9C84-43B0-818A-760A725EB3E7}"/>
                    </a:ext>
                  </a:extLst>
                </p:cNvPr>
                <p:cNvSpPr/>
                <p:nvPr/>
              </p:nvSpPr>
              <p:spPr>
                <a:xfrm>
                  <a:off x="6087204" y="3448843"/>
                  <a:ext cx="1059383" cy="284121"/>
                </a:xfrm>
                <a:prstGeom prst="rect">
                  <a:avLst/>
                </a:prstGeom>
              </p:spPr>
              <p:txBody>
                <a:bodyPr wrap="square" lIns="68584" tIns="34292" rIns="68584" bIns="34292">
                  <a:spAutoFit/>
                </a:bodyPr>
                <a:lstStyle/>
                <a:p>
                  <a:pPr marL="0" marR="0" lvl="0" indent="0" algn="ctr" defTabSz="914217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Lato Light"/>
                      <a:ea typeface="Open Sans" panose="020B0606030504020204" pitchFamily="34" charset="0"/>
                      <a:cs typeface="Roboto Regular"/>
                    </a:rPr>
                    <a:t>@donsbir</a:t>
                  </a:r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070C009A-FE1C-4AD7-89E5-DADF8A89137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322267" y="2953151"/>
                  <a:ext cx="589257" cy="548640"/>
                  <a:chOff x="5460515" y="5260684"/>
                  <a:chExt cx="639231" cy="640080"/>
                </a:xfrm>
              </p:grpSpPr>
              <p:sp>
                <p:nvSpPr>
                  <p:cNvPr id="47" name="AutoShape 7">
                    <a:extLst>
                      <a:ext uri="{FF2B5EF4-FFF2-40B4-BE49-F238E27FC236}">
                        <a16:creationId xmlns:a16="http://schemas.microsoft.com/office/drawing/2014/main" id="{09C97F1F-5848-40F8-8CAD-2F95DA6FD0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60515" y="5260684"/>
                    <a:ext cx="639231" cy="640080"/>
                  </a:xfrm>
                  <a:custGeom>
                    <a:avLst/>
                    <a:gdLst>
                      <a:gd name="T0" fmla="+- 0 10800 961"/>
                      <a:gd name="T1" fmla="*/ T0 w 19679"/>
                      <a:gd name="T2" fmla="+- 0 10800 961"/>
                      <a:gd name="T3" fmla="*/ 10800 h 19679"/>
                      <a:gd name="T4" fmla="+- 0 10800 961"/>
                      <a:gd name="T5" fmla="*/ T4 w 19679"/>
                      <a:gd name="T6" fmla="+- 0 10800 961"/>
                      <a:gd name="T7" fmla="*/ 10800 h 19679"/>
                      <a:gd name="T8" fmla="+- 0 10800 961"/>
                      <a:gd name="T9" fmla="*/ T8 w 19679"/>
                      <a:gd name="T10" fmla="+- 0 10800 961"/>
                      <a:gd name="T11" fmla="*/ 10800 h 19679"/>
                      <a:gd name="T12" fmla="+- 0 10800 961"/>
                      <a:gd name="T13" fmla="*/ T12 w 19679"/>
                      <a:gd name="T14" fmla="+- 0 10800 961"/>
                      <a:gd name="T15" fmla="*/ 10800 h 1967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9679" h="19679">
                        <a:moveTo>
                          <a:pt x="16796" y="2881"/>
                        </a:moveTo>
                        <a:cubicBezTo>
                          <a:pt x="20639" y="6724"/>
                          <a:pt x="20639" y="12953"/>
                          <a:pt x="16796" y="16796"/>
                        </a:cubicBezTo>
                        <a:cubicBezTo>
                          <a:pt x="12953" y="20638"/>
                          <a:pt x="6724" y="20638"/>
                          <a:pt x="2881" y="16796"/>
                        </a:cubicBezTo>
                        <a:cubicBezTo>
                          <a:pt x="-961" y="12953"/>
                          <a:pt x="-961" y="6724"/>
                          <a:pt x="2881" y="2881"/>
                        </a:cubicBezTo>
                        <a:cubicBezTo>
                          <a:pt x="6724" y="-961"/>
                          <a:pt x="12953" y="-961"/>
                          <a:pt x="16796" y="2881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>
                    <a:solidFill>
                      <a:srgbClr val="0070C0">
                        <a:alpha val="0"/>
                      </a:srgbClr>
                    </a:solidFill>
                    <a:prstDash val="solid"/>
                    <a:miter lim="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21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4546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Lato Light"/>
                      <a:ea typeface="+mn-ea"/>
                      <a:cs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48" name="Freeform 20">
                    <a:hlinkClick r:id="rId12"/>
                    <a:extLst>
                      <a:ext uri="{FF2B5EF4-FFF2-40B4-BE49-F238E27FC236}">
                        <a16:creationId xmlns:a16="http://schemas.microsoft.com/office/drawing/2014/main" id="{23B87D18-71ED-4F59-A59F-90D0C8DC52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72060" y="5399955"/>
                    <a:ext cx="444274" cy="365760"/>
                  </a:xfrm>
                  <a:custGeom>
                    <a:avLst/>
                    <a:gdLst>
                      <a:gd name="T0" fmla="*/ 16 w 232"/>
                      <a:gd name="T1" fmla="*/ 10 h 191"/>
                      <a:gd name="T2" fmla="*/ 30 w 232"/>
                      <a:gd name="T3" fmla="*/ 24 h 191"/>
                      <a:gd name="T4" fmla="*/ 56 w 232"/>
                      <a:gd name="T5" fmla="*/ 42 h 191"/>
                      <a:gd name="T6" fmla="*/ 92 w 232"/>
                      <a:gd name="T7" fmla="*/ 56 h 191"/>
                      <a:gd name="T8" fmla="*/ 114 w 232"/>
                      <a:gd name="T9" fmla="*/ 60 h 191"/>
                      <a:gd name="T10" fmla="*/ 112 w 232"/>
                      <a:gd name="T11" fmla="*/ 42 h 191"/>
                      <a:gd name="T12" fmla="*/ 118 w 232"/>
                      <a:gd name="T13" fmla="*/ 28 h 191"/>
                      <a:gd name="T14" fmla="*/ 130 w 232"/>
                      <a:gd name="T15" fmla="*/ 10 h 191"/>
                      <a:gd name="T16" fmla="*/ 140 w 232"/>
                      <a:gd name="T17" fmla="*/ 4 h 191"/>
                      <a:gd name="T18" fmla="*/ 160 w 232"/>
                      <a:gd name="T19" fmla="*/ 0 h 191"/>
                      <a:gd name="T20" fmla="*/ 178 w 232"/>
                      <a:gd name="T21" fmla="*/ 4 h 191"/>
                      <a:gd name="T22" fmla="*/ 194 w 232"/>
                      <a:gd name="T23" fmla="*/ 16 h 191"/>
                      <a:gd name="T24" fmla="*/ 206 w 232"/>
                      <a:gd name="T25" fmla="*/ 12 h 191"/>
                      <a:gd name="T26" fmla="*/ 226 w 232"/>
                      <a:gd name="T27" fmla="*/ 4 h 191"/>
                      <a:gd name="T28" fmla="*/ 222 w 232"/>
                      <a:gd name="T29" fmla="*/ 14 h 191"/>
                      <a:gd name="T30" fmla="*/ 206 w 232"/>
                      <a:gd name="T31" fmla="*/ 30 h 191"/>
                      <a:gd name="T32" fmla="*/ 216 w 232"/>
                      <a:gd name="T33" fmla="*/ 28 h 191"/>
                      <a:gd name="T34" fmla="*/ 232 w 232"/>
                      <a:gd name="T35" fmla="*/ 22 h 191"/>
                      <a:gd name="T36" fmla="*/ 226 w 232"/>
                      <a:gd name="T37" fmla="*/ 32 h 191"/>
                      <a:gd name="T38" fmla="*/ 208 w 232"/>
                      <a:gd name="T39" fmla="*/ 48 h 191"/>
                      <a:gd name="T40" fmla="*/ 208 w 232"/>
                      <a:gd name="T41" fmla="*/ 58 h 191"/>
                      <a:gd name="T42" fmla="*/ 204 w 232"/>
                      <a:gd name="T43" fmla="*/ 85 h 191"/>
                      <a:gd name="T44" fmla="*/ 192 w 232"/>
                      <a:gd name="T45" fmla="*/ 119 h 191"/>
                      <a:gd name="T46" fmla="*/ 164 w 232"/>
                      <a:gd name="T47" fmla="*/ 157 h 191"/>
                      <a:gd name="T48" fmla="*/ 154 w 232"/>
                      <a:gd name="T49" fmla="*/ 165 h 191"/>
                      <a:gd name="T50" fmla="*/ 132 w 232"/>
                      <a:gd name="T51" fmla="*/ 177 h 191"/>
                      <a:gd name="T52" fmla="*/ 98 w 232"/>
                      <a:gd name="T53" fmla="*/ 189 h 191"/>
                      <a:gd name="T54" fmla="*/ 52 w 232"/>
                      <a:gd name="T55" fmla="*/ 189 h 191"/>
                      <a:gd name="T56" fmla="*/ 14 w 232"/>
                      <a:gd name="T57" fmla="*/ 179 h 191"/>
                      <a:gd name="T58" fmla="*/ 0 w 232"/>
                      <a:gd name="T59" fmla="*/ 169 h 191"/>
                      <a:gd name="T60" fmla="*/ 24 w 232"/>
                      <a:gd name="T61" fmla="*/ 169 h 191"/>
                      <a:gd name="T62" fmla="*/ 46 w 232"/>
                      <a:gd name="T63" fmla="*/ 163 h 191"/>
                      <a:gd name="T64" fmla="*/ 70 w 232"/>
                      <a:gd name="T65" fmla="*/ 149 h 191"/>
                      <a:gd name="T66" fmla="*/ 64 w 232"/>
                      <a:gd name="T67" fmla="*/ 149 h 191"/>
                      <a:gd name="T68" fmla="*/ 44 w 232"/>
                      <a:gd name="T69" fmla="*/ 141 h 191"/>
                      <a:gd name="T70" fmla="*/ 30 w 232"/>
                      <a:gd name="T71" fmla="*/ 127 h 191"/>
                      <a:gd name="T72" fmla="*/ 26 w 232"/>
                      <a:gd name="T73" fmla="*/ 117 h 191"/>
                      <a:gd name="T74" fmla="*/ 40 w 232"/>
                      <a:gd name="T75" fmla="*/ 117 h 191"/>
                      <a:gd name="T76" fmla="*/ 46 w 232"/>
                      <a:gd name="T77" fmla="*/ 115 h 191"/>
                      <a:gd name="T78" fmla="*/ 26 w 232"/>
                      <a:gd name="T79" fmla="*/ 105 h 191"/>
                      <a:gd name="T80" fmla="*/ 14 w 232"/>
                      <a:gd name="T81" fmla="*/ 91 h 191"/>
                      <a:gd name="T82" fmla="*/ 8 w 232"/>
                      <a:gd name="T83" fmla="*/ 66 h 191"/>
                      <a:gd name="T84" fmla="*/ 16 w 232"/>
                      <a:gd name="T85" fmla="*/ 70 h 191"/>
                      <a:gd name="T86" fmla="*/ 30 w 232"/>
                      <a:gd name="T87" fmla="*/ 72 h 191"/>
                      <a:gd name="T88" fmla="*/ 24 w 232"/>
                      <a:gd name="T89" fmla="*/ 68 h 191"/>
                      <a:gd name="T90" fmla="*/ 14 w 232"/>
                      <a:gd name="T91" fmla="*/ 56 h 191"/>
                      <a:gd name="T92" fmla="*/ 8 w 232"/>
                      <a:gd name="T93" fmla="*/ 36 h 191"/>
                      <a:gd name="T94" fmla="*/ 16 w 232"/>
                      <a:gd name="T95" fmla="*/ 1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2" h="191">
                        <a:moveTo>
                          <a:pt x="16" y="10"/>
                        </a:moveTo>
                        <a:lnTo>
                          <a:pt x="16" y="10"/>
                        </a:lnTo>
                        <a:lnTo>
                          <a:pt x="22" y="16"/>
                        </a:lnTo>
                        <a:lnTo>
                          <a:pt x="30" y="24"/>
                        </a:lnTo>
                        <a:lnTo>
                          <a:pt x="42" y="34"/>
                        </a:lnTo>
                        <a:lnTo>
                          <a:pt x="56" y="42"/>
                        </a:lnTo>
                        <a:lnTo>
                          <a:pt x="72" y="50"/>
                        </a:lnTo>
                        <a:lnTo>
                          <a:pt x="92" y="56"/>
                        </a:lnTo>
                        <a:lnTo>
                          <a:pt x="114" y="60"/>
                        </a:lnTo>
                        <a:lnTo>
                          <a:pt x="114" y="60"/>
                        </a:lnTo>
                        <a:lnTo>
                          <a:pt x="112" y="54"/>
                        </a:lnTo>
                        <a:lnTo>
                          <a:pt x="112" y="42"/>
                        </a:lnTo>
                        <a:lnTo>
                          <a:pt x="114" y="36"/>
                        </a:lnTo>
                        <a:lnTo>
                          <a:pt x="118" y="28"/>
                        </a:lnTo>
                        <a:lnTo>
                          <a:pt x="122" y="18"/>
                        </a:lnTo>
                        <a:lnTo>
                          <a:pt x="130" y="10"/>
                        </a:lnTo>
                        <a:lnTo>
                          <a:pt x="130" y="10"/>
                        </a:lnTo>
                        <a:lnTo>
                          <a:pt x="140" y="4"/>
                        </a:lnTo>
                        <a:lnTo>
                          <a:pt x="150" y="0"/>
                        </a:lnTo>
                        <a:lnTo>
                          <a:pt x="160" y="0"/>
                        </a:lnTo>
                        <a:lnTo>
                          <a:pt x="170" y="2"/>
                        </a:lnTo>
                        <a:lnTo>
                          <a:pt x="178" y="4"/>
                        </a:lnTo>
                        <a:lnTo>
                          <a:pt x="186" y="8"/>
                        </a:lnTo>
                        <a:lnTo>
                          <a:pt x="194" y="16"/>
                        </a:lnTo>
                        <a:lnTo>
                          <a:pt x="194" y="16"/>
                        </a:lnTo>
                        <a:lnTo>
                          <a:pt x="206" y="12"/>
                        </a:lnTo>
                        <a:lnTo>
                          <a:pt x="214" y="10"/>
                        </a:lnTo>
                        <a:lnTo>
                          <a:pt x="226" y="4"/>
                        </a:lnTo>
                        <a:lnTo>
                          <a:pt x="226" y="4"/>
                        </a:lnTo>
                        <a:lnTo>
                          <a:pt x="222" y="14"/>
                        </a:lnTo>
                        <a:lnTo>
                          <a:pt x="216" y="22"/>
                        </a:lnTo>
                        <a:lnTo>
                          <a:pt x="206" y="30"/>
                        </a:lnTo>
                        <a:lnTo>
                          <a:pt x="206" y="30"/>
                        </a:lnTo>
                        <a:lnTo>
                          <a:pt x="216" y="28"/>
                        </a:lnTo>
                        <a:lnTo>
                          <a:pt x="224" y="26"/>
                        </a:lnTo>
                        <a:lnTo>
                          <a:pt x="232" y="22"/>
                        </a:lnTo>
                        <a:lnTo>
                          <a:pt x="232" y="22"/>
                        </a:lnTo>
                        <a:lnTo>
                          <a:pt x="226" y="32"/>
                        </a:lnTo>
                        <a:lnTo>
                          <a:pt x="218" y="40"/>
                        </a:lnTo>
                        <a:lnTo>
                          <a:pt x="208" y="48"/>
                        </a:lnTo>
                        <a:lnTo>
                          <a:pt x="208" y="48"/>
                        </a:lnTo>
                        <a:lnTo>
                          <a:pt x="208" y="58"/>
                        </a:lnTo>
                        <a:lnTo>
                          <a:pt x="208" y="68"/>
                        </a:lnTo>
                        <a:lnTo>
                          <a:pt x="204" y="85"/>
                        </a:lnTo>
                        <a:lnTo>
                          <a:pt x="200" y="101"/>
                        </a:lnTo>
                        <a:lnTo>
                          <a:pt x="192" y="119"/>
                        </a:lnTo>
                        <a:lnTo>
                          <a:pt x="180" y="137"/>
                        </a:lnTo>
                        <a:lnTo>
                          <a:pt x="164" y="157"/>
                        </a:lnTo>
                        <a:lnTo>
                          <a:pt x="164" y="157"/>
                        </a:lnTo>
                        <a:lnTo>
                          <a:pt x="154" y="165"/>
                        </a:lnTo>
                        <a:lnTo>
                          <a:pt x="144" y="171"/>
                        </a:lnTo>
                        <a:lnTo>
                          <a:pt x="132" y="177"/>
                        </a:lnTo>
                        <a:lnTo>
                          <a:pt x="120" y="183"/>
                        </a:lnTo>
                        <a:lnTo>
                          <a:pt x="98" y="189"/>
                        </a:lnTo>
                        <a:lnTo>
                          <a:pt x="74" y="191"/>
                        </a:lnTo>
                        <a:lnTo>
                          <a:pt x="52" y="189"/>
                        </a:lnTo>
                        <a:lnTo>
                          <a:pt x="30" y="185"/>
                        </a:lnTo>
                        <a:lnTo>
                          <a:pt x="14" y="179"/>
                        </a:lnTo>
                        <a:lnTo>
                          <a:pt x="0" y="169"/>
                        </a:lnTo>
                        <a:lnTo>
                          <a:pt x="0" y="169"/>
                        </a:lnTo>
                        <a:lnTo>
                          <a:pt x="6" y="169"/>
                        </a:lnTo>
                        <a:lnTo>
                          <a:pt x="24" y="169"/>
                        </a:lnTo>
                        <a:lnTo>
                          <a:pt x="34" y="167"/>
                        </a:lnTo>
                        <a:lnTo>
                          <a:pt x="46" y="163"/>
                        </a:lnTo>
                        <a:lnTo>
                          <a:pt x="58" y="157"/>
                        </a:lnTo>
                        <a:lnTo>
                          <a:pt x="70" y="149"/>
                        </a:lnTo>
                        <a:lnTo>
                          <a:pt x="70" y="149"/>
                        </a:lnTo>
                        <a:lnTo>
                          <a:pt x="64" y="149"/>
                        </a:lnTo>
                        <a:lnTo>
                          <a:pt x="50" y="145"/>
                        </a:lnTo>
                        <a:lnTo>
                          <a:pt x="44" y="141"/>
                        </a:lnTo>
                        <a:lnTo>
                          <a:pt x="36" y="135"/>
                        </a:lnTo>
                        <a:lnTo>
                          <a:pt x="30" y="127"/>
                        </a:lnTo>
                        <a:lnTo>
                          <a:pt x="26" y="117"/>
                        </a:lnTo>
                        <a:lnTo>
                          <a:pt x="26" y="117"/>
                        </a:lnTo>
                        <a:lnTo>
                          <a:pt x="34" y="117"/>
                        </a:lnTo>
                        <a:lnTo>
                          <a:pt x="40" y="117"/>
                        </a:lnTo>
                        <a:lnTo>
                          <a:pt x="46" y="115"/>
                        </a:lnTo>
                        <a:lnTo>
                          <a:pt x="46" y="115"/>
                        </a:lnTo>
                        <a:lnTo>
                          <a:pt x="40" y="113"/>
                        </a:lnTo>
                        <a:lnTo>
                          <a:pt x="26" y="105"/>
                        </a:lnTo>
                        <a:lnTo>
                          <a:pt x="20" y="99"/>
                        </a:lnTo>
                        <a:lnTo>
                          <a:pt x="14" y="91"/>
                        </a:lnTo>
                        <a:lnTo>
                          <a:pt x="10" y="80"/>
                        </a:lnTo>
                        <a:lnTo>
                          <a:pt x="8" y="66"/>
                        </a:lnTo>
                        <a:lnTo>
                          <a:pt x="8" y="66"/>
                        </a:lnTo>
                        <a:lnTo>
                          <a:pt x="16" y="70"/>
                        </a:lnTo>
                        <a:lnTo>
                          <a:pt x="22" y="72"/>
                        </a:lnTo>
                        <a:lnTo>
                          <a:pt x="30" y="72"/>
                        </a:lnTo>
                        <a:lnTo>
                          <a:pt x="30" y="72"/>
                        </a:lnTo>
                        <a:lnTo>
                          <a:pt x="24" y="68"/>
                        </a:lnTo>
                        <a:lnTo>
                          <a:pt x="20" y="62"/>
                        </a:lnTo>
                        <a:lnTo>
                          <a:pt x="14" y="56"/>
                        </a:lnTo>
                        <a:lnTo>
                          <a:pt x="10" y="46"/>
                        </a:lnTo>
                        <a:lnTo>
                          <a:pt x="8" y="36"/>
                        </a:lnTo>
                        <a:lnTo>
                          <a:pt x="10" y="22"/>
                        </a:lnTo>
                        <a:lnTo>
                          <a:pt x="16" y="10"/>
                        </a:lnTo>
                        <a:lnTo>
                          <a:pt x="16" y="1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txBody>
                  <a:bodyPr vert="horz" wrap="square" lIns="28932" tIns="14467" rIns="28932" bIns="1446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Lato Ligh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6857AB-A98C-4FE4-B0E8-775340FE3CF5}"/>
                </a:ext>
              </a:extLst>
            </p:cNvPr>
            <p:cNvGrpSpPr/>
            <p:nvPr/>
          </p:nvGrpSpPr>
          <p:grpSpPr>
            <a:xfrm>
              <a:off x="8351358" y="1641251"/>
              <a:ext cx="2154596" cy="1872100"/>
              <a:chOff x="8298193" y="1641251"/>
              <a:chExt cx="2154596" cy="18721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E9D448C-3011-4559-8DF7-87B5C367EA32}"/>
                  </a:ext>
                </a:extLst>
              </p:cNvPr>
              <p:cNvGrpSpPr/>
              <p:nvPr/>
            </p:nvGrpSpPr>
            <p:grpSpPr>
              <a:xfrm>
                <a:off x="8298193" y="1641251"/>
                <a:ext cx="2154596" cy="779917"/>
                <a:chOff x="5539597" y="1012038"/>
                <a:chExt cx="2154596" cy="779917"/>
              </a:xfrm>
            </p:grpSpPr>
            <p:sp>
              <p:nvSpPr>
                <p:cNvPr id="49" name="Rectangle 48">
                  <a:hlinkClick r:id="rId13"/>
                  <a:extLst>
                    <a:ext uri="{FF2B5EF4-FFF2-40B4-BE49-F238E27FC236}">
                      <a16:creationId xmlns:a16="http://schemas.microsoft.com/office/drawing/2014/main" id="{F2250A72-873C-4EA7-9866-12BCB9735851}"/>
                    </a:ext>
                  </a:extLst>
                </p:cNvPr>
                <p:cNvSpPr/>
                <p:nvPr/>
              </p:nvSpPr>
              <p:spPr>
                <a:xfrm>
                  <a:off x="5539597" y="1507834"/>
                  <a:ext cx="2154596" cy="284121"/>
                </a:xfrm>
                <a:prstGeom prst="rect">
                  <a:avLst/>
                </a:prstGeom>
              </p:spPr>
              <p:txBody>
                <a:bodyPr wrap="square" lIns="68584" tIns="34292" rIns="68584" bIns="34292">
                  <a:spAutoFit/>
                </a:bodyPr>
                <a:lstStyle/>
                <a:p>
                  <a:pPr marL="0" marR="0" lvl="0" indent="0" algn="ctr" defTabSz="914217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Lato Light"/>
                      <a:ea typeface="Open Sans" panose="020B0606030504020204" pitchFamily="34" charset="0"/>
                      <a:cs typeface="Roboto Regular"/>
                    </a:rPr>
                    <a:t>navy-sbir-sttr@navy.mil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AFC6626C-A822-41E8-A978-3C09386BD79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324425" y="1012038"/>
                  <a:ext cx="584941" cy="548640"/>
                  <a:chOff x="1481456" y="1249308"/>
                  <a:chExt cx="783482" cy="734860"/>
                </a:xfrm>
              </p:grpSpPr>
              <p:sp>
                <p:nvSpPr>
                  <p:cNvPr id="51" name="AutoShape 9">
                    <a:hlinkClick r:id="rId13"/>
                    <a:extLst>
                      <a:ext uri="{FF2B5EF4-FFF2-40B4-BE49-F238E27FC236}">
                        <a16:creationId xmlns:a16="http://schemas.microsoft.com/office/drawing/2014/main" id="{06E1EBE7-4297-4107-8C1A-1638C375C5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1456" y="1249308"/>
                    <a:ext cx="783482" cy="734860"/>
                  </a:xfrm>
                  <a:custGeom>
                    <a:avLst/>
                    <a:gdLst>
                      <a:gd name="T0" fmla="+- 0 10800 961"/>
                      <a:gd name="T1" fmla="*/ T0 w 19679"/>
                      <a:gd name="T2" fmla="+- 0 10800 961"/>
                      <a:gd name="T3" fmla="*/ 10800 h 19679"/>
                      <a:gd name="T4" fmla="+- 0 10800 961"/>
                      <a:gd name="T5" fmla="*/ T4 w 19679"/>
                      <a:gd name="T6" fmla="+- 0 10800 961"/>
                      <a:gd name="T7" fmla="*/ 10800 h 19679"/>
                      <a:gd name="T8" fmla="+- 0 10800 961"/>
                      <a:gd name="T9" fmla="*/ T8 w 19679"/>
                      <a:gd name="T10" fmla="+- 0 10800 961"/>
                      <a:gd name="T11" fmla="*/ 10800 h 19679"/>
                      <a:gd name="T12" fmla="+- 0 10800 961"/>
                      <a:gd name="T13" fmla="*/ T12 w 19679"/>
                      <a:gd name="T14" fmla="+- 0 10800 961"/>
                      <a:gd name="T15" fmla="*/ 10800 h 1967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9679" h="19679">
                        <a:moveTo>
                          <a:pt x="16796" y="2881"/>
                        </a:moveTo>
                        <a:cubicBezTo>
                          <a:pt x="20639" y="6724"/>
                          <a:pt x="20639" y="12953"/>
                          <a:pt x="16796" y="16796"/>
                        </a:cubicBezTo>
                        <a:cubicBezTo>
                          <a:pt x="12953" y="20638"/>
                          <a:pt x="6724" y="20638"/>
                          <a:pt x="2881" y="16796"/>
                        </a:cubicBezTo>
                        <a:cubicBezTo>
                          <a:pt x="-961" y="12953"/>
                          <a:pt x="-961" y="6724"/>
                          <a:pt x="2881" y="2881"/>
                        </a:cubicBezTo>
                        <a:cubicBezTo>
                          <a:pt x="6724" y="-961"/>
                          <a:pt x="12953" y="-961"/>
                          <a:pt x="16796" y="2881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 w="28575" cap="flat" cmpd="sng">
                    <a:solidFill>
                      <a:srgbClr val="000000">
                        <a:alpha val="0"/>
                      </a:srgbClr>
                    </a:solidFill>
                    <a:prstDash val="solid"/>
                    <a:miter lim="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21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4546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Lato Light"/>
                      <a:ea typeface="+mn-ea"/>
                      <a:cs typeface="Gill Sans" charset="0"/>
                      <a:sym typeface="Gill Sans" charset="0"/>
                    </a:endParaRPr>
                  </a:p>
                </p:txBody>
              </p: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0B130D54-FB11-41C4-A4CA-A533563CE60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39533" y="1464902"/>
                    <a:ext cx="467327" cy="367430"/>
                    <a:chOff x="8343997" y="6651351"/>
                    <a:chExt cx="945436" cy="792522"/>
                  </a:xfrm>
                  <a:solidFill>
                    <a:srgbClr val="0070C0"/>
                  </a:solidFill>
                </p:grpSpPr>
                <p:sp>
                  <p:nvSpPr>
                    <p:cNvPr id="53" name="Freeform 146">
                      <a:extLst>
                        <a:ext uri="{FF2B5EF4-FFF2-40B4-BE49-F238E27FC236}">
                          <a16:creationId xmlns:a16="http://schemas.microsoft.com/office/drawing/2014/main" id="{C7C883A9-3CAA-407D-B62D-E6B9B26E14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83581" y="6719545"/>
                      <a:ext cx="464425" cy="27645"/>
                    </a:xfrm>
                    <a:custGeom>
                      <a:avLst/>
                      <a:gdLst>
                        <a:gd name="T0" fmla="*/ 1076 w 1113"/>
                        <a:gd name="T1" fmla="*/ 65 h 66"/>
                        <a:gd name="T2" fmla="*/ 1076 w 1113"/>
                        <a:gd name="T3" fmla="*/ 65 h 66"/>
                        <a:gd name="T4" fmla="*/ 36 w 1113"/>
                        <a:gd name="T5" fmla="*/ 65 h 66"/>
                        <a:gd name="T6" fmla="*/ 0 w 1113"/>
                        <a:gd name="T7" fmla="*/ 35 h 66"/>
                        <a:gd name="T8" fmla="*/ 36 w 1113"/>
                        <a:gd name="T9" fmla="*/ 0 h 66"/>
                        <a:gd name="T10" fmla="*/ 1076 w 1113"/>
                        <a:gd name="T11" fmla="*/ 0 h 66"/>
                        <a:gd name="T12" fmla="*/ 1112 w 1113"/>
                        <a:gd name="T13" fmla="*/ 35 h 66"/>
                        <a:gd name="T14" fmla="*/ 1076 w 1113"/>
                        <a:gd name="T15" fmla="*/ 65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13" h="66">
                          <a:moveTo>
                            <a:pt x="1076" y="65"/>
                          </a:moveTo>
                          <a:lnTo>
                            <a:pt x="1076" y="65"/>
                          </a:lnTo>
                          <a:cubicBezTo>
                            <a:pt x="36" y="65"/>
                            <a:pt x="36" y="65"/>
                            <a:pt x="36" y="65"/>
                          </a:cubicBezTo>
                          <a:cubicBezTo>
                            <a:pt x="18" y="65"/>
                            <a:pt x="0" y="53"/>
                            <a:pt x="0" y="35"/>
                          </a:cubicBezTo>
                          <a:cubicBezTo>
                            <a:pt x="0" y="12"/>
                            <a:pt x="18" y="0"/>
                            <a:pt x="36" y="0"/>
                          </a:cubicBezTo>
                          <a:cubicBezTo>
                            <a:pt x="1076" y="0"/>
                            <a:pt x="1076" y="0"/>
                            <a:pt x="1076" y="0"/>
                          </a:cubicBezTo>
                          <a:cubicBezTo>
                            <a:pt x="1094" y="0"/>
                            <a:pt x="1112" y="12"/>
                            <a:pt x="1112" y="35"/>
                          </a:cubicBezTo>
                          <a:cubicBezTo>
                            <a:pt x="1112" y="53"/>
                            <a:pt x="1094" y="65"/>
                            <a:pt x="1076" y="65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" name="Freeform 147">
                      <a:extLst>
                        <a:ext uri="{FF2B5EF4-FFF2-40B4-BE49-F238E27FC236}">
                          <a16:creationId xmlns:a16="http://schemas.microsoft.com/office/drawing/2014/main" id="{0DDA62AB-9D4D-4B77-84AC-913DF1D699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83581" y="6785897"/>
                      <a:ext cx="464425" cy="31332"/>
                    </a:xfrm>
                    <a:custGeom>
                      <a:avLst/>
                      <a:gdLst>
                        <a:gd name="T0" fmla="*/ 1076 w 1113"/>
                        <a:gd name="T1" fmla="*/ 72 h 73"/>
                        <a:gd name="T2" fmla="*/ 1076 w 1113"/>
                        <a:gd name="T3" fmla="*/ 72 h 73"/>
                        <a:gd name="T4" fmla="*/ 36 w 1113"/>
                        <a:gd name="T5" fmla="*/ 72 h 73"/>
                        <a:gd name="T6" fmla="*/ 0 w 1113"/>
                        <a:gd name="T7" fmla="*/ 36 h 73"/>
                        <a:gd name="T8" fmla="*/ 36 w 1113"/>
                        <a:gd name="T9" fmla="*/ 0 h 73"/>
                        <a:gd name="T10" fmla="*/ 1076 w 1113"/>
                        <a:gd name="T11" fmla="*/ 0 h 73"/>
                        <a:gd name="T12" fmla="*/ 1112 w 1113"/>
                        <a:gd name="T13" fmla="*/ 36 h 73"/>
                        <a:gd name="T14" fmla="*/ 1076 w 1113"/>
                        <a:gd name="T15" fmla="*/ 72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13" h="73">
                          <a:moveTo>
                            <a:pt x="1076" y="72"/>
                          </a:moveTo>
                          <a:lnTo>
                            <a:pt x="1076" y="72"/>
                          </a:ln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18" y="72"/>
                            <a:pt x="0" y="54"/>
                            <a:pt x="0" y="36"/>
                          </a:cubicBezTo>
                          <a:cubicBezTo>
                            <a:pt x="0" y="18"/>
                            <a:pt x="18" y="0"/>
                            <a:pt x="36" y="0"/>
                          </a:cubicBezTo>
                          <a:cubicBezTo>
                            <a:pt x="1076" y="0"/>
                            <a:pt x="1076" y="0"/>
                            <a:pt x="1076" y="0"/>
                          </a:cubicBezTo>
                          <a:cubicBezTo>
                            <a:pt x="1094" y="0"/>
                            <a:pt x="1112" y="18"/>
                            <a:pt x="1112" y="36"/>
                          </a:cubicBezTo>
                          <a:cubicBezTo>
                            <a:pt x="1112" y="54"/>
                            <a:pt x="1094" y="72"/>
                            <a:pt x="1076" y="7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" name="Freeform 148">
                      <a:extLst>
                        <a:ext uri="{FF2B5EF4-FFF2-40B4-BE49-F238E27FC236}">
                          <a16:creationId xmlns:a16="http://schemas.microsoft.com/office/drawing/2014/main" id="{404E6C8C-6DDA-4512-AFDE-F828D5231C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83581" y="6855934"/>
                      <a:ext cx="464425" cy="31332"/>
                    </a:xfrm>
                    <a:custGeom>
                      <a:avLst/>
                      <a:gdLst>
                        <a:gd name="T0" fmla="*/ 1076 w 1113"/>
                        <a:gd name="T1" fmla="*/ 72 h 73"/>
                        <a:gd name="T2" fmla="*/ 1076 w 1113"/>
                        <a:gd name="T3" fmla="*/ 72 h 73"/>
                        <a:gd name="T4" fmla="*/ 36 w 1113"/>
                        <a:gd name="T5" fmla="*/ 72 h 73"/>
                        <a:gd name="T6" fmla="*/ 0 w 1113"/>
                        <a:gd name="T7" fmla="*/ 36 h 73"/>
                        <a:gd name="T8" fmla="*/ 36 w 1113"/>
                        <a:gd name="T9" fmla="*/ 0 h 73"/>
                        <a:gd name="T10" fmla="*/ 1076 w 1113"/>
                        <a:gd name="T11" fmla="*/ 0 h 73"/>
                        <a:gd name="T12" fmla="*/ 1112 w 1113"/>
                        <a:gd name="T13" fmla="*/ 36 h 73"/>
                        <a:gd name="T14" fmla="*/ 1076 w 1113"/>
                        <a:gd name="T15" fmla="*/ 72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13" h="73">
                          <a:moveTo>
                            <a:pt x="1076" y="72"/>
                          </a:moveTo>
                          <a:lnTo>
                            <a:pt x="1076" y="72"/>
                          </a:ln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18" y="72"/>
                            <a:pt x="0" y="54"/>
                            <a:pt x="0" y="36"/>
                          </a:cubicBezTo>
                          <a:cubicBezTo>
                            <a:pt x="0" y="18"/>
                            <a:pt x="18" y="0"/>
                            <a:pt x="36" y="0"/>
                          </a:cubicBezTo>
                          <a:cubicBezTo>
                            <a:pt x="1076" y="0"/>
                            <a:pt x="1076" y="0"/>
                            <a:pt x="1076" y="0"/>
                          </a:cubicBezTo>
                          <a:cubicBezTo>
                            <a:pt x="1094" y="0"/>
                            <a:pt x="1112" y="18"/>
                            <a:pt x="1112" y="36"/>
                          </a:cubicBezTo>
                          <a:cubicBezTo>
                            <a:pt x="1112" y="54"/>
                            <a:pt x="1094" y="72"/>
                            <a:pt x="1076" y="7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Freeform 149">
                      <a:extLst>
                        <a:ext uri="{FF2B5EF4-FFF2-40B4-BE49-F238E27FC236}">
                          <a16:creationId xmlns:a16="http://schemas.microsoft.com/office/drawing/2014/main" id="{5CE57B3A-66C7-4975-A69E-B81271CFBD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83581" y="6925970"/>
                      <a:ext cx="464425" cy="27645"/>
                    </a:xfrm>
                    <a:custGeom>
                      <a:avLst/>
                      <a:gdLst>
                        <a:gd name="T0" fmla="*/ 1076 w 1113"/>
                        <a:gd name="T1" fmla="*/ 66 h 67"/>
                        <a:gd name="T2" fmla="*/ 1076 w 1113"/>
                        <a:gd name="T3" fmla="*/ 66 h 67"/>
                        <a:gd name="T4" fmla="*/ 36 w 1113"/>
                        <a:gd name="T5" fmla="*/ 66 h 67"/>
                        <a:gd name="T6" fmla="*/ 0 w 1113"/>
                        <a:gd name="T7" fmla="*/ 35 h 67"/>
                        <a:gd name="T8" fmla="*/ 36 w 1113"/>
                        <a:gd name="T9" fmla="*/ 0 h 67"/>
                        <a:gd name="T10" fmla="*/ 1076 w 1113"/>
                        <a:gd name="T11" fmla="*/ 0 h 67"/>
                        <a:gd name="T12" fmla="*/ 1112 w 1113"/>
                        <a:gd name="T13" fmla="*/ 35 h 67"/>
                        <a:gd name="T14" fmla="*/ 1076 w 1113"/>
                        <a:gd name="T15" fmla="*/ 66 h 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13" h="67">
                          <a:moveTo>
                            <a:pt x="1076" y="66"/>
                          </a:moveTo>
                          <a:lnTo>
                            <a:pt x="1076" y="66"/>
                          </a:lnTo>
                          <a:cubicBezTo>
                            <a:pt x="36" y="66"/>
                            <a:pt x="36" y="66"/>
                            <a:pt x="36" y="66"/>
                          </a:cubicBezTo>
                          <a:cubicBezTo>
                            <a:pt x="18" y="66"/>
                            <a:pt x="0" y="53"/>
                            <a:pt x="0" y="35"/>
                          </a:cubicBezTo>
                          <a:cubicBezTo>
                            <a:pt x="0" y="12"/>
                            <a:pt x="18" y="0"/>
                            <a:pt x="36" y="0"/>
                          </a:cubicBezTo>
                          <a:cubicBezTo>
                            <a:pt x="1076" y="0"/>
                            <a:pt x="1076" y="0"/>
                            <a:pt x="1076" y="0"/>
                          </a:cubicBezTo>
                          <a:cubicBezTo>
                            <a:pt x="1094" y="0"/>
                            <a:pt x="1112" y="12"/>
                            <a:pt x="1112" y="35"/>
                          </a:cubicBezTo>
                          <a:cubicBezTo>
                            <a:pt x="1112" y="53"/>
                            <a:pt x="1094" y="66"/>
                            <a:pt x="1076" y="66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" name="Freeform 150">
                      <a:extLst>
                        <a:ext uri="{FF2B5EF4-FFF2-40B4-BE49-F238E27FC236}">
                          <a16:creationId xmlns:a16="http://schemas.microsoft.com/office/drawing/2014/main" id="{AF54E80E-F9D2-4FB8-947B-DC60EF0B69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8805" y="6651351"/>
                      <a:ext cx="632134" cy="324381"/>
                    </a:xfrm>
                    <a:custGeom>
                      <a:avLst/>
                      <a:gdLst>
                        <a:gd name="T0" fmla="*/ 1470 w 1513"/>
                        <a:gd name="T1" fmla="*/ 776 h 777"/>
                        <a:gd name="T2" fmla="*/ 1470 w 1513"/>
                        <a:gd name="T3" fmla="*/ 776 h 777"/>
                        <a:gd name="T4" fmla="*/ 1429 w 1513"/>
                        <a:gd name="T5" fmla="*/ 734 h 777"/>
                        <a:gd name="T6" fmla="*/ 1429 w 1513"/>
                        <a:gd name="T7" fmla="*/ 132 h 777"/>
                        <a:gd name="T8" fmla="*/ 1381 w 1513"/>
                        <a:gd name="T9" fmla="*/ 84 h 777"/>
                        <a:gd name="T10" fmla="*/ 137 w 1513"/>
                        <a:gd name="T11" fmla="*/ 84 h 777"/>
                        <a:gd name="T12" fmla="*/ 89 w 1513"/>
                        <a:gd name="T13" fmla="*/ 132 h 777"/>
                        <a:gd name="T14" fmla="*/ 89 w 1513"/>
                        <a:gd name="T15" fmla="*/ 734 h 777"/>
                        <a:gd name="T16" fmla="*/ 48 w 1513"/>
                        <a:gd name="T17" fmla="*/ 776 h 777"/>
                        <a:gd name="T18" fmla="*/ 0 w 1513"/>
                        <a:gd name="T19" fmla="*/ 734 h 777"/>
                        <a:gd name="T20" fmla="*/ 0 w 1513"/>
                        <a:gd name="T21" fmla="*/ 132 h 777"/>
                        <a:gd name="T22" fmla="*/ 137 w 1513"/>
                        <a:gd name="T23" fmla="*/ 0 h 777"/>
                        <a:gd name="T24" fmla="*/ 1381 w 1513"/>
                        <a:gd name="T25" fmla="*/ 0 h 777"/>
                        <a:gd name="T26" fmla="*/ 1512 w 1513"/>
                        <a:gd name="T27" fmla="*/ 132 h 777"/>
                        <a:gd name="T28" fmla="*/ 1512 w 1513"/>
                        <a:gd name="T29" fmla="*/ 734 h 777"/>
                        <a:gd name="T30" fmla="*/ 1470 w 1513"/>
                        <a:gd name="T31" fmla="*/ 776 h 7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513" h="777">
                          <a:moveTo>
                            <a:pt x="1470" y="776"/>
                          </a:moveTo>
                          <a:lnTo>
                            <a:pt x="1470" y="776"/>
                          </a:lnTo>
                          <a:cubicBezTo>
                            <a:pt x="1446" y="776"/>
                            <a:pt x="1429" y="758"/>
                            <a:pt x="1429" y="734"/>
                          </a:cubicBezTo>
                          <a:cubicBezTo>
                            <a:pt x="1429" y="132"/>
                            <a:pt x="1429" y="132"/>
                            <a:pt x="1429" y="132"/>
                          </a:cubicBezTo>
                          <a:cubicBezTo>
                            <a:pt x="1429" y="108"/>
                            <a:pt x="1405" y="84"/>
                            <a:pt x="1381" y="84"/>
                          </a:cubicBezTo>
                          <a:cubicBezTo>
                            <a:pt x="137" y="84"/>
                            <a:pt x="137" y="84"/>
                            <a:pt x="137" y="84"/>
                          </a:cubicBezTo>
                          <a:cubicBezTo>
                            <a:pt x="113" y="84"/>
                            <a:pt x="89" y="108"/>
                            <a:pt x="89" y="132"/>
                          </a:cubicBezTo>
                          <a:cubicBezTo>
                            <a:pt x="89" y="734"/>
                            <a:pt x="89" y="734"/>
                            <a:pt x="89" y="734"/>
                          </a:cubicBezTo>
                          <a:cubicBezTo>
                            <a:pt x="89" y="758"/>
                            <a:pt x="71" y="776"/>
                            <a:pt x="48" y="776"/>
                          </a:cubicBezTo>
                          <a:cubicBezTo>
                            <a:pt x="24" y="776"/>
                            <a:pt x="0" y="758"/>
                            <a:pt x="0" y="734"/>
                          </a:cubicBezTo>
                          <a:cubicBezTo>
                            <a:pt x="0" y="132"/>
                            <a:pt x="0" y="132"/>
                            <a:pt x="0" y="132"/>
                          </a:cubicBezTo>
                          <a:cubicBezTo>
                            <a:pt x="0" y="60"/>
                            <a:pt x="66" y="0"/>
                            <a:pt x="137" y="0"/>
                          </a:cubicBezTo>
                          <a:cubicBezTo>
                            <a:pt x="1381" y="0"/>
                            <a:pt x="1381" y="0"/>
                            <a:pt x="1381" y="0"/>
                          </a:cubicBezTo>
                          <a:cubicBezTo>
                            <a:pt x="1452" y="0"/>
                            <a:pt x="1512" y="60"/>
                            <a:pt x="1512" y="132"/>
                          </a:cubicBezTo>
                          <a:cubicBezTo>
                            <a:pt x="1512" y="734"/>
                            <a:pt x="1512" y="734"/>
                            <a:pt x="1512" y="734"/>
                          </a:cubicBezTo>
                          <a:cubicBezTo>
                            <a:pt x="1512" y="758"/>
                            <a:pt x="1494" y="776"/>
                            <a:pt x="1470" y="776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" name="Freeform 151">
                      <a:extLst>
                        <a:ext uri="{FF2B5EF4-FFF2-40B4-BE49-F238E27FC236}">
                          <a16:creationId xmlns:a16="http://schemas.microsoft.com/office/drawing/2014/main" id="{0646B7D8-6FB6-4094-B8C4-E77158CEBC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47683" y="6756407"/>
                      <a:ext cx="125321" cy="182464"/>
                    </a:xfrm>
                    <a:custGeom>
                      <a:avLst/>
                      <a:gdLst>
                        <a:gd name="T0" fmla="*/ 12 w 300"/>
                        <a:gd name="T1" fmla="*/ 203 h 437"/>
                        <a:gd name="T2" fmla="*/ 12 w 300"/>
                        <a:gd name="T3" fmla="*/ 203 h 437"/>
                        <a:gd name="T4" fmla="*/ 269 w 300"/>
                        <a:gd name="T5" fmla="*/ 6 h 437"/>
                        <a:gd name="T6" fmla="*/ 299 w 300"/>
                        <a:gd name="T7" fmla="*/ 24 h 437"/>
                        <a:gd name="T8" fmla="*/ 299 w 300"/>
                        <a:gd name="T9" fmla="*/ 412 h 437"/>
                        <a:gd name="T10" fmla="*/ 269 w 300"/>
                        <a:gd name="T11" fmla="*/ 430 h 437"/>
                        <a:gd name="T12" fmla="*/ 12 w 300"/>
                        <a:gd name="T13" fmla="*/ 233 h 437"/>
                        <a:gd name="T14" fmla="*/ 12 w 300"/>
                        <a:gd name="T15" fmla="*/ 203 h 4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00" h="437">
                          <a:moveTo>
                            <a:pt x="12" y="203"/>
                          </a:moveTo>
                          <a:lnTo>
                            <a:pt x="12" y="203"/>
                          </a:lnTo>
                          <a:cubicBezTo>
                            <a:pt x="269" y="6"/>
                            <a:pt x="269" y="6"/>
                            <a:pt x="269" y="6"/>
                          </a:cubicBezTo>
                          <a:cubicBezTo>
                            <a:pt x="281" y="0"/>
                            <a:pt x="299" y="6"/>
                            <a:pt x="299" y="24"/>
                          </a:cubicBezTo>
                          <a:cubicBezTo>
                            <a:pt x="299" y="412"/>
                            <a:pt x="299" y="412"/>
                            <a:pt x="299" y="412"/>
                          </a:cubicBezTo>
                          <a:cubicBezTo>
                            <a:pt x="299" y="430"/>
                            <a:pt x="281" y="436"/>
                            <a:pt x="269" y="430"/>
                          </a:cubicBezTo>
                          <a:cubicBezTo>
                            <a:pt x="12" y="233"/>
                            <a:pt x="12" y="233"/>
                            <a:pt x="12" y="233"/>
                          </a:cubicBezTo>
                          <a:cubicBezTo>
                            <a:pt x="0" y="227"/>
                            <a:pt x="0" y="209"/>
                            <a:pt x="12" y="20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Freeform 152">
                      <a:extLst>
                        <a:ext uri="{FF2B5EF4-FFF2-40B4-BE49-F238E27FC236}">
                          <a16:creationId xmlns:a16="http://schemas.microsoft.com/office/drawing/2014/main" id="{EBFCB672-712F-4A5A-8016-29B5777B38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58584" y="6761936"/>
                      <a:ext cx="127164" cy="176935"/>
                    </a:xfrm>
                    <a:custGeom>
                      <a:avLst/>
                      <a:gdLst>
                        <a:gd name="T0" fmla="*/ 30 w 306"/>
                        <a:gd name="T1" fmla="*/ 12 h 425"/>
                        <a:gd name="T2" fmla="*/ 30 w 306"/>
                        <a:gd name="T3" fmla="*/ 12 h 425"/>
                        <a:gd name="T4" fmla="*/ 293 w 306"/>
                        <a:gd name="T5" fmla="*/ 191 h 425"/>
                        <a:gd name="T6" fmla="*/ 293 w 306"/>
                        <a:gd name="T7" fmla="*/ 221 h 425"/>
                        <a:gd name="T8" fmla="*/ 30 w 306"/>
                        <a:gd name="T9" fmla="*/ 418 h 425"/>
                        <a:gd name="T10" fmla="*/ 0 w 306"/>
                        <a:gd name="T11" fmla="*/ 400 h 425"/>
                        <a:gd name="T12" fmla="*/ 0 w 306"/>
                        <a:gd name="T13" fmla="*/ 24 h 425"/>
                        <a:gd name="T14" fmla="*/ 30 w 306"/>
                        <a:gd name="T15" fmla="*/ 12 h 4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06" h="425">
                          <a:moveTo>
                            <a:pt x="30" y="12"/>
                          </a:moveTo>
                          <a:lnTo>
                            <a:pt x="30" y="12"/>
                          </a:lnTo>
                          <a:cubicBezTo>
                            <a:pt x="293" y="191"/>
                            <a:pt x="293" y="191"/>
                            <a:pt x="293" y="191"/>
                          </a:cubicBezTo>
                          <a:cubicBezTo>
                            <a:pt x="305" y="197"/>
                            <a:pt x="305" y="215"/>
                            <a:pt x="293" y="221"/>
                          </a:cubicBezTo>
                          <a:cubicBezTo>
                            <a:pt x="30" y="418"/>
                            <a:pt x="30" y="418"/>
                            <a:pt x="30" y="418"/>
                          </a:cubicBezTo>
                          <a:cubicBezTo>
                            <a:pt x="18" y="424"/>
                            <a:pt x="0" y="418"/>
                            <a:pt x="0" y="400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12"/>
                            <a:pt x="18" y="0"/>
                            <a:pt x="30" y="1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Freeform 153">
                      <a:extLst>
                        <a:ext uri="{FF2B5EF4-FFF2-40B4-BE49-F238E27FC236}">
                          <a16:creationId xmlns:a16="http://schemas.microsoft.com/office/drawing/2014/main" id="{C90CED7A-89FA-4163-86D5-FB9C0E7CC9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43997" y="6896480"/>
                      <a:ext cx="307773" cy="538178"/>
                    </a:xfrm>
                    <a:custGeom>
                      <a:avLst/>
                      <a:gdLst>
                        <a:gd name="T0" fmla="*/ 0 w 736"/>
                        <a:gd name="T1" fmla="*/ 24 h 1286"/>
                        <a:gd name="T2" fmla="*/ 0 w 736"/>
                        <a:gd name="T3" fmla="*/ 24 h 1286"/>
                        <a:gd name="T4" fmla="*/ 0 w 736"/>
                        <a:gd name="T5" fmla="*/ 1261 h 1286"/>
                        <a:gd name="T6" fmla="*/ 36 w 736"/>
                        <a:gd name="T7" fmla="*/ 1273 h 1286"/>
                        <a:gd name="T8" fmla="*/ 729 w 736"/>
                        <a:gd name="T9" fmla="*/ 544 h 1286"/>
                        <a:gd name="T10" fmla="*/ 723 w 736"/>
                        <a:gd name="T11" fmla="*/ 520 h 1286"/>
                        <a:gd name="T12" fmla="*/ 30 w 736"/>
                        <a:gd name="T13" fmla="*/ 12 h 1286"/>
                        <a:gd name="T14" fmla="*/ 0 w 736"/>
                        <a:gd name="T15" fmla="*/ 24 h 12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36" h="1286">
                          <a:moveTo>
                            <a:pt x="0" y="24"/>
                          </a:moveTo>
                          <a:lnTo>
                            <a:pt x="0" y="24"/>
                          </a:lnTo>
                          <a:cubicBezTo>
                            <a:pt x="0" y="1261"/>
                            <a:pt x="0" y="1261"/>
                            <a:pt x="0" y="1261"/>
                          </a:cubicBezTo>
                          <a:cubicBezTo>
                            <a:pt x="0" y="1279"/>
                            <a:pt x="24" y="1285"/>
                            <a:pt x="36" y="1273"/>
                          </a:cubicBezTo>
                          <a:cubicBezTo>
                            <a:pt x="729" y="544"/>
                            <a:pt x="729" y="544"/>
                            <a:pt x="729" y="544"/>
                          </a:cubicBezTo>
                          <a:cubicBezTo>
                            <a:pt x="735" y="538"/>
                            <a:pt x="735" y="526"/>
                            <a:pt x="723" y="520"/>
                          </a:cubicBezTo>
                          <a:cubicBezTo>
                            <a:pt x="30" y="12"/>
                            <a:pt x="30" y="12"/>
                            <a:pt x="30" y="12"/>
                          </a:cubicBezTo>
                          <a:cubicBezTo>
                            <a:pt x="18" y="0"/>
                            <a:pt x="0" y="12"/>
                            <a:pt x="0" y="24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Freeform 154">
                      <a:extLst>
                        <a:ext uri="{FF2B5EF4-FFF2-40B4-BE49-F238E27FC236}">
                          <a16:creationId xmlns:a16="http://schemas.microsoft.com/office/drawing/2014/main" id="{800FD851-1628-457C-BF97-FBFE451A8B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79816" y="6896480"/>
                      <a:ext cx="309617" cy="538178"/>
                    </a:xfrm>
                    <a:custGeom>
                      <a:avLst/>
                      <a:gdLst>
                        <a:gd name="T0" fmla="*/ 742 w 743"/>
                        <a:gd name="T1" fmla="*/ 24 h 1286"/>
                        <a:gd name="T2" fmla="*/ 742 w 743"/>
                        <a:gd name="T3" fmla="*/ 24 h 1286"/>
                        <a:gd name="T4" fmla="*/ 742 w 743"/>
                        <a:gd name="T5" fmla="*/ 1261 h 1286"/>
                        <a:gd name="T6" fmla="*/ 706 w 743"/>
                        <a:gd name="T7" fmla="*/ 1273 h 1286"/>
                        <a:gd name="T8" fmla="*/ 12 w 743"/>
                        <a:gd name="T9" fmla="*/ 544 h 1286"/>
                        <a:gd name="T10" fmla="*/ 12 w 743"/>
                        <a:gd name="T11" fmla="*/ 520 h 1286"/>
                        <a:gd name="T12" fmla="*/ 706 w 743"/>
                        <a:gd name="T13" fmla="*/ 12 h 1286"/>
                        <a:gd name="T14" fmla="*/ 742 w 743"/>
                        <a:gd name="T15" fmla="*/ 24 h 12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43" h="1286">
                          <a:moveTo>
                            <a:pt x="742" y="24"/>
                          </a:moveTo>
                          <a:lnTo>
                            <a:pt x="742" y="24"/>
                          </a:lnTo>
                          <a:cubicBezTo>
                            <a:pt x="742" y="1261"/>
                            <a:pt x="742" y="1261"/>
                            <a:pt x="742" y="1261"/>
                          </a:cubicBezTo>
                          <a:cubicBezTo>
                            <a:pt x="742" y="1279"/>
                            <a:pt x="718" y="1285"/>
                            <a:pt x="706" y="1273"/>
                          </a:cubicBezTo>
                          <a:cubicBezTo>
                            <a:pt x="12" y="544"/>
                            <a:pt x="12" y="544"/>
                            <a:pt x="12" y="544"/>
                          </a:cubicBezTo>
                          <a:cubicBezTo>
                            <a:pt x="0" y="538"/>
                            <a:pt x="6" y="526"/>
                            <a:pt x="12" y="520"/>
                          </a:cubicBezTo>
                          <a:cubicBezTo>
                            <a:pt x="706" y="12"/>
                            <a:pt x="706" y="12"/>
                            <a:pt x="706" y="12"/>
                          </a:cubicBezTo>
                          <a:cubicBezTo>
                            <a:pt x="724" y="0"/>
                            <a:pt x="742" y="12"/>
                            <a:pt x="742" y="24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" name="Freeform 155">
                      <a:hlinkClick r:id="rId13"/>
                      <a:extLst>
                        <a:ext uri="{FF2B5EF4-FFF2-40B4-BE49-F238E27FC236}">
                          <a16:creationId xmlns:a16="http://schemas.microsoft.com/office/drawing/2014/main" id="{39E521F4-61F7-443D-9BCB-9D8BF2EA18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95601" y="7001535"/>
                      <a:ext cx="834859" cy="442338"/>
                    </a:xfrm>
                    <a:custGeom>
                      <a:avLst/>
                      <a:gdLst>
                        <a:gd name="T0" fmla="*/ 986 w 1997"/>
                        <a:gd name="T1" fmla="*/ 12 h 1059"/>
                        <a:gd name="T2" fmla="*/ 986 w 1997"/>
                        <a:gd name="T3" fmla="*/ 12 h 1059"/>
                        <a:gd name="T4" fmla="*/ 12 w 1997"/>
                        <a:gd name="T5" fmla="*/ 1028 h 1059"/>
                        <a:gd name="T6" fmla="*/ 24 w 1997"/>
                        <a:gd name="T7" fmla="*/ 1058 h 1059"/>
                        <a:gd name="T8" fmla="*/ 1972 w 1997"/>
                        <a:gd name="T9" fmla="*/ 1058 h 1059"/>
                        <a:gd name="T10" fmla="*/ 1984 w 1997"/>
                        <a:gd name="T11" fmla="*/ 1028 h 1059"/>
                        <a:gd name="T12" fmla="*/ 1010 w 1997"/>
                        <a:gd name="T13" fmla="*/ 12 h 1059"/>
                        <a:gd name="T14" fmla="*/ 986 w 1997"/>
                        <a:gd name="T15" fmla="*/ 12 h 10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997" h="1059">
                          <a:moveTo>
                            <a:pt x="986" y="12"/>
                          </a:moveTo>
                          <a:lnTo>
                            <a:pt x="986" y="12"/>
                          </a:lnTo>
                          <a:cubicBezTo>
                            <a:pt x="12" y="1028"/>
                            <a:pt x="12" y="1028"/>
                            <a:pt x="12" y="1028"/>
                          </a:cubicBezTo>
                          <a:cubicBezTo>
                            <a:pt x="0" y="1040"/>
                            <a:pt x="6" y="1058"/>
                            <a:pt x="24" y="1058"/>
                          </a:cubicBezTo>
                          <a:cubicBezTo>
                            <a:pt x="1972" y="1058"/>
                            <a:pt x="1972" y="1058"/>
                            <a:pt x="1972" y="1058"/>
                          </a:cubicBezTo>
                          <a:cubicBezTo>
                            <a:pt x="1990" y="1058"/>
                            <a:pt x="1996" y="1040"/>
                            <a:pt x="1984" y="1028"/>
                          </a:cubicBezTo>
                          <a:cubicBezTo>
                            <a:pt x="1010" y="12"/>
                            <a:pt x="1010" y="12"/>
                            <a:pt x="1010" y="12"/>
                          </a:cubicBezTo>
                          <a:cubicBezTo>
                            <a:pt x="1004" y="0"/>
                            <a:pt x="992" y="0"/>
                            <a:pt x="986" y="1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9066E15-3EA0-4AF0-ADD7-9103A58B7083}"/>
                  </a:ext>
                </a:extLst>
              </p:cNvPr>
              <p:cNvGrpSpPr/>
              <p:nvPr/>
            </p:nvGrpSpPr>
            <p:grpSpPr>
              <a:xfrm>
                <a:off x="8579091" y="2568379"/>
                <a:ext cx="1592801" cy="944972"/>
                <a:chOff x="5820495" y="3748328"/>
                <a:chExt cx="1592801" cy="944972"/>
              </a:xfrm>
            </p:grpSpPr>
            <p:sp>
              <p:nvSpPr>
                <p:cNvPr id="36" name="Rectangle 35">
                  <a:hlinkClick r:id="rId14"/>
                  <a:extLst>
                    <a:ext uri="{FF2B5EF4-FFF2-40B4-BE49-F238E27FC236}">
                      <a16:creationId xmlns:a16="http://schemas.microsoft.com/office/drawing/2014/main" id="{7C4B2BF8-BCBB-4D80-AB99-30BEFC3F5119}"/>
                    </a:ext>
                  </a:extLst>
                </p:cNvPr>
                <p:cNvSpPr/>
                <p:nvPr/>
              </p:nvSpPr>
              <p:spPr>
                <a:xfrm>
                  <a:off x="5820495" y="4328581"/>
                  <a:ext cx="1592801" cy="364719"/>
                </a:xfrm>
                <a:prstGeom prst="rect">
                  <a:avLst/>
                </a:prstGeom>
              </p:spPr>
              <p:txBody>
                <a:bodyPr wrap="square" lIns="68584" tIns="34292" rIns="68584" bIns="34292">
                  <a:spAutoFit/>
                </a:bodyPr>
                <a:lstStyle/>
                <a:p>
                  <a:pPr marL="0" marR="0" lvl="0" indent="0" algn="ctr" defTabSz="914217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Lato Light"/>
                      <a:ea typeface="Open Sans" panose="020B0606030504020204" pitchFamily="34" charset="0"/>
                      <a:cs typeface="Roboto Regular"/>
                    </a:rPr>
                    <a:t>www.linkedin.com/company/donsbir</a:t>
                  </a: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9DE9F2A-1C70-4898-8F55-B016A4CB8B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321875" y="3748328"/>
                  <a:ext cx="590040" cy="548640"/>
                  <a:chOff x="5419964" y="6067849"/>
                  <a:chExt cx="633605" cy="640080"/>
                </a:xfrm>
              </p:grpSpPr>
              <p:sp>
                <p:nvSpPr>
                  <p:cNvPr id="40" name="AutoShape 7">
                    <a:extLst>
                      <a:ext uri="{FF2B5EF4-FFF2-40B4-BE49-F238E27FC236}">
                        <a16:creationId xmlns:a16="http://schemas.microsoft.com/office/drawing/2014/main" id="{BCB7A993-CD0D-4415-BB96-D70757BE6C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19964" y="6067849"/>
                    <a:ext cx="633605" cy="640080"/>
                  </a:xfrm>
                  <a:custGeom>
                    <a:avLst/>
                    <a:gdLst>
                      <a:gd name="T0" fmla="+- 0 10800 961"/>
                      <a:gd name="T1" fmla="*/ T0 w 19679"/>
                      <a:gd name="T2" fmla="+- 0 10800 961"/>
                      <a:gd name="T3" fmla="*/ 10800 h 19679"/>
                      <a:gd name="T4" fmla="+- 0 10800 961"/>
                      <a:gd name="T5" fmla="*/ T4 w 19679"/>
                      <a:gd name="T6" fmla="+- 0 10800 961"/>
                      <a:gd name="T7" fmla="*/ 10800 h 19679"/>
                      <a:gd name="T8" fmla="+- 0 10800 961"/>
                      <a:gd name="T9" fmla="*/ T8 w 19679"/>
                      <a:gd name="T10" fmla="+- 0 10800 961"/>
                      <a:gd name="T11" fmla="*/ 10800 h 19679"/>
                      <a:gd name="T12" fmla="+- 0 10800 961"/>
                      <a:gd name="T13" fmla="*/ T12 w 19679"/>
                      <a:gd name="T14" fmla="+- 0 10800 961"/>
                      <a:gd name="T15" fmla="*/ 10800 h 1967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9679" h="19679">
                        <a:moveTo>
                          <a:pt x="16796" y="2881"/>
                        </a:moveTo>
                        <a:cubicBezTo>
                          <a:pt x="20639" y="6724"/>
                          <a:pt x="20639" y="12953"/>
                          <a:pt x="16796" y="16796"/>
                        </a:cubicBezTo>
                        <a:cubicBezTo>
                          <a:pt x="12953" y="20638"/>
                          <a:pt x="6724" y="20638"/>
                          <a:pt x="2881" y="16796"/>
                        </a:cubicBezTo>
                        <a:cubicBezTo>
                          <a:pt x="-961" y="12953"/>
                          <a:pt x="-961" y="6724"/>
                          <a:pt x="2881" y="2881"/>
                        </a:cubicBezTo>
                        <a:cubicBezTo>
                          <a:pt x="6724" y="-961"/>
                          <a:pt x="12953" y="-961"/>
                          <a:pt x="16796" y="2881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>
                    <a:solidFill>
                      <a:srgbClr val="002060">
                        <a:alpha val="0"/>
                      </a:srgbClr>
                    </a:solidFill>
                    <a:prstDash val="solid"/>
                    <a:miter lim="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21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4546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Lato Light"/>
                      <a:ea typeface="+mn-ea"/>
                      <a:cs typeface="Gill Sans" charset="0"/>
                      <a:sym typeface="Gill Sans" charset="0"/>
                    </a:endParaRPr>
                  </a:p>
                </p:txBody>
              </p: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C15E29BB-ED3B-4EF1-A944-B2D5A6DAD8A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563400" y="6163792"/>
                    <a:ext cx="369830" cy="365760"/>
                    <a:chOff x="6968826" y="4732089"/>
                    <a:chExt cx="274484" cy="271463"/>
                  </a:xfrm>
                  <a:solidFill>
                    <a:srgbClr val="4472C4"/>
                  </a:solidFill>
                </p:grpSpPr>
                <p:sp>
                  <p:nvSpPr>
                    <p:cNvPr id="42" name="Freeform 24">
                      <a:hlinkClick r:id="rId15"/>
                      <a:extLst>
                        <a:ext uri="{FF2B5EF4-FFF2-40B4-BE49-F238E27FC236}">
                          <a16:creationId xmlns:a16="http://schemas.microsoft.com/office/drawing/2014/main" id="{709D9B8A-6AFD-480B-88A5-61961ABE21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68826" y="4732089"/>
                      <a:ext cx="65088" cy="63500"/>
                    </a:xfrm>
                    <a:custGeom>
                      <a:avLst/>
                      <a:gdLst>
                        <a:gd name="T0" fmla="*/ 41 w 41"/>
                        <a:gd name="T1" fmla="*/ 20 h 40"/>
                        <a:gd name="T2" fmla="*/ 41 w 41"/>
                        <a:gd name="T3" fmla="*/ 20 h 40"/>
                        <a:gd name="T4" fmla="*/ 41 w 41"/>
                        <a:gd name="T5" fmla="*/ 28 h 40"/>
                        <a:gd name="T6" fmla="*/ 35 w 41"/>
                        <a:gd name="T7" fmla="*/ 34 h 40"/>
                        <a:gd name="T8" fmla="*/ 28 w 41"/>
                        <a:gd name="T9" fmla="*/ 40 h 40"/>
                        <a:gd name="T10" fmla="*/ 20 w 41"/>
                        <a:gd name="T11" fmla="*/ 40 h 40"/>
                        <a:gd name="T12" fmla="*/ 20 w 41"/>
                        <a:gd name="T13" fmla="*/ 40 h 40"/>
                        <a:gd name="T14" fmla="*/ 12 w 41"/>
                        <a:gd name="T15" fmla="*/ 40 h 40"/>
                        <a:gd name="T16" fmla="*/ 6 w 41"/>
                        <a:gd name="T17" fmla="*/ 34 h 40"/>
                        <a:gd name="T18" fmla="*/ 2 w 41"/>
                        <a:gd name="T19" fmla="*/ 28 h 40"/>
                        <a:gd name="T20" fmla="*/ 0 w 41"/>
                        <a:gd name="T21" fmla="*/ 20 h 40"/>
                        <a:gd name="T22" fmla="*/ 0 w 41"/>
                        <a:gd name="T23" fmla="*/ 20 h 40"/>
                        <a:gd name="T24" fmla="*/ 2 w 41"/>
                        <a:gd name="T25" fmla="*/ 12 h 40"/>
                        <a:gd name="T26" fmla="*/ 6 w 41"/>
                        <a:gd name="T27" fmla="*/ 6 h 40"/>
                        <a:gd name="T28" fmla="*/ 12 w 41"/>
                        <a:gd name="T29" fmla="*/ 2 h 40"/>
                        <a:gd name="T30" fmla="*/ 20 w 41"/>
                        <a:gd name="T31" fmla="*/ 0 h 40"/>
                        <a:gd name="T32" fmla="*/ 20 w 41"/>
                        <a:gd name="T33" fmla="*/ 0 h 40"/>
                        <a:gd name="T34" fmla="*/ 28 w 41"/>
                        <a:gd name="T35" fmla="*/ 2 h 40"/>
                        <a:gd name="T36" fmla="*/ 35 w 41"/>
                        <a:gd name="T37" fmla="*/ 6 h 40"/>
                        <a:gd name="T38" fmla="*/ 41 w 41"/>
                        <a:gd name="T39" fmla="*/ 12 h 40"/>
                        <a:gd name="T40" fmla="*/ 41 w 41"/>
                        <a:gd name="T41" fmla="*/ 20 h 40"/>
                        <a:gd name="T42" fmla="*/ 41 w 41"/>
                        <a:gd name="T43" fmla="*/ 20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41" h="40">
                          <a:moveTo>
                            <a:pt x="41" y="20"/>
                          </a:moveTo>
                          <a:lnTo>
                            <a:pt x="41" y="20"/>
                          </a:lnTo>
                          <a:lnTo>
                            <a:pt x="41" y="28"/>
                          </a:lnTo>
                          <a:lnTo>
                            <a:pt x="35" y="34"/>
                          </a:lnTo>
                          <a:lnTo>
                            <a:pt x="28" y="40"/>
                          </a:lnTo>
                          <a:lnTo>
                            <a:pt x="20" y="40"/>
                          </a:lnTo>
                          <a:lnTo>
                            <a:pt x="20" y="40"/>
                          </a:lnTo>
                          <a:lnTo>
                            <a:pt x="12" y="40"/>
                          </a:lnTo>
                          <a:lnTo>
                            <a:pt x="6" y="34"/>
                          </a:lnTo>
                          <a:lnTo>
                            <a:pt x="2" y="28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2" y="12"/>
                          </a:lnTo>
                          <a:lnTo>
                            <a:pt x="6" y="6"/>
                          </a:lnTo>
                          <a:lnTo>
                            <a:pt x="12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28" y="2"/>
                          </a:lnTo>
                          <a:lnTo>
                            <a:pt x="35" y="6"/>
                          </a:lnTo>
                          <a:lnTo>
                            <a:pt x="41" y="12"/>
                          </a:lnTo>
                          <a:lnTo>
                            <a:pt x="41" y="20"/>
                          </a:lnTo>
                          <a:lnTo>
                            <a:pt x="41" y="20"/>
                          </a:ln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8932" tIns="14467" rIns="28932" bIns="1446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" name="Rectangle 25">
                      <a:hlinkClick r:id="rId14"/>
                      <a:extLst>
                        <a:ext uri="{FF2B5EF4-FFF2-40B4-BE49-F238E27FC236}">
                          <a16:creationId xmlns:a16="http://schemas.microsoft.com/office/drawing/2014/main" id="{670D1042-82D9-4359-8949-8EA8D0395E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72001" y="4820989"/>
                      <a:ext cx="58738" cy="18256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8932" tIns="14467" rIns="28932" bIns="1446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Freeform 26">
                      <a:hlinkClick r:id="rId14"/>
                      <a:extLst>
                        <a:ext uri="{FF2B5EF4-FFF2-40B4-BE49-F238E27FC236}">
                          <a16:creationId xmlns:a16="http://schemas.microsoft.com/office/drawing/2014/main" id="{EEF3534A-883D-4C9B-8419-10B84C993A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65510" y="4817687"/>
                      <a:ext cx="177800" cy="185738"/>
                    </a:xfrm>
                    <a:custGeom>
                      <a:avLst/>
                      <a:gdLst>
                        <a:gd name="T0" fmla="*/ 0 w 112"/>
                        <a:gd name="T1" fmla="*/ 117 h 117"/>
                        <a:gd name="T2" fmla="*/ 36 w 112"/>
                        <a:gd name="T3" fmla="*/ 117 h 117"/>
                        <a:gd name="T4" fmla="*/ 36 w 112"/>
                        <a:gd name="T5" fmla="*/ 59 h 117"/>
                        <a:gd name="T6" fmla="*/ 36 w 112"/>
                        <a:gd name="T7" fmla="*/ 59 h 117"/>
                        <a:gd name="T8" fmla="*/ 36 w 112"/>
                        <a:gd name="T9" fmla="*/ 55 h 117"/>
                        <a:gd name="T10" fmla="*/ 38 w 112"/>
                        <a:gd name="T11" fmla="*/ 45 h 117"/>
                        <a:gd name="T12" fmla="*/ 40 w 112"/>
                        <a:gd name="T13" fmla="*/ 41 h 117"/>
                        <a:gd name="T14" fmla="*/ 44 w 112"/>
                        <a:gd name="T15" fmla="*/ 37 h 117"/>
                        <a:gd name="T16" fmla="*/ 48 w 112"/>
                        <a:gd name="T17" fmla="*/ 33 h 117"/>
                        <a:gd name="T18" fmla="*/ 56 w 112"/>
                        <a:gd name="T19" fmla="*/ 31 h 117"/>
                        <a:gd name="T20" fmla="*/ 56 w 112"/>
                        <a:gd name="T21" fmla="*/ 31 h 117"/>
                        <a:gd name="T22" fmla="*/ 62 w 112"/>
                        <a:gd name="T23" fmla="*/ 33 h 117"/>
                        <a:gd name="T24" fmla="*/ 68 w 112"/>
                        <a:gd name="T25" fmla="*/ 35 h 117"/>
                        <a:gd name="T26" fmla="*/ 72 w 112"/>
                        <a:gd name="T27" fmla="*/ 39 h 117"/>
                        <a:gd name="T28" fmla="*/ 74 w 112"/>
                        <a:gd name="T29" fmla="*/ 43 h 117"/>
                        <a:gd name="T30" fmla="*/ 76 w 112"/>
                        <a:gd name="T31" fmla="*/ 51 h 117"/>
                        <a:gd name="T32" fmla="*/ 76 w 112"/>
                        <a:gd name="T33" fmla="*/ 59 h 117"/>
                        <a:gd name="T34" fmla="*/ 76 w 112"/>
                        <a:gd name="T35" fmla="*/ 117 h 117"/>
                        <a:gd name="T36" fmla="*/ 112 w 112"/>
                        <a:gd name="T37" fmla="*/ 117 h 117"/>
                        <a:gd name="T38" fmla="*/ 112 w 112"/>
                        <a:gd name="T39" fmla="*/ 55 h 117"/>
                        <a:gd name="T40" fmla="*/ 112 w 112"/>
                        <a:gd name="T41" fmla="*/ 55 h 117"/>
                        <a:gd name="T42" fmla="*/ 112 w 112"/>
                        <a:gd name="T43" fmla="*/ 49 h 117"/>
                        <a:gd name="T44" fmla="*/ 108 w 112"/>
                        <a:gd name="T45" fmla="*/ 33 h 117"/>
                        <a:gd name="T46" fmla="*/ 106 w 112"/>
                        <a:gd name="T47" fmla="*/ 23 h 117"/>
                        <a:gd name="T48" fmla="*/ 102 w 112"/>
                        <a:gd name="T49" fmla="*/ 14 h 117"/>
                        <a:gd name="T50" fmla="*/ 96 w 112"/>
                        <a:gd name="T51" fmla="*/ 6 h 117"/>
                        <a:gd name="T52" fmla="*/ 88 w 112"/>
                        <a:gd name="T53" fmla="*/ 2 h 117"/>
                        <a:gd name="T54" fmla="*/ 88 w 112"/>
                        <a:gd name="T55" fmla="*/ 2 h 117"/>
                        <a:gd name="T56" fmla="*/ 78 w 112"/>
                        <a:gd name="T57" fmla="*/ 0 h 117"/>
                        <a:gd name="T58" fmla="*/ 68 w 112"/>
                        <a:gd name="T59" fmla="*/ 0 h 117"/>
                        <a:gd name="T60" fmla="*/ 62 w 112"/>
                        <a:gd name="T61" fmla="*/ 0 h 117"/>
                        <a:gd name="T62" fmla="*/ 54 w 112"/>
                        <a:gd name="T63" fmla="*/ 2 h 117"/>
                        <a:gd name="T64" fmla="*/ 48 w 112"/>
                        <a:gd name="T65" fmla="*/ 4 h 117"/>
                        <a:gd name="T66" fmla="*/ 42 w 112"/>
                        <a:gd name="T67" fmla="*/ 8 h 117"/>
                        <a:gd name="T68" fmla="*/ 34 w 112"/>
                        <a:gd name="T69" fmla="*/ 19 h 117"/>
                        <a:gd name="T70" fmla="*/ 34 w 112"/>
                        <a:gd name="T71" fmla="*/ 2 h 117"/>
                        <a:gd name="T72" fmla="*/ 0 w 112"/>
                        <a:gd name="T73" fmla="*/ 2 h 117"/>
                        <a:gd name="T74" fmla="*/ 0 w 112"/>
                        <a:gd name="T75" fmla="*/ 117 h 1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2" h="117">
                          <a:moveTo>
                            <a:pt x="0" y="117"/>
                          </a:moveTo>
                          <a:lnTo>
                            <a:pt x="36" y="117"/>
                          </a:lnTo>
                          <a:lnTo>
                            <a:pt x="36" y="59"/>
                          </a:lnTo>
                          <a:lnTo>
                            <a:pt x="36" y="59"/>
                          </a:lnTo>
                          <a:lnTo>
                            <a:pt x="36" y="55"/>
                          </a:lnTo>
                          <a:lnTo>
                            <a:pt x="38" y="45"/>
                          </a:lnTo>
                          <a:lnTo>
                            <a:pt x="40" y="41"/>
                          </a:lnTo>
                          <a:lnTo>
                            <a:pt x="44" y="37"/>
                          </a:lnTo>
                          <a:lnTo>
                            <a:pt x="48" y="33"/>
                          </a:lnTo>
                          <a:lnTo>
                            <a:pt x="56" y="31"/>
                          </a:lnTo>
                          <a:lnTo>
                            <a:pt x="56" y="31"/>
                          </a:lnTo>
                          <a:lnTo>
                            <a:pt x="62" y="33"/>
                          </a:lnTo>
                          <a:lnTo>
                            <a:pt x="68" y="35"/>
                          </a:lnTo>
                          <a:lnTo>
                            <a:pt x="72" y="39"/>
                          </a:lnTo>
                          <a:lnTo>
                            <a:pt x="74" y="43"/>
                          </a:lnTo>
                          <a:lnTo>
                            <a:pt x="76" y="51"/>
                          </a:lnTo>
                          <a:lnTo>
                            <a:pt x="76" y="59"/>
                          </a:lnTo>
                          <a:lnTo>
                            <a:pt x="76" y="117"/>
                          </a:lnTo>
                          <a:lnTo>
                            <a:pt x="112" y="117"/>
                          </a:lnTo>
                          <a:lnTo>
                            <a:pt x="112" y="55"/>
                          </a:lnTo>
                          <a:lnTo>
                            <a:pt x="112" y="55"/>
                          </a:lnTo>
                          <a:lnTo>
                            <a:pt x="112" y="49"/>
                          </a:lnTo>
                          <a:lnTo>
                            <a:pt x="108" y="33"/>
                          </a:lnTo>
                          <a:lnTo>
                            <a:pt x="106" y="23"/>
                          </a:lnTo>
                          <a:lnTo>
                            <a:pt x="102" y="14"/>
                          </a:lnTo>
                          <a:lnTo>
                            <a:pt x="96" y="6"/>
                          </a:lnTo>
                          <a:lnTo>
                            <a:pt x="88" y="2"/>
                          </a:lnTo>
                          <a:lnTo>
                            <a:pt x="88" y="2"/>
                          </a:lnTo>
                          <a:lnTo>
                            <a:pt x="78" y="0"/>
                          </a:lnTo>
                          <a:lnTo>
                            <a:pt x="68" y="0"/>
                          </a:lnTo>
                          <a:lnTo>
                            <a:pt x="62" y="0"/>
                          </a:lnTo>
                          <a:lnTo>
                            <a:pt x="54" y="2"/>
                          </a:lnTo>
                          <a:lnTo>
                            <a:pt x="48" y="4"/>
                          </a:lnTo>
                          <a:lnTo>
                            <a:pt x="42" y="8"/>
                          </a:lnTo>
                          <a:lnTo>
                            <a:pt x="34" y="19"/>
                          </a:lnTo>
                          <a:lnTo>
                            <a:pt x="34" y="2"/>
                          </a:lnTo>
                          <a:lnTo>
                            <a:pt x="0" y="2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8932" tIns="14467" rIns="28932" bIns="1446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Lato Ligh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1" name="Rectangle: Rounded Corners 111">
            <a:extLst>
              <a:ext uri="{FF2B5EF4-FFF2-40B4-BE49-F238E27FC236}">
                <a16:creationId xmlns:a16="http://schemas.microsoft.com/office/drawing/2014/main" id="{B86AA0A9-0C27-475A-BFD8-1AE0FD9E3173}"/>
              </a:ext>
            </a:extLst>
          </p:cNvPr>
          <p:cNvSpPr/>
          <p:nvPr/>
        </p:nvSpPr>
        <p:spPr>
          <a:xfrm>
            <a:off x="10026709" y="3481353"/>
            <a:ext cx="2007812" cy="119779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Subscribe to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445469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SBIR SOUNDINGS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E-Newsletter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using the QR code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and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receive updates delivered to your inbox!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0" name="Rectangle: Rounded Corners 111">
            <a:extLst>
              <a:ext uri="{FF2B5EF4-FFF2-40B4-BE49-F238E27FC236}">
                <a16:creationId xmlns:a16="http://schemas.microsoft.com/office/drawing/2014/main" id="{3024474F-6103-462B-8E33-3B980E8314A8}"/>
              </a:ext>
            </a:extLst>
          </p:cNvPr>
          <p:cNvSpPr/>
          <p:nvPr/>
        </p:nvSpPr>
        <p:spPr>
          <a:xfrm>
            <a:off x="9899709" y="5146027"/>
            <a:ext cx="2185853" cy="1220613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Read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445469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SBIR/STTR Transitions Newsletter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using the QR code or the link below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/>
                <a:ea typeface="+mn-ea"/>
                <a:cs typeface="+mn-cs"/>
                <a:hlinkClick r:id="rId16"/>
              </a:rPr>
              <a:t>https://navystp.com/transitions-newsletters/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5602FCA-9A94-4FF6-AC1B-7D46D03570A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17" y="5151229"/>
            <a:ext cx="1220618" cy="122061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3916C33-987E-4F7B-B12E-B188DC885F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9" y="-30990"/>
            <a:ext cx="1112812" cy="1120953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7C69075D-3072-46B2-BEE6-81904F78FA1F}"/>
              </a:ext>
            </a:extLst>
          </p:cNvPr>
          <p:cNvGrpSpPr>
            <a:grpSpLocks noChangeAspect="1"/>
          </p:cNvGrpSpPr>
          <p:nvPr/>
        </p:nvGrpSpPr>
        <p:grpSpPr>
          <a:xfrm>
            <a:off x="8520485" y="3399653"/>
            <a:ext cx="1380882" cy="1371600"/>
            <a:chOff x="6063184" y="3724128"/>
            <a:chExt cx="2748505" cy="27300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BF008A1-8E24-4E6D-9BAC-BA956CDB3F91}"/>
                </a:ext>
              </a:extLst>
            </p:cNvPr>
            <p:cNvSpPr/>
            <p:nvPr/>
          </p:nvSpPr>
          <p:spPr>
            <a:xfrm>
              <a:off x="6063184" y="3724128"/>
              <a:ext cx="2748505" cy="2730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4" name="Picture 73" descr="Qr code&#10;&#10;Description automatically generated">
              <a:extLst>
                <a:ext uri="{FF2B5EF4-FFF2-40B4-BE49-F238E27FC236}">
                  <a16:creationId xmlns:a16="http://schemas.microsoft.com/office/drawing/2014/main" id="{D32B696F-A95A-4BA8-BD58-92AB9DD7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600" y="3886744"/>
              <a:ext cx="2428139" cy="2428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59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55" y="116775"/>
            <a:ext cx="10515600" cy="995916"/>
          </a:xfrm>
        </p:spPr>
        <p:txBody>
          <a:bodyPr>
            <a:normAutofit/>
          </a:bodyPr>
          <a:lstStyle/>
          <a:p>
            <a:r>
              <a:rPr lang="en-US" sz="3600" dirty="0"/>
              <a:t>Federal SBIR/STTR Org Chart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027178" y="6583509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191" y="6134985"/>
            <a:ext cx="9186530" cy="3693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NAVY points of contact are available at www.navysbir.com/poc.htm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44A23-F08D-4C39-BE4A-B2D98B44D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07" y="1392194"/>
            <a:ext cx="10515601" cy="40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Technology Transition Ecosystem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96AF9-B954-4862-94DB-ABF76D96FC7B}"/>
              </a:ext>
            </a:extLst>
          </p:cNvPr>
          <p:cNvSpPr/>
          <p:nvPr/>
        </p:nvSpPr>
        <p:spPr>
          <a:xfrm>
            <a:off x="2933700" y="6489859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C483D22-2369-4BF3-8D7E-7B419DA9FE67}"/>
              </a:ext>
            </a:extLst>
          </p:cNvPr>
          <p:cNvGrpSpPr>
            <a:grpSpLocks noChangeAspect="1"/>
          </p:cNvGrpSpPr>
          <p:nvPr/>
        </p:nvGrpSpPr>
        <p:grpSpPr>
          <a:xfrm>
            <a:off x="3520921" y="1271146"/>
            <a:ext cx="5507363" cy="4796328"/>
            <a:chOff x="2002841" y="1369126"/>
            <a:chExt cx="4980541" cy="4337522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185BBE1-AE2F-4580-A891-7D12599D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129" y="2676480"/>
              <a:ext cx="1455127" cy="1465775"/>
            </a:xfrm>
            <a:prstGeom prst="rect">
              <a:avLst/>
            </a:prstGeom>
          </p:spPr>
        </p:pic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1639018-350D-4D67-A8C9-834202C0CF98}"/>
                </a:ext>
              </a:extLst>
            </p:cNvPr>
            <p:cNvGrpSpPr/>
            <p:nvPr/>
          </p:nvGrpSpPr>
          <p:grpSpPr>
            <a:xfrm>
              <a:off x="3207961" y="1415874"/>
              <a:ext cx="1454621" cy="1710250"/>
              <a:chOff x="3403621" y="1415539"/>
              <a:chExt cx="1454621" cy="1710250"/>
            </a:xfrm>
          </p:grpSpPr>
          <p:sp>
            <p:nvSpPr>
              <p:cNvPr id="143" name="Freeform: Shape 6274">
                <a:extLst>
                  <a:ext uri="{FF2B5EF4-FFF2-40B4-BE49-F238E27FC236}">
                    <a16:creationId xmlns:a16="http://schemas.microsoft.com/office/drawing/2014/main" id="{B007D1AB-5241-449C-9142-6BF878C088A9}"/>
                  </a:ext>
                </a:extLst>
              </p:cNvPr>
              <p:cNvSpPr/>
              <p:nvPr/>
            </p:nvSpPr>
            <p:spPr>
              <a:xfrm>
                <a:off x="3403621" y="1415539"/>
                <a:ext cx="1454621" cy="17102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8" h="1232">
                    <a:moveTo>
                      <a:pt x="832" y="816"/>
                    </a:moveTo>
                    <a:cubicBezTo>
                      <a:pt x="747" y="816"/>
                      <a:pt x="665" y="832"/>
                      <a:pt x="589" y="862"/>
                    </a:cubicBezTo>
                    <a:lnTo>
                      <a:pt x="524" y="707"/>
                    </a:lnTo>
                    <a:cubicBezTo>
                      <a:pt x="652" y="648"/>
                      <a:pt x="740" y="520"/>
                      <a:pt x="740" y="370"/>
                    </a:cubicBezTo>
                    <a:cubicBezTo>
                      <a:pt x="740" y="166"/>
                      <a:pt x="574" y="0"/>
                      <a:pt x="370" y="0"/>
                    </a:cubicBezTo>
                    <a:cubicBezTo>
                      <a:pt x="166" y="0"/>
                      <a:pt x="0" y="166"/>
                      <a:pt x="0" y="370"/>
                    </a:cubicBezTo>
                    <a:cubicBezTo>
                      <a:pt x="0" y="575"/>
                      <a:pt x="166" y="741"/>
                      <a:pt x="370" y="741"/>
                    </a:cubicBezTo>
                    <a:cubicBezTo>
                      <a:pt x="416" y="741"/>
                      <a:pt x="460" y="732"/>
                      <a:pt x="501" y="717"/>
                    </a:cubicBezTo>
                    <a:lnTo>
                      <a:pt x="565" y="872"/>
                    </a:lnTo>
                    <a:cubicBezTo>
                      <a:pt x="413" y="939"/>
                      <a:pt x="289" y="1062"/>
                      <a:pt x="222" y="1223"/>
                    </a:cubicBezTo>
                    <a:lnTo>
                      <a:pt x="245" y="1232"/>
                    </a:lnTo>
                    <a:cubicBezTo>
                      <a:pt x="344" y="995"/>
                      <a:pt x="575" y="842"/>
                      <a:pt x="832" y="842"/>
                    </a:cubicBezTo>
                    <a:cubicBezTo>
                      <a:pt x="903" y="842"/>
                      <a:pt x="972" y="853"/>
                      <a:pt x="1039" y="876"/>
                    </a:cubicBezTo>
                    <a:lnTo>
                      <a:pt x="1048" y="852"/>
                    </a:lnTo>
                    <a:cubicBezTo>
                      <a:pt x="978" y="828"/>
                      <a:pt x="906" y="816"/>
                      <a:pt x="832" y="816"/>
                    </a:cubicBezTo>
                    <a:close/>
                  </a:path>
                </a:pathLst>
              </a:custGeom>
              <a:solidFill>
                <a:srgbClr val="FF9933"/>
              </a:solidFill>
              <a:ln cap="flat">
                <a:noFill/>
                <a:prstDash val="solid"/>
              </a:ln>
            </p:spPr>
            <p:txBody>
              <a:bodyPr vert="horz" wrap="none" lIns="33759" tIns="16879" rIns="33759" bIns="16879" anchor="ctr" anchorCtr="1" compatLnSpc="0"/>
              <a:lstStyle/>
              <a:p>
                <a:pPr marL="0" marR="0" lvl="0" indent="0" defTabSz="685846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F964FDC-5745-4507-B48B-2363236E42C1}"/>
                  </a:ext>
                </a:extLst>
              </p:cNvPr>
              <p:cNvSpPr/>
              <p:nvPr/>
            </p:nvSpPr>
            <p:spPr>
              <a:xfrm>
                <a:off x="3482827" y="1611774"/>
                <a:ext cx="855611" cy="648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Small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Business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Project Team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5837AC3-879B-4880-BA75-68BC775564DC}"/>
                </a:ext>
              </a:extLst>
            </p:cNvPr>
            <p:cNvGrpSpPr/>
            <p:nvPr/>
          </p:nvGrpSpPr>
          <p:grpSpPr>
            <a:xfrm>
              <a:off x="2174904" y="2634438"/>
              <a:ext cx="1715469" cy="1471293"/>
              <a:chOff x="2174904" y="2634438"/>
              <a:chExt cx="1715469" cy="1471293"/>
            </a:xfrm>
          </p:grpSpPr>
          <p:sp>
            <p:nvSpPr>
              <p:cNvPr id="141" name="Freeform: Shape 6272">
                <a:extLst>
                  <a:ext uri="{FF2B5EF4-FFF2-40B4-BE49-F238E27FC236}">
                    <a16:creationId xmlns:a16="http://schemas.microsoft.com/office/drawing/2014/main" id="{0536A677-BAA7-4294-BBA9-41689B94B47D}"/>
                  </a:ext>
                </a:extLst>
              </p:cNvPr>
              <p:cNvSpPr/>
              <p:nvPr/>
            </p:nvSpPr>
            <p:spPr>
              <a:xfrm rot="4055517">
                <a:off x="2330859" y="2546217"/>
                <a:ext cx="1471293" cy="16477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0" h="1187">
                    <a:moveTo>
                      <a:pt x="877" y="443"/>
                    </a:moveTo>
                    <a:cubicBezTo>
                      <a:pt x="939" y="443"/>
                      <a:pt x="1001" y="434"/>
                      <a:pt x="1060" y="417"/>
                    </a:cubicBezTo>
                    <a:lnTo>
                      <a:pt x="1053" y="393"/>
                    </a:lnTo>
                    <a:cubicBezTo>
                      <a:pt x="995" y="409"/>
                      <a:pt x="936" y="417"/>
                      <a:pt x="877" y="417"/>
                    </a:cubicBezTo>
                    <a:cubicBezTo>
                      <a:pt x="611" y="417"/>
                      <a:pt x="372" y="250"/>
                      <a:pt x="280" y="0"/>
                    </a:cubicBezTo>
                    <a:lnTo>
                      <a:pt x="256" y="10"/>
                    </a:lnTo>
                    <a:cubicBezTo>
                      <a:pt x="313" y="165"/>
                      <a:pt x="425" y="289"/>
                      <a:pt x="564" y="364"/>
                    </a:cubicBezTo>
                    <a:lnTo>
                      <a:pt x="462" y="565"/>
                    </a:lnTo>
                    <a:cubicBezTo>
                      <a:pt x="421" y="546"/>
                      <a:pt x="374" y="535"/>
                      <a:pt x="325" y="535"/>
                    </a:cubicBezTo>
                    <a:cubicBezTo>
                      <a:pt x="146" y="535"/>
                      <a:pt x="0" y="681"/>
                      <a:pt x="0" y="861"/>
                    </a:cubicBezTo>
                    <a:cubicBezTo>
                      <a:pt x="0" y="1041"/>
                      <a:pt x="146" y="1187"/>
                      <a:pt x="325" y="1187"/>
                    </a:cubicBezTo>
                    <a:cubicBezTo>
                      <a:pt x="505" y="1187"/>
                      <a:pt x="651" y="1041"/>
                      <a:pt x="651" y="861"/>
                    </a:cubicBezTo>
                    <a:cubicBezTo>
                      <a:pt x="651" y="739"/>
                      <a:pt x="584" y="633"/>
                      <a:pt x="485" y="577"/>
                    </a:cubicBezTo>
                    <a:lnTo>
                      <a:pt x="588" y="376"/>
                    </a:lnTo>
                    <a:cubicBezTo>
                      <a:pt x="676" y="419"/>
                      <a:pt x="775" y="443"/>
                      <a:pt x="877" y="44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33759" tIns="16879" rIns="33759" bIns="16879" anchor="ctr" anchorCtr="1" compatLnSpc="0"/>
              <a:lstStyle/>
              <a:p>
                <a:pPr marL="0" marR="0" lvl="0" indent="0" defTabSz="685846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FDFC6A9-2BD7-4A99-913F-EA2DA5CD64C2}"/>
                  </a:ext>
                </a:extLst>
              </p:cNvPr>
              <p:cNvSpPr/>
              <p:nvPr/>
            </p:nvSpPr>
            <p:spPr>
              <a:xfrm>
                <a:off x="2174904" y="3101017"/>
                <a:ext cx="882570" cy="367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Fleet and Force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5E0D147-D1E4-4ABD-B80B-74342F373288}"/>
                </a:ext>
              </a:extLst>
            </p:cNvPr>
            <p:cNvGrpSpPr/>
            <p:nvPr/>
          </p:nvGrpSpPr>
          <p:grpSpPr>
            <a:xfrm rot="21310333">
              <a:off x="4506977" y="1369126"/>
              <a:ext cx="1624160" cy="1742632"/>
              <a:chOff x="4554237" y="1368480"/>
              <a:chExt cx="1624160" cy="1742632"/>
            </a:xfrm>
          </p:grpSpPr>
          <p:sp>
            <p:nvSpPr>
              <p:cNvPr id="137" name="Freeform: Shape 6268">
                <a:extLst>
                  <a:ext uri="{FF2B5EF4-FFF2-40B4-BE49-F238E27FC236}">
                    <a16:creationId xmlns:a16="http://schemas.microsoft.com/office/drawing/2014/main" id="{B3435FC6-1065-4602-A4D6-66C92FE4005D}"/>
                  </a:ext>
                </a:extLst>
              </p:cNvPr>
              <p:cNvSpPr/>
              <p:nvPr/>
            </p:nvSpPr>
            <p:spPr>
              <a:xfrm rot="1050834">
                <a:off x="4554237" y="1719012"/>
                <a:ext cx="1146191" cy="13921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26" h="1003">
                    <a:moveTo>
                      <a:pt x="643" y="0"/>
                    </a:moveTo>
                    <a:cubicBezTo>
                      <a:pt x="541" y="0"/>
                      <a:pt x="459" y="82"/>
                      <a:pt x="459" y="183"/>
                    </a:cubicBezTo>
                    <a:cubicBezTo>
                      <a:pt x="459" y="250"/>
                      <a:pt x="495" y="308"/>
                      <a:pt x="548" y="340"/>
                    </a:cubicBezTo>
                    <a:lnTo>
                      <a:pt x="295" y="830"/>
                    </a:lnTo>
                    <a:cubicBezTo>
                      <a:pt x="204" y="786"/>
                      <a:pt x="105" y="761"/>
                      <a:pt x="1" y="758"/>
                    </a:cubicBezTo>
                    <a:lnTo>
                      <a:pt x="0" y="784"/>
                    </a:lnTo>
                    <a:cubicBezTo>
                      <a:pt x="185" y="789"/>
                      <a:pt x="356" y="866"/>
                      <a:pt x="483" y="1003"/>
                    </a:cubicBezTo>
                    <a:lnTo>
                      <a:pt x="502" y="986"/>
                    </a:lnTo>
                    <a:cubicBezTo>
                      <a:pt x="448" y="927"/>
                      <a:pt x="386" y="879"/>
                      <a:pt x="318" y="843"/>
                    </a:cubicBezTo>
                    <a:lnTo>
                      <a:pt x="570" y="352"/>
                    </a:lnTo>
                    <a:cubicBezTo>
                      <a:pt x="593" y="362"/>
                      <a:pt x="617" y="367"/>
                      <a:pt x="643" y="367"/>
                    </a:cubicBezTo>
                    <a:cubicBezTo>
                      <a:pt x="744" y="367"/>
                      <a:pt x="826" y="285"/>
                      <a:pt x="826" y="183"/>
                    </a:cubicBezTo>
                    <a:cubicBezTo>
                      <a:pt x="826" y="82"/>
                      <a:pt x="744" y="0"/>
                      <a:pt x="643" y="0"/>
                    </a:cubicBez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33759" tIns="16879" rIns="33759" bIns="16879" anchor="ctr" anchorCtr="1" compatLnSpc="0"/>
              <a:lstStyle/>
              <a:p>
                <a:pPr marL="0" marR="0" lvl="0" indent="0" defTabSz="685846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627C0C5B-595B-4B64-B5F0-1D543FBBB12D}"/>
                  </a:ext>
                </a:extLst>
              </p:cNvPr>
              <p:cNvGrpSpPr/>
              <p:nvPr/>
            </p:nvGrpSpPr>
            <p:grpSpPr>
              <a:xfrm>
                <a:off x="4963883" y="1368480"/>
                <a:ext cx="1214514" cy="1035378"/>
                <a:chOff x="4889024" y="1262870"/>
                <a:chExt cx="1214514" cy="1035378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6E0B3E32-37CC-4184-A599-10F441A26A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492176">
                  <a:off x="4979255" y="1262870"/>
                  <a:ext cx="1035378" cy="1035378"/>
                </a:xfrm>
                <a:prstGeom prst="ellipse">
                  <a:avLst/>
                </a:prstGeom>
                <a:solidFill>
                  <a:schemeClr val="bg2">
                    <a:lumMod val="8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419" sz="180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CDD2672C-E7DF-4392-A509-F85B7E4C2A15}"/>
                    </a:ext>
                  </a:extLst>
                </p:cNvPr>
                <p:cNvSpPr/>
                <p:nvPr/>
              </p:nvSpPr>
              <p:spPr>
                <a:xfrm rot="289667">
                  <a:off x="4889024" y="1429189"/>
                  <a:ext cx="1214514" cy="7184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Navy SBIR/STTR Support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Team</a:t>
                  </a:r>
                </a:p>
              </p:txBody>
            </p:sp>
          </p:grp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E239061-4F5C-499F-B2FA-8400BDBCD631}"/>
                </a:ext>
              </a:extLst>
            </p:cNvPr>
            <p:cNvGrpSpPr/>
            <p:nvPr/>
          </p:nvGrpSpPr>
          <p:grpSpPr>
            <a:xfrm>
              <a:off x="2002841" y="3188990"/>
              <a:ext cx="2175625" cy="2006182"/>
              <a:chOff x="2002841" y="3188990"/>
              <a:chExt cx="2175625" cy="2006182"/>
            </a:xfrm>
          </p:grpSpPr>
          <p:sp>
            <p:nvSpPr>
              <p:cNvPr id="135" name="Freeform: Shape 6271">
                <a:extLst>
                  <a:ext uri="{FF2B5EF4-FFF2-40B4-BE49-F238E27FC236}">
                    <a16:creationId xmlns:a16="http://schemas.microsoft.com/office/drawing/2014/main" id="{8BAA5D7C-9112-454B-9E21-BF8A51343276}"/>
                  </a:ext>
                </a:extLst>
              </p:cNvPr>
              <p:cNvSpPr/>
              <p:nvPr/>
            </p:nvSpPr>
            <p:spPr>
              <a:xfrm rot="4272544">
                <a:off x="2087563" y="3104268"/>
                <a:ext cx="2006182" cy="21756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45" h="1474">
                    <a:moveTo>
                      <a:pt x="1119" y="823"/>
                    </a:moveTo>
                    <a:cubicBezTo>
                      <a:pt x="1078" y="823"/>
                      <a:pt x="1039" y="831"/>
                      <a:pt x="1002" y="844"/>
                    </a:cubicBezTo>
                    <a:lnTo>
                      <a:pt x="745" y="251"/>
                    </a:lnTo>
                    <a:cubicBezTo>
                      <a:pt x="835" y="210"/>
                      <a:pt x="915" y="145"/>
                      <a:pt x="974" y="63"/>
                    </a:cubicBezTo>
                    <a:lnTo>
                      <a:pt x="953" y="48"/>
                    </a:lnTo>
                    <a:cubicBezTo>
                      <a:pt x="849" y="192"/>
                      <a:pt x="681" y="279"/>
                      <a:pt x="503" y="279"/>
                    </a:cubicBezTo>
                    <a:cubicBezTo>
                      <a:pt x="305" y="279"/>
                      <a:pt x="121" y="172"/>
                      <a:pt x="23" y="0"/>
                    </a:cubicBezTo>
                    <a:lnTo>
                      <a:pt x="0" y="13"/>
                    </a:lnTo>
                    <a:cubicBezTo>
                      <a:pt x="103" y="193"/>
                      <a:pt x="296" y="304"/>
                      <a:pt x="503" y="304"/>
                    </a:cubicBezTo>
                    <a:cubicBezTo>
                      <a:pt x="579" y="304"/>
                      <a:pt x="653" y="289"/>
                      <a:pt x="722" y="262"/>
                    </a:cubicBezTo>
                    <a:lnTo>
                      <a:pt x="978" y="855"/>
                    </a:lnTo>
                    <a:cubicBezTo>
                      <a:pt x="869" y="907"/>
                      <a:pt x="794" y="1019"/>
                      <a:pt x="794" y="1148"/>
                    </a:cubicBezTo>
                    <a:cubicBezTo>
                      <a:pt x="794" y="1328"/>
                      <a:pt x="939" y="1474"/>
                      <a:pt x="1119" y="1474"/>
                    </a:cubicBezTo>
                    <a:cubicBezTo>
                      <a:pt x="1299" y="1474"/>
                      <a:pt x="1445" y="1328"/>
                      <a:pt x="1445" y="1148"/>
                    </a:cubicBezTo>
                    <a:cubicBezTo>
                      <a:pt x="1445" y="969"/>
                      <a:pt x="1299" y="823"/>
                      <a:pt x="1119" y="8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33759" tIns="16879" rIns="33759" bIns="16879" anchor="ctr" anchorCtr="1" compatLnSpc="0"/>
              <a:lstStyle/>
              <a:p>
                <a:pPr marL="0" marR="0" lvl="0" indent="0" defTabSz="685846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AF10BFF-CF37-49F9-9636-AC80596604F6}"/>
                  </a:ext>
                </a:extLst>
              </p:cNvPr>
              <p:cNvSpPr/>
              <p:nvPr/>
            </p:nvSpPr>
            <p:spPr>
              <a:xfrm>
                <a:off x="2136416" y="4765379"/>
                <a:ext cx="1086128" cy="367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Resource Sponsors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B02DE91-464C-469E-B406-1FFF6A72B2B8}"/>
                </a:ext>
              </a:extLst>
            </p:cNvPr>
            <p:cNvGrpSpPr/>
            <p:nvPr/>
          </p:nvGrpSpPr>
          <p:grpSpPr>
            <a:xfrm>
              <a:off x="4903640" y="3838892"/>
              <a:ext cx="1454630" cy="1246776"/>
              <a:chOff x="4903640" y="3838892"/>
              <a:chExt cx="1454630" cy="1246776"/>
            </a:xfrm>
          </p:grpSpPr>
          <p:sp>
            <p:nvSpPr>
              <p:cNvPr id="132" name="Freeform: Shape 6270">
                <a:extLst>
                  <a:ext uri="{FF2B5EF4-FFF2-40B4-BE49-F238E27FC236}">
                    <a16:creationId xmlns:a16="http://schemas.microsoft.com/office/drawing/2014/main" id="{C47513AA-DE5E-40E0-A098-826C13706F5D}"/>
                  </a:ext>
                </a:extLst>
              </p:cNvPr>
              <p:cNvSpPr/>
              <p:nvPr/>
            </p:nvSpPr>
            <p:spPr>
              <a:xfrm rot="822065">
                <a:off x="4903640" y="3838892"/>
                <a:ext cx="1008649" cy="86832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7" h="626">
                    <a:moveTo>
                      <a:pt x="545" y="259"/>
                    </a:moveTo>
                    <a:cubicBezTo>
                      <a:pt x="476" y="259"/>
                      <a:pt x="417" y="296"/>
                      <a:pt x="385" y="351"/>
                    </a:cubicBezTo>
                    <a:lnTo>
                      <a:pt x="96" y="211"/>
                    </a:lnTo>
                    <a:cubicBezTo>
                      <a:pt x="126" y="145"/>
                      <a:pt x="146" y="75"/>
                      <a:pt x="155" y="3"/>
                    </a:cubicBezTo>
                    <a:lnTo>
                      <a:pt x="129" y="0"/>
                    </a:lnTo>
                    <a:cubicBezTo>
                      <a:pt x="115" y="116"/>
                      <a:pt x="71" y="227"/>
                      <a:pt x="0" y="322"/>
                    </a:cubicBezTo>
                    <a:lnTo>
                      <a:pt x="21" y="337"/>
                    </a:lnTo>
                    <a:cubicBezTo>
                      <a:pt x="45" y="305"/>
                      <a:pt x="66" y="270"/>
                      <a:pt x="84" y="235"/>
                    </a:cubicBezTo>
                    <a:lnTo>
                      <a:pt x="374" y="374"/>
                    </a:lnTo>
                    <a:cubicBezTo>
                      <a:pt x="366" y="395"/>
                      <a:pt x="361" y="418"/>
                      <a:pt x="361" y="442"/>
                    </a:cubicBezTo>
                    <a:cubicBezTo>
                      <a:pt x="361" y="544"/>
                      <a:pt x="443" y="626"/>
                      <a:pt x="545" y="626"/>
                    </a:cubicBezTo>
                    <a:cubicBezTo>
                      <a:pt x="645" y="626"/>
                      <a:pt x="727" y="544"/>
                      <a:pt x="727" y="442"/>
                    </a:cubicBezTo>
                    <a:cubicBezTo>
                      <a:pt x="727" y="341"/>
                      <a:pt x="645" y="259"/>
                      <a:pt x="545" y="259"/>
                    </a:cubicBezTo>
                    <a:close/>
                  </a:path>
                </a:pathLst>
              </a:custGeom>
              <a:solidFill>
                <a:srgbClr val="5B9BD5">
                  <a:lumMod val="60000"/>
                  <a:lumOff val="40000"/>
                </a:srgbClr>
              </a:solidFill>
              <a:ln cap="flat">
                <a:noFill/>
                <a:prstDash val="solid"/>
              </a:ln>
            </p:spPr>
            <p:txBody>
              <a:bodyPr vert="horz" wrap="none" lIns="33759" tIns="16879" rIns="33759" bIns="16879" anchor="ctr" anchorCtr="1" compatLnSpc="0"/>
              <a:lstStyle/>
              <a:p>
                <a:pPr marL="0" marR="0" lvl="0" indent="0" defTabSz="685846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4051F45E-160C-49B1-B7C7-200D88731C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22065">
                <a:off x="5330933" y="4077019"/>
                <a:ext cx="1008649" cy="1008649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419" sz="18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D2DB8834-E028-4E89-BA79-633BA012B83B}"/>
                  </a:ext>
                </a:extLst>
              </p:cNvPr>
              <p:cNvSpPr/>
              <p:nvPr/>
            </p:nvSpPr>
            <p:spPr>
              <a:xfrm>
                <a:off x="5309482" y="4405934"/>
                <a:ext cx="1048788" cy="367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Research Institutions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5778DF6-1CED-4102-8950-3443A92D8E9F}"/>
                </a:ext>
              </a:extLst>
            </p:cNvPr>
            <p:cNvGrpSpPr/>
            <p:nvPr/>
          </p:nvGrpSpPr>
          <p:grpSpPr>
            <a:xfrm>
              <a:off x="3671502" y="4192080"/>
              <a:ext cx="1235342" cy="1514568"/>
              <a:chOff x="3671502" y="4192080"/>
              <a:chExt cx="1235342" cy="1514568"/>
            </a:xfrm>
          </p:grpSpPr>
          <p:sp>
            <p:nvSpPr>
              <p:cNvPr id="130" name="Freeform: Shape 6273">
                <a:extLst>
                  <a:ext uri="{FF2B5EF4-FFF2-40B4-BE49-F238E27FC236}">
                    <a16:creationId xmlns:a16="http://schemas.microsoft.com/office/drawing/2014/main" id="{3440E2C5-DD34-4EFD-922A-EE753F93EB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781684">
                <a:off x="3500295" y="4446444"/>
                <a:ext cx="1514568" cy="100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5" h="867">
                    <a:moveTo>
                      <a:pt x="1305" y="280"/>
                    </a:moveTo>
                    <a:lnTo>
                      <a:pt x="1271" y="254"/>
                    </a:lnTo>
                    <a:cubicBezTo>
                      <a:pt x="1215" y="330"/>
                      <a:pt x="1179" y="416"/>
                      <a:pt x="1164" y="507"/>
                    </a:cubicBezTo>
                    <a:lnTo>
                      <a:pt x="865" y="468"/>
                    </a:lnTo>
                    <a:cubicBezTo>
                      <a:pt x="866" y="456"/>
                      <a:pt x="867" y="445"/>
                      <a:pt x="867" y="434"/>
                    </a:cubicBezTo>
                    <a:cubicBezTo>
                      <a:pt x="867" y="194"/>
                      <a:pt x="673" y="0"/>
                      <a:pt x="433" y="0"/>
                    </a:cubicBezTo>
                    <a:cubicBezTo>
                      <a:pt x="194" y="0"/>
                      <a:pt x="0" y="194"/>
                      <a:pt x="0" y="434"/>
                    </a:cubicBezTo>
                    <a:cubicBezTo>
                      <a:pt x="0" y="673"/>
                      <a:pt x="194" y="867"/>
                      <a:pt x="433" y="867"/>
                    </a:cubicBezTo>
                    <a:cubicBezTo>
                      <a:pt x="647" y="867"/>
                      <a:pt x="824" y="713"/>
                      <a:pt x="860" y="511"/>
                    </a:cubicBezTo>
                    <a:lnTo>
                      <a:pt x="1158" y="549"/>
                    </a:lnTo>
                    <a:cubicBezTo>
                      <a:pt x="1157" y="567"/>
                      <a:pt x="1156" y="585"/>
                      <a:pt x="1156" y="603"/>
                    </a:cubicBezTo>
                    <a:cubicBezTo>
                      <a:pt x="1156" y="682"/>
                      <a:pt x="1171" y="759"/>
                      <a:pt x="1201" y="831"/>
                    </a:cubicBezTo>
                    <a:lnTo>
                      <a:pt x="1241" y="814"/>
                    </a:lnTo>
                    <a:cubicBezTo>
                      <a:pt x="1213" y="747"/>
                      <a:pt x="1199" y="677"/>
                      <a:pt x="1199" y="603"/>
                    </a:cubicBezTo>
                    <a:cubicBezTo>
                      <a:pt x="1199" y="486"/>
                      <a:pt x="1236" y="374"/>
                      <a:pt x="1305" y="280"/>
                    </a:cubicBezTo>
                    <a:close/>
                  </a:path>
                </a:pathLst>
              </a:custGeom>
              <a:solidFill>
                <a:srgbClr val="92D050"/>
              </a:solidFill>
              <a:ln cap="flat">
                <a:noFill/>
                <a:prstDash val="solid"/>
              </a:ln>
            </p:spPr>
            <p:txBody>
              <a:bodyPr vert="horz" wrap="none" lIns="33759" tIns="16879" rIns="33759" bIns="16879" anchor="ctr" anchorCtr="1" compatLnSpc="0"/>
              <a:lstStyle/>
              <a:p>
                <a:pPr marL="0" marR="0" lvl="0" indent="0" defTabSz="685846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ED2EBDF-89FE-4C2F-B90A-65D64D916FD3}"/>
                  </a:ext>
                </a:extLst>
              </p:cNvPr>
              <p:cNvSpPr/>
              <p:nvPr/>
            </p:nvSpPr>
            <p:spPr>
              <a:xfrm>
                <a:off x="3671502" y="4916245"/>
                <a:ext cx="1235342" cy="648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NR&amp;DE PMs/PEOs TWHs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TPOCs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599DD14-04FD-493A-B7FE-4C9616AD91E5}"/>
                </a:ext>
              </a:extLst>
            </p:cNvPr>
            <p:cNvGrpSpPr/>
            <p:nvPr/>
          </p:nvGrpSpPr>
          <p:grpSpPr>
            <a:xfrm>
              <a:off x="4791231" y="2686424"/>
              <a:ext cx="2192151" cy="2006182"/>
              <a:chOff x="4791231" y="2686424"/>
              <a:chExt cx="2192151" cy="2006182"/>
            </a:xfrm>
          </p:grpSpPr>
          <p:sp>
            <p:nvSpPr>
              <p:cNvPr id="128" name="Freeform: Shape 6271">
                <a:extLst>
                  <a:ext uri="{FF2B5EF4-FFF2-40B4-BE49-F238E27FC236}">
                    <a16:creationId xmlns:a16="http://schemas.microsoft.com/office/drawing/2014/main" id="{608DE6A5-A31C-48C9-841C-C3B3EED6D84C}"/>
                  </a:ext>
                </a:extLst>
              </p:cNvPr>
              <p:cNvSpPr/>
              <p:nvPr/>
            </p:nvSpPr>
            <p:spPr>
              <a:xfrm rot="17656924">
                <a:off x="4811375" y="2666280"/>
                <a:ext cx="2006182" cy="204647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45" h="1474">
                    <a:moveTo>
                      <a:pt x="1119" y="823"/>
                    </a:moveTo>
                    <a:cubicBezTo>
                      <a:pt x="1078" y="823"/>
                      <a:pt x="1039" y="831"/>
                      <a:pt x="1002" y="844"/>
                    </a:cubicBezTo>
                    <a:lnTo>
                      <a:pt x="745" y="251"/>
                    </a:lnTo>
                    <a:cubicBezTo>
                      <a:pt x="835" y="210"/>
                      <a:pt x="915" y="145"/>
                      <a:pt x="974" y="63"/>
                    </a:cubicBezTo>
                    <a:lnTo>
                      <a:pt x="953" y="48"/>
                    </a:lnTo>
                    <a:cubicBezTo>
                      <a:pt x="849" y="192"/>
                      <a:pt x="681" y="279"/>
                      <a:pt x="503" y="279"/>
                    </a:cubicBezTo>
                    <a:cubicBezTo>
                      <a:pt x="305" y="279"/>
                      <a:pt x="121" y="172"/>
                      <a:pt x="23" y="0"/>
                    </a:cubicBezTo>
                    <a:lnTo>
                      <a:pt x="0" y="13"/>
                    </a:lnTo>
                    <a:cubicBezTo>
                      <a:pt x="103" y="193"/>
                      <a:pt x="296" y="304"/>
                      <a:pt x="503" y="304"/>
                    </a:cubicBezTo>
                    <a:cubicBezTo>
                      <a:pt x="579" y="304"/>
                      <a:pt x="653" y="289"/>
                      <a:pt x="722" y="262"/>
                    </a:cubicBezTo>
                    <a:lnTo>
                      <a:pt x="978" y="855"/>
                    </a:lnTo>
                    <a:cubicBezTo>
                      <a:pt x="869" y="907"/>
                      <a:pt x="794" y="1019"/>
                      <a:pt x="794" y="1148"/>
                    </a:cubicBezTo>
                    <a:cubicBezTo>
                      <a:pt x="794" y="1328"/>
                      <a:pt x="939" y="1474"/>
                      <a:pt x="1119" y="1474"/>
                    </a:cubicBezTo>
                    <a:cubicBezTo>
                      <a:pt x="1299" y="1474"/>
                      <a:pt x="1445" y="1328"/>
                      <a:pt x="1445" y="1148"/>
                    </a:cubicBezTo>
                    <a:cubicBezTo>
                      <a:pt x="1445" y="969"/>
                      <a:pt x="1299" y="823"/>
                      <a:pt x="1119" y="823"/>
                    </a:cubicBezTo>
                    <a:close/>
                  </a:path>
                </a:pathLst>
              </a:custGeom>
              <a:solidFill>
                <a:srgbClr val="33CCCC"/>
              </a:solidFill>
              <a:ln cap="flat">
                <a:noFill/>
                <a:prstDash val="solid"/>
              </a:ln>
            </p:spPr>
            <p:txBody>
              <a:bodyPr vert="horz" wrap="none" lIns="33759" tIns="16879" rIns="33759" bIns="16879" anchor="ctr" anchorCtr="1" compatLnSpc="0"/>
              <a:lstStyle/>
              <a:p>
                <a:pPr marL="0" marR="0" lvl="0" indent="0" defTabSz="685846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A9FD6A1-BF4A-489B-B602-D2C6CE12CD9D}"/>
                  </a:ext>
                </a:extLst>
              </p:cNvPr>
              <p:cNvSpPr/>
              <p:nvPr/>
            </p:nvSpPr>
            <p:spPr>
              <a:xfrm>
                <a:off x="6158065" y="3214911"/>
                <a:ext cx="825317" cy="508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The Primes OEMs</a:t>
                </a:r>
              </a:p>
            </p:txBody>
          </p:sp>
        </p:grp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E8A89C37-02B9-4DBD-A224-4BABA2C3233A}"/>
              </a:ext>
            </a:extLst>
          </p:cNvPr>
          <p:cNvSpPr txBox="1"/>
          <p:nvPr/>
        </p:nvSpPr>
        <p:spPr>
          <a:xfrm>
            <a:off x="1343067" y="6180543"/>
            <a:ext cx="9753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Goal:  Agreed Upon and Timely Tech Development, Transition, and Insertion Plans</a:t>
            </a:r>
            <a:endParaRPr lang="es-419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0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908189" y="6497807"/>
            <a:ext cx="6576817" cy="24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 STATEMENT A. Approved for public release: distribution unlimited. 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4D335A59-B589-494B-A396-E906CA2C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55" y="116775"/>
            <a:ext cx="10515600" cy="995916"/>
          </a:xfrm>
        </p:spPr>
        <p:txBody>
          <a:bodyPr>
            <a:normAutofit/>
          </a:bodyPr>
          <a:lstStyle/>
          <a:p>
            <a:r>
              <a:rPr lang="en-US" sz="3600" dirty="0"/>
              <a:t>Delivering Innovation to the Warfighter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91EC42-8E20-4BF9-B4EB-1A0D3DB9F2B1}"/>
              </a:ext>
            </a:extLst>
          </p:cNvPr>
          <p:cNvSpPr txBox="1"/>
          <p:nvPr/>
        </p:nvSpPr>
        <p:spPr>
          <a:xfrm>
            <a:off x="3797300" y="6049607"/>
            <a:ext cx="4747934" cy="3693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More information at www.navysbir.com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756FE0-7AA7-449D-BC7C-DD45ACA544C7}"/>
              </a:ext>
            </a:extLst>
          </p:cNvPr>
          <p:cNvSpPr txBox="1"/>
          <p:nvPr/>
        </p:nvSpPr>
        <p:spPr>
          <a:xfrm>
            <a:off x="1016000" y="5975963"/>
            <a:ext cx="165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*FY21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E27CA4-12CD-4610-9BDF-D815F03E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05" y="1426454"/>
            <a:ext cx="10314390" cy="42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5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91" y="108867"/>
            <a:ext cx="10515600" cy="995916"/>
          </a:xfrm>
        </p:spPr>
        <p:txBody>
          <a:bodyPr>
            <a:normAutofit/>
          </a:bodyPr>
          <a:lstStyle/>
          <a:p>
            <a:r>
              <a:rPr lang="en-US" sz="3600" dirty="0"/>
              <a:t>How Small Businesses Participate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13575" y="6546019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CF6148-DE52-4DB2-9FA5-1F975F625CEE}"/>
              </a:ext>
            </a:extLst>
          </p:cNvPr>
          <p:cNvGrpSpPr/>
          <p:nvPr/>
        </p:nvGrpSpPr>
        <p:grpSpPr>
          <a:xfrm>
            <a:off x="549122" y="1195054"/>
            <a:ext cx="7292652" cy="1371600"/>
            <a:chOff x="676718" y="1195054"/>
            <a:chExt cx="7292652" cy="1371600"/>
          </a:xfrm>
        </p:grpSpPr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BCB3E903-153F-4C10-BC27-86F39C22B391}"/>
                </a:ext>
              </a:extLst>
            </p:cNvPr>
            <p:cNvSpPr txBox="1">
              <a:spLocks/>
            </p:cNvSpPr>
            <p:nvPr/>
          </p:nvSpPr>
          <p:spPr>
            <a:xfrm>
              <a:off x="2487711" y="1244749"/>
              <a:ext cx="5481659" cy="1272211"/>
            </a:xfrm>
            <a:prstGeom prst="rect">
              <a:avLst/>
            </a:prstGeom>
          </p:spPr>
          <p:txBody>
            <a:bodyPr vert="horz" lIns="182843" tIns="91422" rIns="182843" bIns="91422" rtlCol="0" anchor="ctr" anchorCtr="0">
              <a:noAutofit/>
            </a:bodyPr>
            <a:lstStyle>
              <a:lvl1pPr marL="0" indent="0" algn="l" defTabSz="68584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en-US" sz="18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1pPr>
              <a:lvl2pPr marL="342923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2pPr>
              <a:lvl3pPr marL="685846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35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3pPr>
              <a:lvl4pPr marL="1028768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4pPr>
              <a:lvl5pPr marL="1371691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200" kern="1200" dirty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5pPr>
              <a:lvl6pPr marL="1886076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998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921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844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D6F6B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</a:rPr>
                <a:t>Determine eligibility </a:t>
              </a:r>
            </a:p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29B26"/>
                  </a:solidFill>
                  <a:effectLst/>
                  <a:uLnTx/>
                  <a:uFillTx/>
                  <a:latin typeface="Lato Light"/>
                  <a:ea typeface="+mn-ea"/>
                  <a:hlinkClick r:id="rId3"/>
                </a:rPr>
                <a:t>https://www.sbir.gov/faqs/eligibility-requirements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29B26"/>
                </a:solidFill>
                <a:effectLst/>
                <a:uLnTx/>
                <a:uFillTx/>
                <a:latin typeface="Lato Light"/>
                <a:ea typeface="+mn-ea"/>
              </a:endParaRPr>
            </a:p>
          </p:txBody>
        </p:sp>
        <p:pic>
          <p:nvPicPr>
            <p:cNvPr id="9" name="Picture 8" descr="Qr code&#10;&#10;Description automatically generated">
              <a:extLst>
                <a:ext uri="{FF2B5EF4-FFF2-40B4-BE49-F238E27FC236}">
                  <a16:creationId xmlns:a16="http://schemas.microsoft.com/office/drawing/2014/main" id="{3F399EEF-454E-4953-AC0F-D97BEF0E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18" y="1195054"/>
              <a:ext cx="1371600" cy="1371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653D30-C145-4C3A-9085-BF079201AAED}"/>
                </a:ext>
              </a:extLst>
            </p:cNvPr>
            <p:cNvSpPr txBox="1"/>
            <p:nvPr/>
          </p:nvSpPr>
          <p:spPr>
            <a:xfrm>
              <a:off x="2209371" y="1588467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99108F-9323-4419-9F96-F518E610689F}"/>
              </a:ext>
            </a:extLst>
          </p:cNvPr>
          <p:cNvGrpSpPr/>
          <p:nvPr/>
        </p:nvGrpSpPr>
        <p:grpSpPr>
          <a:xfrm>
            <a:off x="1720895" y="2445583"/>
            <a:ext cx="8271553" cy="1371600"/>
            <a:chOff x="2093044" y="2381788"/>
            <a:chExt cx="8271553" cy="1371600"/>
          </a:xfrm>
        </p:grpSpPr>
        <p:sp>
          <p:nvSpPr>
            <p:cNvPr id="12" name="Content Placeholder 4">
              <a:extLst>
                <a:ext uri="{FF2B5EF4-FFF2-40B4-BE49-F238E27FC236}">
                  <a16:creationId xmlns:a16="http://schemas.microsoft.com/office/drawing/2014/main" id="{DE09BA83-34C1-47C4-839A-1811AB5A0C56}"/>
                </a:ext>
              </a:extLst>
            </p:cNvPr>
            <p:cNvSpPr txBox="1">
              <a:spLocks/>
            </p:cNvSpPr>
            <p:nvPr/>
          </p:nvSpPr>
          <p:spPr>
            <a:xfrm>
              <a:off x="3882439" y="2395116"/>
              <a:ext cx="6482158" cy="1303624"/>
            </a:xfrm>
            <a:prstGeom prst="rect">
              <a:avLst/>
            </a:prstGeom>
          </p:spPr>
          <p:txBody>
            <a:bodyPr vert="horz" lIns="182843" tIns="91422" rIns="182843" bIns="91422" rtlCol="0" anchor="ctr" anchorCtr="0">
              <a:noAutofit/>
            </a:bodyPr>
            <a:lstStyle>
              <a:lvl1pPr marL="0" indent="0" algn="l" defTabSz="68584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en-US" sz="18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1pPr>
              <a:lvl2pPr marL="342923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2pPr>
              <a:lvl3pPr marL="685846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35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3pPr>
              <a:lvl4pPr marL="1028768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4pPr>
              <a:lvl5pPr marL="1371691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200" kern="1200" dirty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5pPr>
              <a:lvl6pPr marL="1886076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998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921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844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D6F6B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</a:rPr>
                <a:t>Research topics consistent with their business strategies </a:t>
              </a:r>
            </a:p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29B26"/>
                  </a:solidFill>
                  <a:effectLst/>
                  <a:uLnTx/>
                  <a:uFillTx/>
                  <a:latin typeface="Lato Light"/>
                  <a:ea typeface="+mn-ea"/>
                  <a:hlinkClick r:id="rId5"/>
                </a:rPr>
                <a:t>https://www.dodsbirsttr.mil/submissions/login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/>
                <a:ea typeface="+mn-ea"/>
              </a:endParaRPr>
            </a:p>
          </p:txBody>
        </p:sp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AE2F0EBA-FF1E-4DB8-929C-504DBD84D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044" y="2381788"/>
              <a:ext cx="1371600" cy="1371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76984D-C909-4620-BE59-36EF595821EF}"/>
                </a:ext>
              </a:extLst>
            </p:cNvPr>
            <p:cNvSpPr txBox="1"/>
            <p:nvPr/>
          </p:nvSpPr>
          <p:spPr>
            <a:xfrm>
              <a:off x="3567432" y="2775201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867820-45C1-45E0-AFAC-5E3ECFE4F675}"/>
              </a:ext>
            </a:extLst>
          </p:cNvPr>
          <p:cNvGrpSpPr/>
          <p:nvPr/>
        </p:nvGrpSpPr>
        <p:grpSpPr>
          <a:xfrm>
            <a:off x="3022852" y="3732719"/>
            <a:ext cx="8030512" cy="1371600"/>
            <a:chOff x="3448164" y="3892214"/>
            <a:chExt cx="8030512" cy="1371600"/>
          </a:xfrm>
        </p:grpSpPr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5550DB80-9382-4851-BE10-22A399B84250}"/>
                </a:ext>
              </a:extLst>
            </p:cNvPr>
            <p:cNvSpPr txBox="1">
              <a:spLocks/>
            </p:cNvSpPr>
            <p:nvPr/>
          </p:nvSpPr>
          <p:spPr>
            <a:xfrm>
              <a:off x="5193802" y="4056317"/>
              <a:ext cx="6284874" cy="1164470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0" indent="0" algn="l" defTabSz="68584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en-US" sz="18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1pPr>
              <a:lvl2pPr marL="342923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2pPr>
              <a:lvl3pPr marL="685846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35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3pPr>
              <a:lvl4pPr marL="1028768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4pPr>
              <a:lvl5pPr marL="1371691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200" kern="1200" dirty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5pPr>
              <a:lvl6pPr marL="1886076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998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921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844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D6F6B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</a:rPr>
                <a:t>Read and understand the DoD Broad Agency Announcement (BAA) and Component-specific BAA instructions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29B26"/>
                  </a:solidFill>
                  <a:effectLst/>
                  <a:uLnTx/>
                  <a:uFillTx/>
                  <a:latin typeface="Lato Light"/>
                  <a:ea typeface="+mn-ea"/>
                  <a:hlinkClick r:id="rId5"/>
                </a:rPr>
                <a:t>https://www.dodsbirsttr.mil/submissions/login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/>
                <a:ea typeface="+mn-ea"/>
              </a:endParaRPr>
            </a:p>
          </p:txBody>
        </p:sp>
        <p:pic>
          <p:nvPicPr>
            <p:cNvPr id="17" name="Picture 16" descr="Qr code&#10;&#10;Description automatically generated">
              <a:extLst>
                <a:ext uri="{FF2B5EF4-FFF2-40B4-BE49-F238E27FC236}">
                  <a16:creationId xmlns:a16="http://schemas.microsoft.com/office/drawing/2014/main" id="{71B91228-71AD-4A5F-8EAD-994C1A285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164" y="3892214"/>
              <a:ext cx="1371600" cy="13716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20D0DD-606E-42E4-889D-DA3E33797CD3}"/>
                </a:ext>
              </a:extLst>
            </p:cNvPr>
            <p:cNvSpPr txBox="1"/>
            <p:nvPr/>
          </p:nvSpPr>
          <p:spPr>
            <a:xfrm>
              <a:off x="4865750" y="4285627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2D1C56-27F7-47CE-B84C-5AAC9235C187}"/>
              </a:ext>
            </a:extLst>
          </p:cNvPr>
          <p:cNvGrpSpPr/>
          <p:nvPr/>
        </p:nvGrpSpPr>
        <p:grpSpPr>
          <a:xfrm>
            <a:off x="4297258" y="5108519"/>
            <a:ext cx="7302856" cy="1371600"/>
            <a:chOff x="4786364" y="5108519"/>
            <a:chExt cx="7302856" cy="1371600"/>
          </a:xfrm>
        </p:grpSpPr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12EABDBD-0E9C-45EC-8F08-36D83D3B9D34}"/>
                </a:ext>
              </a:extLst>
            </p:cNvPr>
            <p:cNvSpPr txBox="1">
              <a:spLocks/>
            </p:cNvSpPr>
            <p:nvPr/>
          </p:nvSpPr>
          <p:spPr>
            <a:xfrm>
              <a:off x="6520106" y="5251334"/>
              <a:ext cx="5569114" cy="1128502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0" indent="0" algn="l" defTabSz="68584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en-US" sz="18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1pPr>
              <a:lvl2pPr marL="342923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2pPr>
              <a:lvl3pPr marL="685846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35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3pPr>
              <a:lvl4pPr marL="1028768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200" kern="1200" dirty="0" smtClean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4pPr>
              <a:lvl5pPr marL="1371691" indent="0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en-US" sz="1200" kern="1200" dirty="0">
                  <a:solidFill>
                    <a:schemeClr val="tx1"/>
                  </a:solidFill>
                  <a:effectLst/>
                  <a:latin typeface="Lato Light"/>
                  <a:ea typeface="+mn-ea"/>
                  <a:cs typeface="Lato Light"/>
                </a:defRPr>
              </a:lvl5pPr>
              <a:lvl6pPr marL="1886076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998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921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844" indent="-171462" algn="l" defTabSz="68584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D6F6B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</a:rPr>
                <a:t>Use templates as instructed by BAA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D6F6B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D6F6B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</a:rPr>
                <a:t>and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D6F6B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</a:rPr>
                <a:t> 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D6F6B">
                      <a:lumMod val="50000"/>
                    </a:srgbClr>
                  </a:solidFill>
                  <a:effectLst/>
                  <a:uLnTx/>
                  <a:uFillTx/>
                  <a:latin typeface="Lato Light"/>
                  <a:ea typeface="+mn-ea"/>
                </a:rPr>
                <a:t>ubmit a proposal that meets the stated need of the topic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29B26"/>
                  </a:solidFill>
                  <a:effectLst/>
                  <a:uLnTx/>
                  <a:uFillTx/>
                  <a:latin typeface="Lato Light"/>
                  <a:ea typeface="+mn-ea"/>
                  <a:hlinkClick r:id="rId5"/>
                </a:rPr>
                <a:t>https://www.dodsbirsttr.mil/submissions/login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/>
                <a:ea typeface="+mn-ea"/>
              </a:endParaRPr>
            </a:p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29B26"/>
                </a:solidFill>
                <a:effectLst/>
                <a:uLnTx/>
                <a:uFillTx/>
                <a:latin typeface="Lato Light"/>
                <a:ea typeface="+mn-ea"/>
              </a:endParaRPr>
            </a:p>
            <a:p>
              <a:pPr marL="0" marR="0" lvl="0" indent="0" algn="l" defTabSz="685846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/>
                <a:ea typeface="+mn-ea"/>
              </a:endParaRPr>
            </a:p>
          </p:txBody>
        </p:sp>
        <p:pic>
          <p:nvPicPr>
            <p:cNvPr id="6" name="Picture 5" descr="Qr code&#10;&#10;Description automatically generated">
              <a:extLst>
                <a:ext uri="{FF2B5EF4-FFF2-40B4-BE49-F238E27FC236}">
                  <a16:creationId xmlns:a16="http://schemas.microsoft.com/office/drawing/2014/main" id="{14178946-4B6E-409F-949A-78C37383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364" y="5108519"/>
              <a:ext cx="1371600" cy="13716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85C936-D9DC-43A3-9F85-5ABDD4D1FC50}"/>
                </a:ext>
              </a:extLst>
            </p:cNvPr>
            <p:cNvSpPr txBox="1"/>
            <p:nvPr/>
          </p:nvSpPr>
          <p:spPr>
            <a:xfrm>
              <a:off x="6205297" y="5501932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06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When to Participate</a:t>
            </a:r>
            <a:r>
              <a:rPr lang="sv-SE" sz="3600" dirty="0"/>
              <a:t/>
            </a:r>
            <a:br>
              <a:rPr lang="sv-SE" sz="3600" dirty="0"/>
            </a:br>
            <a:r>
              <a:rPr kumimoji="0" lang="en-US" sz="27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Black"/>
                <a:ea typeface="+mn-ea"/>
                <a:cs typeface="Lato Black"/>
              </a:rPr>
              <a:t>DoD FY22-23 BAA Schedule*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2898889" y="6480320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B920462-AC24-4D08-9624-05E6883737E0}"/>
              </a:ext>
            </a:extLst>
          </p:cNvPr>
          <p:cNvSpPr/>
          <p:nvPr/>
        </p:nvSpPr>
        <p:spPr>
          <a:xfrm>
            <a:off x="423350" y="4008973"/>
            <a:ext cx="1753467" cy="750886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Lato Light"/>
              </a:rPr>
              <a:t>NEXT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C5C64E13-8C7F-4978-8835-99A86F7076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285" y="5140923"/>
            <a:ext cx="1157252" cy="1157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6C36C6-242F-4D73-89D9-29D96BA3FFF7}"/>
              </a:ext>
            </a:extLst>
          </p:cNvPr>
          <p:cNvSpPr txBox="1"/>
          <p:nvPr/>
        </p:nvSpPr>
        <p:spPr>
          <a:xfrm>
            <a:off x="2478546" y="5421604"/>
            <a:ext cx="6300058" cy="634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rgbClr val="2121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*Dates subject to change. More information available at the Defense SBIR/STTR Innovation Portal at: </a:t>
            </a:r>
            <a:r>
              <a:rPr lang="en-US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dodsbirsttr.mil/submissions/login</a:t>
            </a:r>
            <a:endParaRPr lang="en-US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ADC38B5-84E2-47D4-9A4B-E94879DB3C20}"/>
              </a:ext>
            </a:extLst>
          </p:cNvPr>
          <p:cNvSpPr/>
          <p:nvPr/>
        </p:nvSpPr>
        <p:spPr>
          <a:xfrm>
            <a:off x="8921750" y="5174006"/>
            <a:ext cx="1292269" cy="116079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s-419" sz="1400" b="1" dirty="0">
                <a:solidFill>
                  <a:schemeClr val="bg1"/>
                </a:solidFill>
              </a:rPr>
              <a:t>  Or scan the </a:t>
            </a:r>
          </a:p>
          <a:p>
            <a:pPr algn="ctr"/>
            <a:r>
              <a:rPr lang="es-419" sz="1400" b="1" dirty="0">
                <a:solidFill>
                  <a:schemeClr val="bg1"/>
                </a:solidFill>
              </a:rPr>
              <a:t>QR Code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09C59B-91BD-4137-AAD0-E055139D8CDE}"/>
              </a:ext>
            </a:extLst>
          </p:cNvPr>
          <p:cNvGrpSpPr/>
          <p:nvPr/>
        </p:nvGrpSpPr>
        <p:grpSpPr>
          <a:xfrm>
            <a:off x="2365351" y="1520036"/>
            <a:ext cx="9090186" cy="3348356"/>
            <a:chOff x="1859280" y="1152524"/>
            <a:chExt cx="9090186" cy="3348356"/>
          </a:xfrm>
        </p:grpSpPr>
        <p:sp>
          <p:nvSpPr>
            <p:cNvPr id="11" name="Rounded Rectangle 42">
              <a:extLst>
                <a:ext uri="{FF2B5EF4-FFF2-40B4-BE49-F238E27FC236}">
                  <a16:creationId xmlns:a16="http://schemas.microsoft.com/office/drawing/2014/main" id="{C6A58912-169D-460B-B30A-79ED52EB0B6A}"/>
                </a:ext>
              </a:extLst>
            </p:cNvPr>
            <p:cNvSpPr/>
            <p:nvPr/>
          </p:nvSpPr>
          <p:spPr>
            <a:xfrm>
              <a:off x="9157812" y="1152524"/>
              <a:ext cx="1791654" cy="3348356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41">
              <a:extLst>
                <a:ext uri="{FF2B5EF4-FFF2-40B4-BE49-F238E27FC236}">
                  <a16:creationId xmlns:a16="http://schemas.microsoft.com/office/drawing/2014/main" id="{EC6E91F3-5C69-4F5A-BF90-6D829170D46C}"/>
                </a:ext>
              </a:extLst>
            </p:cNvPr>
            <p:cNvSpPr/>
            <p:nvPr/>
          </p:nvSpPr>
          <p:spPr>
            <a:xfrm>
              <a:off x="7287578" y="1152524"/>
              <a:ext cx="1791654" cy="3348356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40">
              <a:extLst>
                <a:ext uri="{FF2B5EF4-FFF2-40B4-BE49-F238E27FC236}">
                  <a16:creationId xmlns:a16="http://schemas.microsoft.com/office/drawing/2014/main" id="{AF29E65D-8CDF-42E5-B109-138AFD32FFD1}"/>
                </a:ext>
              </a:extLst>
            </p:cNvPr>
            <p:cNvSpPr/>
            <p:nvPr/>
          </p:nvSpPr>
          <p:spPr>
            <a:xfrm>
              <a:off x="5414485" y="1152524"/>
              <a:ext cx="1791654" cy="3348356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DF6DDF4D-43B4-4ADB-9F7E-AC5CDE1CDA05}"/>
                </a:ext>
              </a:extLst>
            </p:cNvPr>
            <p:cNvSpPr/>
            <p:nvPr/>
          </p:nvSpPr>
          <p:spPr>
            <a:xfrm>
              <a:off x="5495925" y="1314450"/>
              <a:ext cx="1628776" cy="41910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850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PRE-RELEASE</a:t>
              </a:r>
            </a:p>
          </p:txBody>
        </p:sp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16B1C675-1A63-4BC0-A8BC-B88746B1DFBE}"/>
                </a:ext>
              </a:extLst>
            </p:cNvPr>
            <p:cNvSpPr/>
            <p:nvPr/>
          </p:nvSpPr>
          <p:spPr>
            <a:xfrm>
              <a:off x="7372351" y="1314450"/>
              <a:ext cx="1628776" cy="419100"/>
            </a:xfrm>
            <a:prstGeom prst="roundRect">
              <a:avLst/>
            </a:prstGeom>
            <a:solidFill>
              <a:srgbClr val="FF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OPEN</a:t>
              </a:r>
            </a:p>
          </p:txBody>
        </p:sp>
        <p:sp>
          <p:nvSpPr>
            <p:cNvPr id="19" name="Rounded Rectangle 30">
              <a:extLst>
                <a:ext uri="{FF2B5EF4-FFF2-40B4-BE49-F238E27FC236}">
                  <a16:creationId xmlns:a16="http://schemas.microsoft.com/office/drawing/2014/main" id="{9088359D-4D17-494E-B01C-EDB943FF4696}"/>
                </a:ext>
              </a:extLst>
            </p:cNvPr>
            <p:cNvSpPr/>
            <p:nvPr/>
          </p:nvSpPr>
          <p:spPr>
            <a:xfrm>
              <a:off x="9239252" y="1314450"/>
              <a:ext cx="1628776" cy="419100"/>
            </a:xfrm>
            <a:prstGeom prst="roundRect">
              <a:avLst/>
            </a:prstGeom>
            <a:solidFill>
              <a:srgbClr val="FE652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CLOSE</a:t>
              </a: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695D452C-B3E6-4FC7-86AB-DA8C16909622}"/>
                </a:ext>
              </a:extLst>
            </p:cNvPr>
            <p:cNvSpPr/>
            <p:nvPr/>
          </p:nvSpPr>
          <p:spPr>
            <a:xfrm>
              <a:off x="1859280" y="1314450"/>
              <a:ext cx="3412330" cy="419100"/>
            </a:xfrm>
            <a:prstGeom prst="roundRect">
              <a:avLst/>
            </a:prstGeom>
            <a:solidFill>
              <a:srgbClr val="0075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4B6031-BA12-4EED-AF15-7EE82C5899A1}"/>
                </a:ext>
              </a:extLst>
            </p:cNvPr>
            <p:cNvGrpSpPr/>
            <p:nvPr/>
          </p:nvGrpSpPr>
          <p:grpSpPr>
            <a:xfrm>
              <a:off x="1859280" y="1809750"/>
              <a:ext cx="9008748" cy="419100"/>
              <a:chOff x="1859280" y="1809750"/>
              <a:chExt cx="9008748" cy="419100"/>
            </a:xfrm>
          </p:grpSpPr>
          <p:sp>
            <p:nvSpPr>
              <p:cNvPr id="58" name="Rounded Rectangle 13">
                <a:extLst>
                  <a:ext uri="{FF2B5EF4-FFF2-40B4-BE49-F238E27FC236}">
                    <a16:creationId xmlns:a16="http://schemas.microsoft.com/office/drawing/2014/main" id="{5E4CB56D-1AC9-4E6B-8F0E-E878989C3519}"/>
                  </a:ext>
                </a:extLst>
              </p:cNvPr>
              <p:cNvSpPr/>
              <p:nvPr/>
            </p:nvSpPr>
            <p:spPr>
              <a:xfrm>
                <a:off x="5495925" y="18097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Rounded Rectangle 22">
                <a:extLst>
                  <a:ext uri="{FF2B5EF4-FFF2-40B4-BE49-F238E27FC236}">
                    <a16:creationId xmlns:a16="http://schemas.microsoft.com/office/drawing/2014/main" id="{B37EAD3D-3BEC-45E6-88A0-765FA992C85F}"/>
                  </a:ext>
                </a:extLst>
              </p:cNvPr>
              <p:cNvSpPr/>
              <p:nvPr/>
            </p:nvSpPr>
            <p:spPr>
              <a:xfrm>
                <a:off x="7372351" y="18097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Rounded Rectangle 31">
                <a:extLst>
                  <a:ext uri="{FF2B5EF4-FFF2-40B4-BE49-F238E27FC236}">
                    <a16:creationId xmlns:a16="http://schemas.microsoft.com/office/drawing/2014/main" id="{38FFA420-6BD3-4A5D-B441-E797029D8E22}"/>
                  </a:ext>
                </a:extLst>
              </p:cNvPr>
              <p:cNvSpPr/>
              <p:nvPr/>
            </p:nvSpPr>
            <p:spPr>
              <a:xfrm>
                <a:off x="9239252" y="18097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" name="Rounded Rectangle 4">
                <a:extLst>
                  <a:ext uri="{FF2B5EF4-FFF2-40B4-BE49-F238E27FC236}">
                    <a16:creationId xmlns:a16="http://schemas.microsoft.com/office/drawing/2014/main" id="{A3E395B5-C55E-42FD-814E-95E633B51000}"/>
                  </a:ext>
                </a:extLst>
              </p:cNvPr>
              <p:cNvSpPr/>
              <p:nvPr/>
            </p:nvSpPr>
            <p:spPr>
              <a:xfrm>
                <a:off x="1859280" y="1809750"/>
                <a:ext cx="3412330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25142F7-A2F2-4663-AAD0-CB97A9B9D07E}"/>
                  </a:ext>
                </a:extLst>
              </p:cNvPr>
              <p:cNvSpPr txBox="1"/>
              <p:nvPr/>
            </p:nvSpPr>
            <p:spPr>
              <a:xfrm>
                <a:off x="1991832" y="1834634"/>
                <a:ext cx="286335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DoD SBIR/STTR 2022.1/A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E0715DD-1E55-4395-9373-A0F3B1888D06}"/>
                  </a:ext>
                </a:extLst>
              </p:cNvPr>
              <p:cNvSpPr txBox="1"/>
              <p:nvPr/>
            </p:nvSpPr>
            <p:spPr>
              <a:xfrm>
                <a:off x="5533497" y="1834634"/>
                <a:ext cx="1591203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12/01/2021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E710954-305A-45A5-B00F-A62BD5B2280F}"/>
                  </a:ext>
                </a:extLst>
              </p:cNvPr>
              <p:cNvSpPr txBox="1"/>
              <p:nvPr/>
            </p:nvSpPr>
            <p:spPr>
              <a:xfrm>
                <a:off x="7324990" y="1834634"/>
                <a:ext cx="1591203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1/12/2022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569244-2A18-4D28-9C05-ED03C59AD394}"/>
                  </a:ext>
                </a:extLst>
              </p:cNvPr>
              <p:cNvSpPr txBox="1"/>
              <p:nvPr/>
            </p:nvSpPr>
            <p:spPr>
              <a:xfrm>
                <a:off x="9240298" y="1834634"/>
                <a:ext cx="1591203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2/10/2022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9D3B42-C857-4EDB-BAEC-83E8C5C34D2D}"/>
                </a:ext>
              </a:extLst>
            </p:cNvPr>
            <p:cNvGrpSpPr/>
            <p:nvPr/>
          </p:nvGrpSpPr>
          <p:grpSpPr>
            <a:xfrm>
              <a:off x="1859280" y="2305050"/>
              <a:ext cx="9008748" cy="419100"/>
              <a:chOff x="1859280" y="2305050"/>
              <a:chExt cx="9008748" cy="419100"/>
            </a:xfrm>
          </p:grpSpPr>
          <p:sp>
            <p:nvSpPr>
              <p:cNvPr id="50" name="Rounded Rectangle 14">
                <a:extLst>
                  <a:ext uri="{FF2B5EF4-FFF2-40B4-BE49-F238E27FC236}">
                    <a16:creationId xmlns:a16="http://schemas.microsoft.com/office/drawing/2014/main" id="{AE0FE9EE-646F-4D12-BE59-26500222B7DF}"/>
                  </a:ext>
                </a:extLst>
              </p:cNvPr>
              <p:cNvSpPr/>
              <p:nvPr/>
            </p:nvSpPr>
            <p:spPr>
              <a:xfrm>
                <a:off x="5495925" y="23050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Rounded Rectangle 23">
                <a:extLst>
                  <a:ext uri="{FF2B5EF4-FFF2-40B4-BE49-F238E27FC236}">
                    <a16:creationId xmlns:a16="http://schemas.microsoft.com/office/drawing/2014/main" id="{22D7B2EF-71BF-4548-97D0-56A1E9019755}"/>
                  </a:ext>
                </a:extLst>
              </p:cNvPr>
              <p:cNvSpPr/>
              <p:nvPr/>
            </p:nvSpPr>
            <p:spPr>
              <a:xfrm>
                <a:off x="7372351" y="23050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Rounded Rectangle 32">
                <a:extLst>
                  <a:ext uri="{FF2B5EF4-FFF2-40B4-BE49-F238E27FC236}">
                    <a16:creationId xmlns:a16="http://schemas.microsoft.com/office/drawing/2014/main" id="{CD82AA65-E496-4852-AE7D-F27C1008B4BA}"/>
                  </a:ext>
                </a:extLst>
              </p:cNvPr>
              <p:cNvSpPr/>
              <p:nvPr/>
            </p:nvSpPr>
            <p:spPr>
              <a:xfrm>
                <a:off x="9239252" y="23050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Rounded Rectangle 5">
                <a:extLst>
                  <a:ext uri="{FF2B5EF4-FFF2-40B4-BE49-F238E27FC236}">
                    <a16:creationId xmlns:a16="http://schemas.microsoft.com/office/drawing/2014/main" id="{18F7065C-9ABE-4953-B4C0-254FF0143225}"/>
                  </a:ext>
                </a:extLst>
              </p:cNvPr>
              <p:cNvSpPr/>
              <p:nvPr/>
            </p:nvSpPr>
            <p:spPr>
              <a:xfrm>
                <a:off x="1859280" y="2305050"/>
                <a:ext cx="3412330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AAEBAC3-4905-4258-8823-D92298D5C71F}"/>
                  </a:ext>
                </a:extLst>
              </p:cNvPr>
              <p:cNvSpPr txBox="1"/>
              <p:nvPr/>
            </p:nvSpPr>
            <p:spPr>
              <a:xfrm>
                <a:off x="1991832" y="2329934"/>
                <a:ext cx="286335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DoD SBIR/STTR 2022.2/B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AF593C-EFDB-486D-9BE2-08F84FE432C7}"/>
                  </a:ext>
                </a:extLst>
              </p:cNvPr>
              <p:cNvSpPr txBox="1"/>
              <p:nvPr/>
            </p:nvSpPr>
            <p:spPr>
              <a:xfrm>
                <a:off x="5533498" y="2329934"/>
                <a:ext cx="159120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4/20/2022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67CEF30-EDA9-49D0-8634-08BC911D735E}"/>
                  </a:ext>
                </a:extLst>
              </p:cNvPr>
              <p:cNvSpPr txBox="1"/>
              <p:nvPr/>
            </p:nvSpPr>
            <p:spPr>
              <a:xfrm>
                <a:off x="7324991" y="2329934"/>
                <a:ext cx="159120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5/18/2022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C1CB1F-1818-4259-A8C4-CC2ADCFB107E}"/>
                  </a:ext>
                </a:extLst>
              </p:cNvPr>
              <p:cNvSpPr txBox="1"/>
              <p:nvPr/>
            </p:nvSpPr>
            <p:spPr>
              <a:xfrm>
                <a:off x="9240299" y="2329934"/>
                <a:ext cx="159120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6/15/2022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18C92E-E0B8-4127-9D90-CCCAB93BD897}"/>
                </a:ext>
              </a:extLst>
            </p:cNvPr>
            <p:cNvGrpSpPr/>
            <p:nvPr/>
          </p:nvGrpSpPr>
          <p:grpSpPr>
            <a:xfrm>
              <a:off x="1859280" y="2800350"/>
              <a:ext cx="9008748" cy="419100"/>
              <a:chOff x="1859280" y="2800350"/>
              <a:chExt cx="9008748" cy="419100"/>
            </a:xfrm>
          </p:grpSpPr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4B5F3FD0-2015-4FBA-A0F5-BCB8E5E9282E}"/>
                  </a:ext>
                </a:extLst>
              </p:cNvPr>
              <p:cNvSpPr/>
              <p:nvPr/>
            </p:nvSpPr>
            <p:spPr>
              <a:xfrm>
                <a:off x="5495925" y="28003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Rounded Rectangle 24">
                <a:extLst>
                  <a:ext uri="{FF2B5EF4-FFF2-40B4-BE49-F238E27FC236}">
                    <a16:creationId xmlns:a16="http://schemas.microsoft.com/office/drawing/2014/main" id="{C88454F5-C4BD-4771-AC3F-AC08A407457F}"/>
                  </a:ext>
                </a:extLst>
              </p:cNvPr>
              <p:cNvSpPr/>
              <p:nvPr/>
            </p:nvSpPr>
            <p:spPr>
              <a:xfrm>
                <a:off x="7372351" y="28003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Rounded Rectangle 33">
                <a:extLst>
                  <a:ext uri="{FF2B5EF4-FFF2-40B4-BE49-F238E27FC236}">
                    <a16:creationId xmlns:a16="http://schemas.microsoft.com/office/drawing/2014/main" id="{39C598C7-9DB2-49D6-A286-C9AFC511EE57}"/>
                  </a:ext>
                </a:extLst>
              </p:cNvPr>
              <p:cNvSpPr/>
              <p:nvPr/>
            </p:nvSpPr>
            <p:spPr>
              <a:xfrm>
                <a:off x="9239252" y="28003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Rounded Rectangle 6">
                <a:extLst>
                  <a:ext uri="{FF2B5EF4-FFF2-40B4-BE49-F238E27FC236}">
                    <a16:creationId xmlns:a16="http://schemas.microsoft.com/office/drawing/2014/main" id="{CFAEAA22-5878-44F0-AAB2-DD421BDAD55B}"/>
                  </a:ext>
                </a:extLst>
              </p:cNvPr>
              <p:cNvSpPr/>
              <p:nvPr/>
            </p:nvSpPr>
            <p:spPr>
              <a:xfrm>
                <a:off x="1859280" y="2800350"/>
                <a:ext cx="3412330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3648B5-FA1F-41BE-BE31-C284FD2A3F01}"/>
                  </a:ext>
                </a:extLst>
              </p:cNvPr>
              <p:cNvSpPr txBox="1"/>
              <p:nvPr/>
            </p:nvSpPr>
            <p:spPr>
              <a:xfrm>
                <a:off x="1990957" y="2825234"/>
                <a:ext cx="286335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DoD SBIR/STTR 2022.3/C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698422-FA6E-463A-99A2-371DC1A8D3EE}"/>
                  </a:ext>
                </a:extLst>
              </p:cNvPr>
              <p:cNvSpPr txBox="1"/>
              <p:nvPr/>
            </p:nvSpPr>
            <p:spPr>
              <a:xfrm>
                <a:off x="5532451" y="2825234"/>
                <a:ext cx="1592249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8/24/2022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22A18B-A826-44D1-9D52-186CFDA4A7FB}"/>
                  </a:ext>
                </a:extLst>
              </p:cNvPr>
              <p:cNvSpPr txBox="1"/>
              <p:nvPr/>
            </p:nvSpPr>
            <p:spPr>
              <a:xfrm>
                <a:off x="7323944" y="2825234"/>
                <a:ext cx="1592249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9/21/2022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D8C8BAA-ADBB-4B2D-A396-9B58B6AA12A6}"/>
                  </a:ext>
                </a:extLst>
              </p:cNvPr>
              <p:cNvSpPr txBox="1"/>
              <p:nvPr/>
            </p:nvSpPr>
            <p:spPr>
              <a:xfrm>
                <a:off x="9239252" y="2825234"/>
                <a:ext cx="1592249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10/19/2022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D0185E8-E2D5-4A28-BDCD-D30E15E5F5CE}"/>
                </a:ext>
              </a:extLst>
            </p:cNvPr>
            <p:cNvGrpSpPr/>
            <p:nvPr/>
          </p:nvGrpSpPr>
          <p:grpSpPr>
            <a:xfrm>
              <a:off x="1859280" y="3304262"/>
              <a:ext cx="9008748" cy="419100"/>
              <a:chOff x="1859280" y="2305050"/>
              <a:chExt cx="9008748" cy="419100"/>
            </a:xfrm>
          </p:grpSpPr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1965A39A-EE6D-4FC4-8FCA-CFBC9BA8B626}"/>
                  </a:ext>
                </a:extLst>
              </p:cNvPr>
              <p:cNvSpPr/>
              <p:nvPr/>
            </p:nvSpPr>
            <p:spPr>
              <a:xfrm>
                <a:off x="5495925" y="23050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Rounded Rectangle 23">
                <a:extLst>
                  <a:ext uri="{FF2B5EF4-FFF2-40B4-BE49-F238E27FC236}">
                    <a16:creationId xmlns:a16="http://schemas.microsoft.com/office/drawing/2014/main" id="{7D7F700E-966B-466D-9C1D-77B3B1F41146}"/>
                  </a:ext>
                </a:extLst>
              </p:cNvPr>
              <p:cNvSpPr/>
              <p:nvPr/>
            </p:nvSpPr>
            <p:spPr>
              <a:xfrm>
                <a:off x="7372351" y="23050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Rounded Rectangle 32">
                <a:extLst>
                  <a:ext uri="{FF2B5EF4-FFF2-40B4-BE49-F238E27FC236}">
                    <a16:creationId xmlns:a16="http://schemas.microsoft.com/office/drawing/2014/main" id="{51A79908-FC09-47F6-90FE-F25B0DCCDFCB}"/>
                  </a:ext>
                </a:extLst>
              </p:cNvPr>
              <p:cNvSpPr/>
              <p:nvPr/>
            </p:nvSpPr>
            <p:spPr>
              <a:xfrm>
                <a:off x="9239252" y="23050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ounded Rectangle 5">
                <a:extLst>
                  <a:ext uri="{FF2B5EF4-FFF2-40B4-BE49-F238E27FC236}">
                    <a16:creationId xmlns:a16="http://schemas.microsoft.com/office/drawing/2014/main" id="{917A089A-C832-47E4-AA2B-3FFD72E97CEB}"/>
                  </a:ext>
                </a:extLst>
              </p:cNvPr>
              <p:cNvSpPr/>
              <p:nvPr/>
            </p:nvSpPr>
            <p:spPr>
              <a:xfrm>
                <a:off x="1859280" y="2305050"/>
                <a:ext cx="3412330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77DB2B-B2CE-46A9-A910-19C4BC446E8E}"/>
                  </a:ext>
                </a:extLst>
              </p:cNvPr>
              <p:cNvSpPr txBox="1"/>
              <p:nvPr/>
            </p:nvSpPr>
            <p:spPr>
              <a:xfrm>
                <a:off x="1991832" y="2329934"/>
                <a:ext cx="286335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DoD SBIR 2022.4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AB7895-E402-4BEA-AA55-7AF840C4E103}"/>
                  </a:ext>
                </a:extLst>
              </p:cNvPr>
              <p:cNvSpPr txBox="1"/>
              <p:nvPr/>
            </p:nvSpPr>
            <p:spPr>
              <a:xfrm>
                <a:off x="5533498" y="2329934"/>
                <a:ext cx="159120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7/12/2022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C1C114-51B8-4782-AACC-4CB38F4D4C91}"/>
                  </a:ext>
                </a:extLst>
              </p:cNvPr>
              <p:cNvSpPr txBox="1"/>
              <p:nvPr/>
            </p:nvSpPr>
            <p:spPr>
              <a:xfrm>
                <a:off x="7324991" y="2329934"/>
                <a:ext cx="159120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8/11/2022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830661-0FEA-49C5-9B87-4603F66AD4A0}"/>
                  </a:ext>
                </a:extLst>
              </p:cNvPr>
              <p:cNvSpPr txBox="1"/>
              <p:nvPr/>
            </p:nvSpPr>
            <p:spPr>
              <a:xfrm>
                <a:off x="9240299" y="2329934"/>
                <a:ext cx="159120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9/13/2022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EE6C29-59D8-4317-BB7C-F3E188CD9B28}"/>
                </a:ext>
              </a:extLst>
            </p:cNvPr>
            <p:cNvGrpSpPr/>
            <p:nvPr/>
          </p:nvGrpSpPr>
          <p:grpSpPr>
            <a:xfrm>
              <a:off x="1859280" y="3799562"/>
              <a:ext cx="9008748" cy="419100"/>
              <a:chOff x="1859280" y="2800350"/>
              <a:chExt cx="9008748" cy="419100"/>
            </a:xfrm>
          </p:grpSpPr>
          <p:sp>
            <p:nvSpPr>
              <p:cNvPr id="26" name="Rounded Rectangle 15">
                <a:extLst>
                  <a:ext uri="{FF2B5EF4-FFF2-40B4-BE49-F238E27FC236}">
                    <a16:creationId xmlns:a16="http://schemas.microsoft.com/office/drawing/2014/main" id="{AD2356B9-998D-4023-BA41-3F9296F05217}"/>
                  </a:ext>
                </a:extLst>
              </p:cNvPr>
              <p:cNvSpPr/>
              <p:nvPr/>
            </p:nvSpPr>
            <p:spPr>
              <a:xfrm>
                <a:off x="5495925" y="28003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ounded Rectangle 24">
                <a:extLst>
                  <a:ext uri="{FF2B5EF4-FFF2-40B4-BE49-F238E27FC236}">
                    <a16:creationId xmlns:a16="http://schemas.microsoft.com/office/drawing/2014/main" id="{49432112-368E-4392-93EE-9CD2ECE7010B}"/>
                  </a:ext>
                </a:extLst>
              </p:cNvPr>
              <p:cNvSpPr/>
              <p:nvPr/>
            </p:nvSpPr>
            <p:spPr>
              <a:xfrm>
                <a:off x="7372351" y="28003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Rounded Rectangle 33">
                <a:extLst>
                  <a:ext uri="{FF2B5EF4-FFF2-40B4-BE49-F238E27FC236}">
                    <a16:creationId xmlns:a16="http://schemas.microsoft.com/office/drawing/2014/main" id="{D263D3B1-6263-4704-8B63-1EAA4FAACF42}"/>
                  </a:ext>
                </a:extLst>
              </p:cNvPr>
              <p:cNvSpPr/>
              <p:nvPr/>
            </p:nvSpPr>
            <p:spPr>
              <a:xfrm>
                <a:off x="9239252" y="2800350"/>
                <a:ext cx="1628776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Rounded Rectangle 6">
                <a:extLst>
                  <a:ext uri="{FF2B5EF4-FFF2-40B4-BE49-F238E27FC236}">
                    <a16:creationId xmlns:a16="http://schemas.microsoft.com/office/drawing/2014/main" id="{4086B3F6-C744-4114-93ED-0A4BB4AE0822}"/>
                  </a:ext>
                </a:extLst>
              </p:cNvPr>
              <p:cNvSpPr/>
              <p:nvPr/>
            </p:nvSpPr>
            <p:spPr>
              <a:xfrm>
                <a:off x="1859280" y="2800350"/>
                <a:ext cx="3412330" cy="419100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44810E2-1031-4465-B839-E7C59E3CFAFD}"/>
                  </a:ext>
                </a:extLst>
              </p:cNvPr>
              <p:cNvSpPr txBox="1"/>
              <p:nvPr/>
            </p:nvSpPr>
            <p:spPr>
              <a:xfrm>
                <a:off x="1990957" y="2825234"/>
                <a:ext cx="2863352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DoD SBIR/STTR 2023.1/A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8C1C12-758C-4470-BF39-FD0EEE17BB77}"/>
                  </a:ext>
                </a:extLst>
              </p:cNvPr>
              <p:cNvSpPr txBox="1"/>
              <p:nvPr/>
            </p:nvSpPr>
            <p:spPr>
              <a:xfrm>
                <a:off x="5532451" y="2825234"/>
                <a:ext cx="1592249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11/22/2022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8948BE-D0C5-4687-8C4E-DFAB1D716A4E}"/>
                  </a:ext>
                </a:extLst>
              </p:cNvPr>
              <p:cNvSpPr txBox="1"/>
              <p:nvPr/>
            </p:nvSpPr>
            <p:spPr>
              <a:xfrm>
                <a:off x="7323944" y="2825234"/>
                <a:ext cx="1592249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1/4/2023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B5DB60-923B-431A-A513-DFD725F6096A}"/>
                  </a:ext>
                </a:extLst>
              </p:cNvPr>
              <p:cNvSpPr txBox="1"/>
              <p:nvPr/>
            </p:nvSpPr>
            <p:spPr>
              <a:xfrm>
                <a:off x="9239252" y="2825234"/>
                <a:ext cx="1592249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2/8/2023</a:t>
                </a: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0819AB-0930-413B-A226-1223C00ADEFF}"/>
              </a:ext>
            </a:extLst>
          </p:cNvPr>
          <p:cNvSpPr/>
          <p:nvPr/>
        </p:nvSpPr>
        <p:spPr>
          <a:xfrm>
            <a:off x="2365351" y="4125139"/>
            <a:ext cx="9008748" cy="457594"/>
          </a:xfrm>
          <a:prstGeom prst="roundRect">
            <a:avLst/>
          </a:prstGeom>
          <a:noFill/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8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Phase I and II Evaluation and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78" y="1392175"/>
            <a:ext cx="11270048" cy="508883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Evaluation Criteria</a:t>
            </a:r>
          </a:p>
          <a:p>
            <a:pPr marL="68582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Technical merit [the most important evaluation criteria]</a:t>
            </a:r>
          </a:p>
          <a:p>
            <a:pPr marL="68582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Followed by personnel qualifications and commercialization potential [of equal importance]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Evaluation Team</a:t>
            </a:r>
          </a:p>
          <a:p>
            <a:pPr marL="68582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Technical Point of Contact for the topic</a:t>
            </a:r>
          </a:p>
          <a:p>
            <a:pPr marL="68582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Two to three other technical experts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Selection Percentages</a:t>
            </a:r>
          </a:p>
          <a:p>
            <a:pPr marL="68582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Phase I – 20% selection rate (average 15 proposals per topic with 1, 2 or 3 selected)</a:t>
            </a:r>
          </a:p>
          <a:p>
            <a:pPr marL="68582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Phase II – 33-50% selection rate (usually only one firm selected)</a:t>
            </a:r>
          </a:p>
          <a:p>
            <a:pPr marL="347662" lvl="1" indent="-34290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Moving from Phase I to Phase II</a:t>
            </a:r>
          </a:p>
          <a:p>
            <a:pPr marL="690585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Progress toward meeting milestones in the Phase I Statement of Work</a:t>
            </a:r>
          </a:p>
          <a:p>
            <a:pPr marL="690585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Technical merit, proposed personnel, and commercialization potential of proposed Phase II approach</a:t>
            </a:r>
          </a:p>
          <a:p>
            <a:pPr marL="690585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Keep lines of communication open with the TPOC to understand your progress toward meeting milestones in the Phase I Statement of Work</a:t>
            </a:r>
            <a:endParaRPr lang="en-US" sz="19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690585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5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347662" lvl="1" indent="-342900">
              <a:lnSpc>
                <a:spcPct val="100000"/>
              </a:lnSpc>
              <a:spcAft>
                <a:spcPts val="300"/>
              </a:spcAft>
            </a:pPr>
            <a:endParaRPr lang="en-US" sz="2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347662" lvl="1" indent="-342900">
              <a:lnSpc>
                <a:spcPct val="100000"/>
              </a:lnSpc>
              <a:spcAft>
                <a:spcPts val="300"/>
              </a:spcAft>
            </a:pPr>
            <a:endParaRPr lang="en-US" sz="2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682625" lvl="2" indent="-220663">
              <a:lnSpc>
                <a:spcPct val="100000"/>
              </a:lnSpc>
              <a:spcAft>
                <a:spcPts val="300"/>
              </a:spcAft>
              <a:buFontTx/>
              <a:buChar char="─"/>
            </a:pPr>
            <a:endParaRPr lang="en-US" sz="2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461962" lvl="2" indent="0">
              <a:lnSpc>
                <a:spcPct val="100000"/>
              </a:lnSpc>
              <a:spcAft>
                <a:spcPts val="300"/>
              </a:spcAft>
              <a:buNone/>
            </a:pPr>
            <a:endParaRPr lang="en-US" sz="2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518" y="6480320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</p:spTree>
    <p:extLst>
      <p:ext uri="{BB962C8B-B14F-4D97-AF65-F5344CB8AC3E}">
        <p14:creationId xmlns:p14="http://schemas.microsoft.com/office/powerpoint/2010/main" val="17170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Source Sans Pro" panose="020B0503030403020204" pitchFamily="34" charset="0"/>
              </a:rPr>
              <a:t>Other Phase II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31" y="1756226"/>
            <a:ext cx="10526232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Sequential Phase II</a:t>
            </a:r>
          </a:p>
          <a:p>
            <a:pPr marL="804862" lvl="2" indent="-342900">
              <a:lnSpc>
                <a:spcPct val="120000"/>
              </a:lnSpc>
              <a:spcBef>
                <a:spcPts val="300"/>
              </a:spcBef>
              <a:buFontTx/>
              <a:buChar char="─"/>
            </a:pPr>
            <a:r>
              <a:rPr lang="en-US" altLang="en-US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Immediately follows the initial Phase II</a:t>
            </a:r>
          </a:p>
          <a:p>
            <a:pPr marL="804862" lvl="2" indent="-342900">
              <a:lnSpc>
                <a:spcPct val="120000"/>
              </a:lnSpc>
              <a:spcBef>
                <a:spcPts val="0"/>
              </a:spcBef>
              <a:buFontTx/>
              <a:buChar char="─"/>
            </a:pPr>
            <a:r>
              <a:rPr lang="en-US" altLang="en-US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Used to complete research and development of initial Phase II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Subsequent Phase II</a:t>
            </a:r>
          </a:p>
          <a:p>
            <a:pPr marL="804862" lvl="2" indent="-342900">
              <a:lnSpc>
                <a:spcPct val="120000"/>
              </a:lnSpc>
              <a:spcBef>
                <a:spcPts val="300"/>
              </a:spcBef>
              <a:buFontTx/>
              <a:buChar char="─"/>
            </a:pPr>
            <a:r>
              <a:rPr lang="en-US" altLang="en-US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Allows a firm that received a Phase I/II award from one agency to receive a Phase II award from another agency</a:t>
            </a:r>
          </a:p>
          <a:p>
            <a:pPr marL="804862" lvl="2" indent="-342900">
              <a:lnSpc>
                <a:spcPct val="120000"/>
              </a:lnSpc>
              <a:spcBef>
                <a:spcPts val="0"/>
              </a:spcBef>
              <a:buFontTx/>
              <a:buChar char="─"/>
            </a:pPr>
            <a:r>
              <a:rPr lang="en-US" altLang="en-US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Must be within scope of original topic</a:t>
            </a:r>
          </a:p>
          <a:p>
            <a:pPr marL="804862" lvl="2" indent="-342900">
              <a:lnSpc>
                <a:spcPct val="120000"/>
              </a:lnSpc>
              <a:spcBef>
                <a:spcPts val="0"/>
              </a:spcBef>
              <a:buFontTx/>
              <a:buChar char="─"/>
            </a:pPr>
            <a:r>
              <a:rPr lang="en-US" altLang="en-US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No timetable; process is requirements driven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9518" y="6480320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B50D5-C2CF-4641-8EA7-73692BFFEAA8}"/>
              </a:ext>
            </a:extLst>
          </p:cNvPr>
          <p:cNvSpPr txBox="1"/>
          <p:nvPr/>
        </p:nvSpPr>
        <p:spPr>
          <a:xfrm>
            <a:off x="2424223" y="5901070"/>
            <a:ext cx="7325833" cy="3693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rPr>
              <a:t>For more information, please visit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cs typeface="Arial" panose="020B0604020202020204" pitchFamily="34" charset="0"/>
              </a:rPr>
              <a:t>www.navysbir.com/phaseii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Source Sans Pro" panose="020B0503030403020204" pitchFamily="34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171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90" y="152400"/>
            <a:ext cx="10515600" cy="995916"/>
          </a:xfrm>
        </p:spPr>
        <p:txBody>
          <a:bodyPr>
            <a:normAutofit/>
          </a:bodyPr>
          <a:lstStyle/>
          <a:p>
            <a:r>
              <a:rPr lang="en-US" sz="3600" dirty="0">
                <a:ea typeface="Source Sans Pro" panose="020B0503030403020204" pitchFamily="34" charset="0"/>
              </a:rPr>
              <a:t>Transition Best Practices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3700" y="6407698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DISTRIBUTION STATEMENT A. Approved for public release: distribution unlimited.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6CA92D-B777-422F-AB1B-7D3031B6C1C9}"/>
              </a:ext>
            </a:extLst>
          </p:cNvPr>
          <p:cNvSpPr txBox="1">
            <a:spLocks/>
          </p:cNvSpPr>
          <p:nvPr/>
        </p:nvSpPr>
        <p:spPr>
          <a:xfrm>
            <a:off x="524248" y="1257651"/>
            <a:ext cx="2992009" cy="465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Pre-Proposal: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1B5250-0293-419D-A172-7E7298955B91}"/>
              </a:ext>
            </a:extLst>
          </p:cNvPr>
          <p:cNvSpPr txBox="1">
            <a:spLocks/>
          </p:cNvSpPr>
          <p:nvPr/>
        </p:nvSpPr>
        <p:spPr>
          <a:xfrm>
            <a:off x="216240" y="1722921"/>
            <a:ext cx="3992093" cy="303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Research transition potential of the topic before you even propose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Talk to the TPOC during BAA pre-release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Request Technical and Business Assistance (TABA)</a:t>
            </a:r>
          </a:p>
          <a:p>
            <a:endParaRPr lang="es-419" sz="2000" dirty="0">
              <a:latin typeface="Lato Black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39B8F1-4536-47A2-B046-92F87165CC09}"/>
              </a:ext>
            </a:extLst>
          </p:cNvPr>
          <p:cNvSpPr txBox="1">
            <a:spLocks/>
          </p:cNvSpPr>
          <p:nvPr/>
        </p:nvSpPr>
        <p:spPr>
          <a:xfrm>
            <a:off x="5403848" y="1257651"/>
            <a:ext cx="3260558" cy="465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Post-Award: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C96A85D-6A98-4862-816B-0B74FCD16E11}"/>
              </a:ext>
            </a:extLst>
          </p:cNvPr>
          <p:cNvSpPr txBox="1">
            <a:spLocks/>
          </p:cNvSpPr>
          <p:nvPr/>
        </p:nvSpPr>
        <p:spPr>
          <a:xfrm>
            <a:off x="5092375" y="1722921"/>
            <a:ext cx="6919953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Develop a relationship with your TPOC and/or Sponsor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Get feedback from public and private sector markets; dual-use?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Engage with different types of buyers (user and purchaser)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Understand the VALUE of your technology, not just the features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Understand the funding you will need to advance and transition; don’t rely just on SBIR/STTR funding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75000"/>
              <a:defRPr/>
            </a:pPr>
            <a:r>
              <a:rPr lang="en-US" sz="2200" kern="0" dirty="0">
                <a:solidFill>
                  <a:srgbClr val="002060"/>
                </a:solidFill>
                <a:latin typeface="Lato Black"/>
                <a:sym typeface="Proxima Nova"/>
              </a:rPr>
              <a:t>Make sure that you have the right team (personnel and partners) for transition</a:t>
            </a:r>
          </a:p>
          <a:p>
            <a:endParaRPr lang="es-419" sz="2200" dirty="0">
              <a:latin typeface="Lato Black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A02200-6F82-485C-8019-20F09304DE07}"/>
              </a:ext>
            </a:extLst>
          </p:cNvPr>
          <p:cNvGrpSpPr/>
          <p:nvPr/>
        </p:nvGrpSpPr>
        <p:grpSpPr>
          <a:xfrm>
            <a:off x="4242021" y="1562721"/>
            <a:ext cx="548640" cy="4529294"/>
            <a:chOff x="4104547" y="1530984"/>
            <a:chExt cx="548640" cy="4529294"/>
          </a:xfrm>
          <a:solidFill>
            <a:srgbClr val="002060"/>
          </a:solidFill>
        </p:grpSpPr>
        <p:pic>
          <p:nvPicPr>
            <p:cNvPr id="4" name="Graphic 3" descr="Research with solid fill">
              <a:extLst>
                <a:ext uri="{FF2B5EF4-FFF2-40B4-BE49-F238E27FC236}">
                  <a16:creationId xmlns:a16="http://schemas.microsoft.com/office/drawing/2014/main" id="{E32B519F-1A1D-4FED-8A76-52EBDE84B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104547" y="1530984"/>
              <a:ext cx="548640" cy="548640"/>
            </a:xfrm>
            <a:prstGeom prst="rect">
              <a:avLst/>
            </a:prstGeom>
          </p:spPr>
        </p:pic>
        <p:pic>
          <p:nvPicPr>
            <p:cNvPr id="7" name="Graphic 6" descr="Chat with solid fill">
              <a:extLst>
                <a:ext uri="{FF2B5EF4-FFF2-40B4-BE49-F238E27FC236}">
                  <a16:creationId xmlns:a16="http://schemas.microsoft.com/office/drawing/2014/main" id="{B2E655EE-FD52-45AB-884C-5E51E208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04547" y="2332847"/>
              <a:ext cx="548640" cy="548640"/>
            </a:xfrm>
            <a:prstGeom prst="rect">
              <a:avLst/>
            </a:prstGeom>
          </p:spPr>
        </p:pic>
        <p:pic>
          <p:nvPicPr>
            <p:cNvPr id="13" name="Graphic 12" descr="Cheers with solid fill">
              <a:extLst>
                <a:ext uri="{FF2B5EF4-FFF2-40B4-BE49-F238E27FC236}">
                  <a16:creationId xmlns:a16="http://schemas.microsoft.com/office/drawing/2014/main" id="{029CD2A5-937F-403D-BC90-477280A84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104547" y="5511638"/>
              <a:ext cx="548640" cy="548640"/>
            </a:xfrm>
            <a:prstGeom prst="rect">
              <a:avLst/>
            </a:prstGeom>
          </p:spPr>
        </p:pic>
        <p:pic>
          <p:nvPicPr>
            <p:cNvPr id="15" name="Graphic 14" descr="Internet Of Things with solid fill">
              <a:extLst>
                <a:ext uri="{FF2B5EF4-FFF2-40B4-BE49-F238E27FC236}">
                  <a16:creationId xmlns:a16="http://schemas.microsoft.com/office/drawing/2014/main" id="{1108EDAD-35BF-4198-9661-7318BAC2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104547" y="4695294"/>
              <a:ext cx="548640" cy="548640"/>
            </a:xfrm>
            <a:prstGeom prst="rect">
              <a:avLst/>
            </a:prstGeom>
          </p:spPr>
        </p:pic>
        <p:pic>
          <p:nvPicPr>
            <p:cNvPr id="17" name="Graphic 16" descr="Processor with solid fill">
              <a:extLst>
                <a:ext uri="{FF2B5EF4-FFF2-40B4-BE49-F238E27FC236}">
                  <a16:creationId xmlns:a16="http://schemas.microsoft.com/office/drawing/2014/main" id="{8965F634-A113-4CFF-90A0-662E53D81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104547" y="3858236"/>
              <a:ext cx="548640" cy="548640"/>
            </a:xfrm>
            <a:prstGeom prst="rect">
              <a:avLst/>
            </a:prstGeom>
          </p:spPr>
        </p:pic>
        <p:pic>
          <p:nvPicPr>
            <p:cNvPr id="19" name="Graphic 18" descr="Network with solid fill">
              <a:extLst>
                <a:ext uri="{FF2B5EF4-FFF2-40B4-BE49-F238E27FC236}">
                  <a16:creationId xmlns:a16="http://schemas.microsoft.com/office/drawing/2014/main" id="{1E2F5822-AEFA-4AA6-B1F2-A11E5FBD9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4104547" y="3012408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0853689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8673</TotalTime>
  <Words>1161</Words>
  <Application>Microsoft Office PowerPoint</Application>
  <PresentationFormat>Widescreen</PresentationFormat>
  <Paragraphs>177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Arial Unicode MS</vt:lpstr>
      <vt:lpstr>Arial</vt:lpstr>
      <vt:lpstr>Arial Black</vt:lpstr>
      <vt:lpstr>Arial Narrow</vt:lpstr>
      <vt:lpstr>Calibri</vt:lpstr>
      <vt:lpstr>Calibri Light</vt:lpstr>
      <vt:lpstr>Gill Sans</vt:lpstr>
      <vt:lpstr>Helvetica</vt:lpstr>
      <vt:lpstr>Lato</vt:lpstr>
      <vt:lpstr>Lato Black</vt:lpstr>
      <vt:lpstr>Lato Bold</vt:lpstr>
      <vt:lpstr>Lato Light</vt:lpstr>
      <vt:lpstr>Open Sans</vt:lpstr>
      <vt:lpstr>Proxima Nova</vt:lpstr>
      <vt:lpstr>Roboto Regular</vt:lpstr>
      <vt:lpstr>Source Sans Pro</vt:lpstr>
      <vt:lpstr>Times New Roman</vt:lpstr>
      <vt:lpstr>Tw Cen MT</vt:lpstr>
      <vt:lpstr>8_Office Theme</vt:lpstr>
      <vt:lpstr>2_Default Theme</vt:lpstr>
      <vt:lpstr>3_Default Theme</vt:lpstr>
      <vt:lpstr>PowerPoint Presentation</vt:lpstr>
      <vt:lpstr>Federal SBIR/STTR Org Chart</vt:lpstr>
      <vt:lpstr>Technology Transition Ecosystem</vt:lpstr>
      <vt:lpstr>Delivering Innovation to the Warfighter</vt:lpstr>
      <vt:lpstr>How Small Businesses Participate</vt:lpstr>
      <vt:lpstr>When to Participate DoD FY22-23 BAA Schedule*</vt:lpstr>
      <vt:lpstr>Phase I and II Evaluation and Selection</vt:lpstr>
      <vt:lpstr>Other Phase II Types</vt:lpstr>
      <vt:lpstr>Transition Best Practices</vt:lpstr>
      <vt:lpstr>Phase III</vt:lpstr>
      <vt:lpstr>Navy SBIR Differentiators</vt:lpstr>
      <vt:lpstr>Tailored Transition Support</vt:lpstr>
      <vt:lpstr>Online Resources  Other 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Antonio</dc:creator>
  <cp:lastModifiedBy>Smith, Robert L CIV USN CNR ARLINGTON VA (USA)</cp:lastModifiedBy>
  <cp:revision>105</cp:revision>
  <dcterms:created xsi:type="dcterms:W3CDTF">2022-03-15T16:33:08Z</dcterms:created>
  <dcterms:modified xsi:type="dcterms:W3CDTF">2022-09-11T17:26:02Z</dcterms:modified>
</cp:coreProperties>
</file>