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77" r:id="rId3"/>
    <p:sldId id="311" r:id="rId4"/>
    <p:sldId id="344" r:id="rId5"/>
    <p:sldId id="345" r:id="rId6"/>
    <p:sldId id="346" r:id="rId7"/>
    <p:sldId id="663" r:id="rId8"/>
    <p:sldId id="258" r:id="rId9"/>
    <p:sldId id="321" r:id="rId10"/>
    <p:sldId id="259" r:id="rId11"/>
    <p:sldId id="399" r:id="rId12"/>
    <p:sldId id="260" r:id="rId13"/>
    <p:sldId id="664" r:id="rId14"/>
    <p:sldId id="665" r:id="rId15"/>
    <p:sldId id="400" r:id="rId16"/>
    <p:sldId id="276" r:id="rId17"/>
    <p:sldId id="394" r:id="rId18"/>
    <p:sldId id="396" r:id="rId19"/>
    <p:sldId id="401" r:id="rId20"/>
    <p:sldId id="262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2F44"/>
    <a:srgbClr val="0000FF"/>
    <a:srgbClr val="CCCC00"/>
    <a:srgbClr val="A86B17"/>
    <a:srgbClr val="808000"/>
    <a:srgbClr val="00A4BC"/>
    <a:srgbClr val="006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2" autoAdjust="0"/>
    <p:restoredTop sz="86410" autoAdjust="0"/>
  </p:normalViewPr>
  <p:slideViewPr>
    <p:cSldViewPr snapToGrid="0" showGuides="1">
      <p:cViewPr varScale="1">
        <p:scale>
          <a:sx n="131" d="100"/>
          <a:sy n="131" d="100"/>
        </p:scale>
        <p:origin x="1472" y="184"/>
      </p:cViewPr>
      <p:guideLst>
        <p:guide orient="horz" pos="215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2229" y="-71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F48A1-21D6-4567-90F1-089ED068DC86}" type="datetimeFigureOut">
              <a:rPr lang="en-US" smtClean="0"/>
              <a:pPr/>
              <a:t>9/14/22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A45CA-3BC5-4EFE-85EE-E6C83C347B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14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DA6FB-246F-4327-AF00-BCE62CC6F475}" type="datetimeFigureOut">
              <a:rPr lang="en-US" smtClean="0"/>
              <a:pPr/>
              <a:t>9/14/22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1F4D8-256F-47F8-A2CE-F8B6F680ED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3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F4D8-256F-47F8-A2CE-F8B6F680ED5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29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As noted in prior, none of these can be achieved or are sustainable absent a collaborative partnership mindset.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F4D8-256F-47F8-A2CE-F8B6F680ED5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6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cf0dcd8c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10cf0dcd8ca_0_23:notes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**Regional training/programming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** Dream Fund for startups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10cf0dcd8ca_0_23:notes"/>
          <p:cNvSpPr txBox="1">
            <a:spLocks noGrp="1"/>
          </p:cNvSpPr>
          <p:nvPr>
            <p:ph type="sldNum" idx="12"/>
          </p:nvPr>
        </p:nvSpPr>
        <p:spPr>
          <a:xfrm>
            <a:off x="3970339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As noted in prior, none of these can be achieved or are sustainable absent a collaborative partnership mindset.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F4D8-256F-47F8-A2CE-F8B6F680ED5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27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As noted in prior, none of these can be achieved or are sustainable absent a collaborative partnership mindset.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F4D8-256F-47F8-A2CE-F8B6F680ED5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10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As noted in prior, none of these can be achieved or are sustainable absent a collaborative partnership mindset.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F4D8-256F-47F8-A2CE-F8B6F680ED5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23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EC45-C3F7-45ED-91C2-52E8E22FCB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40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Virtually all of this agenda is dependent on regional collaboration, partnerships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F4D8-256F-47F8-A2CE-F8B6F680ED5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56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Approach topic of partnerships from two angles.</a:t>
            </a:r>
          </a:p>
          <a:p>
            <a:endParaRPr lang="en-US" sz="1800" dirty="0"/>
          </a:p>
          <a:p>
            <a:r>
              <a:rPr lang="en-US" sz="1800" dirty="0"/>
              <a:t>One specific, Fathomwerx, the other our role, at EDC,</a:t>
            </a:r>
          </a:p>
          <a:p>
            <a:endParaRPr lang="en-US" sz="1800" dirty="0"/>
          </a:p>
          <a:p>
            <a:r>
              <a:rPr lang="en-US" sz="1800" dirty="0"/>
              <a:t>Both strategically, intentionally public/private partnerships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F4D8-256F-47F8-A2CE-F8B6F680ED5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4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As noted in prior, none of these can be achieved or are sustainable absent a collaborative partnership mindset.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F4D8-256F-47F8-A2CE-F8B6F680ED5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86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F4D8-256F-47F8-A2CE-F8B6F680ED5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4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Virtually all of this agenda is dependent on regional collaboration, partnerships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F4D8-256F-47F8-A2CE-F8B6F680ED5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02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Approach topic of partnerships from two angles.</a:t>
            </a:r>
          </a:p>
          <a:p>
            <a:endParaRPr lang="en-US" sz="1800" dirty="0"/>
          </a:p>
          <a:p>
            <a:r>
              <a:rPr lang="en-US" sz="1800" dirty="0"/>
              <a:t>One specific, Fathomwerx, the other our role, at EDC,</a:t>
            </a:r>
          </a:p>
          <a:p>
            <a:endParaRPr lang="en-US" sz="1800" dirty="0"/>
          </a:p>
          <a:p>
            <a:r>
              <a:rPr lang="en-US" sz="1800" dirty="0"/>
              <a:t>Both strategically, intentionally public/private partnerships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F4D8-256F-47F8-A2CE-F8B6F680ED5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6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As noted in prior, none of these can be achieved or are sustainable absent a collaborative partnership mindset.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F4D8-256F-47F8-A2CE-F8B6F680ED5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67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Approach topic of partnerships from two angles.</a:t>
            </a:r>
          </a:p>
          <a:p>
            <a:endParaRPr lang="en-US" sz="1800" dirty="0"/>
          </a:p>
          <a:p>
            <a:r>
              <a:rPr lang="en-US" sz="1800" dirty="0"/>
              <a:t>One specific, Fathomwerx, the other our role, at EDC,</a:t>
            </a:r>
          </a:p>
          <a:p>
            <a:endParaRPr lang="en-US" sz="1800" dirty="0"/>
          </a:p>
          <a:p>
            <a:r>
              <a:rPr lang="en-US" sz="1800" dirty="0"/>
              <a:t>Both strategically, intentionally public/private partnerships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F4D8-256F-47F8-A2CE-F8B6F680ED5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83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47975" y="520700"/>
            <a:ext cx="3479800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an example of using an icon.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5393A-410C-4C9E-B115-7AF8B89FA2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06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47975" y="520700"/>
            <a:ext cx="3479800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r>
              <a:rPr lang="en-US" b="1" dirty="0">
                <a:solidFill>
                  <a:srgbClr val="1F4E79"/>
                </a:solidFill>
                <a:effectLst/>
                <a:latin typeface="Century Gothic"/>
                <a:ea typeface="Calibri" panose="020F0502020204030204" pitchFamily="34" charset="0"/>
                <a:sym typeface="Century Gothic"/>
              </a:rPr>
              <a:t>FREE </a:t>
            </a:r>
            <a:r>
              <a:rPr lang="en-US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short-term program that increases the digital skills of job seekers, current workers and small businesses in Ventura County in order to increase their earning potential and economic mobility.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903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47975" y="520700"/>
            <a:ext cx="3479800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>
              <a:ea typeface="Cambria" panose="02040503050406030204" pitchFamily="18" charset="0"/>
              <a:cs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5393A-410C-4C9E-B115-7AF8B89FA2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92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47975" y="520700"/>
            <a:ext cx="3479800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4451" lvl="1">
              <a:lnSpc>
                <a:spcPct val="107000"/>
              </a:lnSpc>
              <a:spcAft>
                <a:spcPts val="809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ASK:  What secondary goals could we achieve with this initiative?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45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EDFF-1A63-4033-8324-8C41D39D803B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AB90-AD1E-476B-89D9-1DEDF6B65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E296-E038-40A7-A9CA-7025A72F18DB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AB90-AD1E-476B-89D9-1DEDF6B65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1FDA-CC53-49BC-AB60-9A67A8C1DE04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AB90-AD1E-476B-89D9-1DEDF6B65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2747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8390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034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165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5852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296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7678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958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A7E1-AFD2-4C35-BAA6-B34518BB756E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AB90-AD1E-476B-89D9-1DEDF6B65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9888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4068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763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1334-9C13-4B04-B860-5680A6A27799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AB90-AD1E-476B-89D9-1DEDF6B65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FF00-B28E-41A5-B1C6-68ADCDBCFE40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AB90-AD1E-476B-89D9-1DEDF6B65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0B8F-DE2E-48AE-B3DA-4A12D5CB9095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AB90-AD1E-476B-89D9-1DEDF6B65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96B8-0203-4B93-A555-71EECD937D2C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AB90-AD1E-476B-89D9-1DEDF6B65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8A66-D65E-4F68-8032-930804E9FE53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AB90-AD1E-476B-89D9-1DEDF6B65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BB558-B92E-447E-BD8C-BA6E9A4E7084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AB90-AD1E-476B-89D9-1DEDF6B65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8D22-709E-4470-941F-704ECB0DC28D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AB90-AD1E-476B-89D9-1DEDF6B65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403D7-DC56-41CE-8F9C-078507371FA0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6AB90-AD1E-476B-89D9-1DEDF6B65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32839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ruce@edcollaborative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://www.edc-vc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forwardvc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ont 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6675" y="-90439"/>
            <a:ext cx="9305925" cy="69559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566" y="5101066"/>
            <a:ext cx="8897420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Strategic Partnerships &amp; Engagement</a:t>
            </a:r>
          </a:p>
          <a:p>
            <a:pPr algn="ctr">
              <a:spcAft>
                <a:spcPts val="400"/>
              </a:spcAft>
            </a:pP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Fathomwerx Summit</a:t>
            </a:r>
          </a:p>
          <a:p>
            <a:pPr algn="ctr">
              <a:spcAft>
                <a:spcPts val="400"/>
              </a:spcAft>
            </a:pP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September 15, 2022</a:t>
            </a: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4112" y="60551"/>
            <a:ext cx="8829104" cy="616450"/>
          </a:xfrm>
          <a:prstGeom prst="rect">
            <a:avLst/>
          </a:prstGeom>
          <a:solidFill>
            <a:srgbClr val="012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4576" y="75201"/>
            <a:ext cx="8788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Cultivate &amp; Ignite Technology Program</a:t>
            </a:r>
            <a:endParaRPr lang="en-US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4569" y="6356352"/>
            <a:ext cx="437535" cy="365125"/>
          </a:xfrm>
        </p:spPr>
        <p:txBody>
          <a:bodyPr/>
          <a:lstStyle/>
          <a:p>
            <a:fld id="{6496AB90-AD1E-476B-89D9-1DEDF6B650A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Google Shape;202;p28">
            <a:extLst>
              <a:ext uri="{FF2B5EF4-FFF2-40B4-BE49-F238E27FC236}">
                <a16:creationId xmlns:a16="http://schemas.microsoft.com/office/drawing/2014/main" id="{C7E2D03A-0145-4CF9-AAA3-D201E7088122}"/>
              </a:ext>
            </a:extLst>
          </p:cNvPr>
          <p:cNvSpPr txBox="1"/>
          <p:nvPr/>
        </p:nvSpPr>
        <p:spPr>
          <a:xfrm>
            <a:off x="4691625" y="1525025"/>
            <a:ext cx="41337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kern="0" dirty="0">
                <a:solidFill>
                  <a:srgbClr val="66666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The EDC CITP creates a pathway to connect early-stage firms to: </a:t>
            </a: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endParaRPr sz="2000" b="1" kern="0" dirty="0">
              <a:solidFill>
                <a:srgbClr val="666666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indent="-355600">
              <a:buClr>
                <a:srgbClr val="666666"/>
              </a:buClr>
              <a:buSzPts val="2000"/>
              <a:buFont typeface="Century Gothic"/>
              <a:buChar char="●"/>
            </a:pPr>
            <a:r>
              <a:rPr lang="en-US" sz="2000" b="1" kern="0" dirty="0">
                <a:solidFill>
                  <a:srgbClr val="66666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expert advising</a:t>
            </a:r>
            <a:endParaRPr sz="2000" b="1" kern="0" dirty="0">
              <a:solidFill>
                <a:srgbClr val="666666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indent="-355600">
              <a:buClr>
                <a:srgbClr val="666666"/>
              </a:buClr>
              <a:buSzPts val="2000"/>
              <a:buFont typeface="Century Gothic"/>
              <a:buChar char="●"/>
            </a:pPr>
            <a:r>
              <a:rPr lang="en-US" sz="2000" b="1" kern="0" dirty="0">
                <a:solidFill>
                  <a:srgbClr val="66666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training sessions</a:t>
            </a:r>
            <a:endParaRPr sz="2000" b="1" kern="0" dirty="0">
              <a:solidFill>
                <a:srgbClr val="666666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indent="-355600">
              <a:buClr>
                <a:srgbClr val="666666"/>
              </a:buClr>
              <a:buSzPts val="2000"/>
              <a:buFont typeface="Century Gothic"/>
              <a:buChar char="●"/>
            </a:pPr>
            <a:r>
              <a:rPr lang="en-US" sz="2000" b="1" kern="0" dirty="0">
                <a:solidFill>
                  <a:srgbClr val="66666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pitch panels </a:t>
            </a:r>
            <a:endParaRPr sz="2000" b="1" kern="0" dirty="0">
              <a:solidFill>
                <a:srgbClr val="666666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indent="-355600">
              <a:buClr>
                <a:srgbClr val="666666"/>
              </a:buClr>
              <a:buSzPts val="2000"/>
              <a:buFont typeface="Century Gothic"/>
              <a:buChar char="●"/>
            </a:pPr>
            <a:r>
              <a:rPr lang="en-US" sz="2000" b="1" kern="0" dirty="0">
                <a:solidFill>
                  <a:srgbClr val="66666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industry panels</a:t>
            </a:r>
            <a:endParaRPr sz="2000" b="1" kern="0" dirty="0">
              <a:solidFill>
                <a:srgbClr val="666666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indent="-355600">
              <a:buClr>
                <a:srgbClr val="666666"/>
              </a:buClr>
              <a:buSzPts val="2000"/>
              <a:buFont typeface="Century Gothic"/>
              <a:buChar char="●"/>
            </a:pPr>
            <a:r>
              <a:rPr lang="en-US" sz="2000" b="1" kern="0" dirty="0">
                <a:solidFill>
                  <a:srgbClr val="66666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pitch competitions </a:t>
            </a:r>
            <a:endParaRPr sz="2000" b="1" kern="0" dirty="0">
              <a:solidFill>
                <a:srgbClr val="666666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indent="-355600">
              <a:buClr>
                <a:srgbClr val="666666"/>
              </a:buClr>
              <a:buSzPts val="2000"/>
              <a:buFont typeface="Century Gothic"/>
              <a:buChar char="●"/>
            </a:pPr>
            <a:r>
              <a:rPr lang="en-US" sz="2000" b="1" kern="0" dirty="0">
                <a:solidFill>
                  <a:srgbClr val="66666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local accelerators and </a:t>
            </a:r>
            <a:endParaRPr sz="2000" b="1" kern="0" dirty="0">
              <a:solidFill>
                <a:srgbClr val="666666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indent="-355600">
              <a:buClr>
                <a:srgbClr val="666666"/>
              </a:buClr>
              <a:buSzPts val="2000"/>
              <a:buFont typeface="Century Gothic"/>
              <a:buChar char="●"/>
            </a:pPr>
            <a:r>
              <a:rPr lang="en-US" sz="2000" b="1" kern="0" dirty="0">
                <a:solidFill>
                  <a:srgbClr val="66666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resources in key tech development areas </a:t>
            </a:r>
            <a:endParaRPr sz="2000" b="1" kern="0" dirty="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E6066D-BC69-4FEA-A553-157E27EC3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52" y="1907177"/>
            <a:ext cx="3819349" cy="3005604"/>
          </a:xfrm>
          <a:prstGeom prst="rect">
            <a:avLst/>
          </a:prstGeom>
        </p:spPr>
      </p:pic>
      <p:pic>
        <p:nvPicPr>
          <p:cNvPr id="9" name="Google Shape;204;p28">
            <a:extLst>
              <a:ext uri="{FF2B5EF4-FFF2-40B4-BE49-F238E27FC236}">
                <a16:creationId xmlns:a16="http://schemas.microsoft.com/office/drawing/2014/main" id="{8E781EB9-8760-4104-B2CD-B916981181C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6485" y="5805475"/>
            <a:ext cx="1693989" cy="48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30607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/>
          <p:nvPr/>
        </p:nvSpPr>
        <p:spPr>
          <a:xfrm>
            <a:off x="0" y="6396225"/>
            <a:ext cx="9144000" cy="461700"/>
          </a:xfrm>
          <a:prstGeom prst="rect">
            <a:avLst/>
          </a:prstGeom>
          <a:solidFill>
            <a:srgbClr val="012F4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194576" y="406159"/>
            <a:ext cx="698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QUESTIONS???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236850" y="298175"/>
            <a:ext cx="4089300" cy="708300"/>
          </a:xfrm>
          <a:prstGeom prst="rect">
            <a:avLst/>
          </a:prstGeom>
          <a:solidFill>
            <a:srgbClr val="012F4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9"/>
          <p:cNvSpPr txBox="1"/>
          <p:nvPr/>
        </p:nvSpPr>
        <p:spPr>
          <a:xfrm>
            <a:off x="236800" y="365100"/>
            <a:ext cx="40893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Areas of Advising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9"/>
          <p:cNvSpPr/>
          <p:nvPr/>
        </p:nvSpPr>
        <p:spPr>
          <a:xfrm>
            <a:off x="4818175" y="298175"/>
            <a:ext cx="4089300" cy="708300"/>
          </a:xfrm>
          <a:prstGeom prst="rect">
            <a:avLst/>
          </a:prstGeom>
          <a:solidFill>
            <a:srgbClr val="012F4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9"/>
          <p:cNvSpPr txBox="1"/>
          <p:nvPr/>
        </p:nvSpPr>
        <p:spPr>
          <a:xfrm>
            <a:off x="4818175" y="395200"/>
            <a:ext cx="40893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Training Sessions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450521" y="1186600"/>
            <a:ext cx="37896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highlight>
                  <a:srgbClr val="FFFFFF"/>
                </a:highligh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Access to 30+ Industry Experts providing no-cost advising in Key Pillar Areas:  </a:t>
            </a:r>
            <a:endParaRPr kumimoji="0" sz="105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highlight>
                <a:srgbClr val="FFFFFF"/>
              </a:highlight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Century Gothic"/>
              <a:buChar char="●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highlight>
                  <a:srgbClr val="FFFFFF"/>
                </a:highligh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Product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highlight>
                <a:srgbClr val="FFFFFF"/>
              </a:highlight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Century Gothic"/>
              <a:buChar char="●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highlight>
                  <a:srgbClr val="FFFFFF"/>
                </a:highligh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Revenue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highlight>
                <a:srgbClr val="FFFFFF"/>
              </a:highlight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Century Gothic"/>
              <a:buChar char="●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highlight>
                  <a:srgbClr val="FFFFFF"/>
                </a:highligh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Team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highlight>
                <a:srgbClr val="FFFFFF"/>
              </a:highlight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Century Gothic"/>
              <a:buChar char="●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highlight>
                  <a:srgbClr val="FFFFFF"/>
                </a:highligh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Systems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highlight>
                <a:srgbClr val="FFFFFF"/>
              </a:highlight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Century Gothic"/>
              <a:buChar char="●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highlight>
                  <a:srgbClr val="FFFFFF"/>
                </a:highligh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Fundraising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highlight>
                <a:srgbClr val="FFFFFF"/>
              </a:highlight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Century Gothic"/>
              <a:buChar char="●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highlight>
                  <a:srgbClr val="FFFFFF"/>
                </a:highligh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Operations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highlight>
                <a:srgbClr val="FFFFFF"/>
              </a:highlight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Century Gothic"/>
              <a:buChar char="●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highlight>
                  <a:srgbClr val="FFFFFF"/>
                </a:highligh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Marketing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highlight>
                <a:srgbClr val="FFFFFF"/>
              </a:highlight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Century Gothic"/>
              <a:buChar char="●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highlight>
                  <a:srgbClr val="FFFFFF"/>
                </a:highligh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Logistics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highlight>
                <a:srgbClr val="FFFFFF"/>
              </a:highlight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Century Gothic"/>
              <a:buChar char="●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highlight>
                  <a:srgbClr val="FFFFFF"/>
                </a:highligh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etc.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highlight>
                <a:srgbClr val="FFFFFF"/>
              </a:highlight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4968025" y="1186600"/>
            <a:ext cx="37896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highlight>
                  <a:srgbClr val="FFFFFF"/>
                </a:highligh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Access to monthly virtual and in-person training sessions such as: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highlight>
                <a:srgbClr val="FFFFFF"/>
              </a:highlight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Century Gothic"/>
              <a:buChar char="●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highlight>
                  <a:srgbClr val="FFFFFF"/>
                </a:highligh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Ideation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highlight>
                <a:srgbClr val="FFFFFF"/>
              </a:highlight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Century Gothic"/>
              <a:buChar char="●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highlight>
                  <a:srgbClr val="FFFFFF"/>
                </a:highligh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Business Start Creation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highlight>
                <a:srgbClr val="FFFFFF"/>
              </a:highlight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Century Gothic"/>
              <a:buChar char="●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highlight>
                  <a:srgbClr val="FFFFFF"/>
                </a:highligh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Business Startup Launch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highlight>
                <a:srgbClr val="FFFFFF"/>
              </a:highlight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Century Gothic"/>
              <a:buChar char="●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highlight>
                  <a:srgbClr val="FFFFFF"/>
                </a:highligh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Scaling Your Business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highlight>
                <a:srgbClr val="FFFFFF"/>
              </a:highlight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Century Gothic"/>
              <a:buChar char="●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highlight>
                  <a:srgbClr val="FFFFFF"/>
                </a:highligh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Positioning Your Company for Funding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highlight>
                <a:srgbClr val="FFFFFF"/>
              </a:highlight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Century Gothic"/>
              <a:buChar char="●"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highlight>
                  <a:srgbClr val="FFFFFF"/>
                </a:highligh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etc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highlight>
                <a:srgbClr val="FFFFFF"/>
              </a:highlight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6485" y="5805475"/>
            <a:ext cx="1693989" cy="4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4112" y="60551"/>
            <a:ext cx="8829104" cy="616450"/>
          </a:xfrm>
          <a:prstGeom prst="rect">
            <a:avLst/>
          </a:prstGeom>
          <a:solidFill>
            <a:srgbClr val="012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4576" y="75201"/>
            <a:ext cx="8788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Pitch Panels</a:t>
            </a:r>
            <a:endParaRPr lang="en-US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4569" y="6356352"/>
            <a:ext cx="437535" cy="365125"/>
          </a:xfrm>
        </p:spPr>
        <p:txBody>
          <a:bodyPr/>
          <a:lstStyle/>
          <a:p>
            <a:fld id="{6496AB90-AD1E-476B-89D9-1DEDF6B650A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Google Shape;204;p28">
            <a:extLst>
              <a:ext uri="{FF2B5EF4-FFF2-40B4-BE49-F238E27FC236}">
                <a16:creationId xmlns:a16="http://schemas.microsoft.com/office/drawing/2014/main" id="{8E781EB9-8760-4104-B2CD-B916981181C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6485" y="5805475"/>
            <a:ext cx="1693989" cy="4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28;p30">
            <a:extLst>
              <a:ext uri="{FF2B5EF4-FFF2-40B4-BE49-F238E27FC236}">
                <a16:creationId xmlns:a16="http://schemas.microsoft.com/office/drawing/2014/main" id="{D7B1241E-BAA4-4976-9DA1-533BD4718CC9}"/>
              </a:ext>
            </a:extLst>
          </p:cNvPr>
          <p:cNvSpPr txBox="1"/>
          <p:nvPr/>
        </p:nvSpPr>
        <p:spPr>
          <a:xfrm>
            <a:off x="386650" y="1186600"/>
            <a:ext cx="37896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66666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Formal presentation followed by a rigorous </a:t>
            </a:r>
            <a:r>
              <a:rPr lang="en-US" sz="2000" b="1" kern="0" dirty="0">
                <a:solidFill>
                  <a:srgbClr val="66666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question and answer </a:t>
            </a:r>
            <a:r>
              <a:rPr lang="en-US" sz="2000" kern="0" dirty="0">
                <a:solidFill>
                  <a:srgbClr val="66666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segment from an internal panel of EDC business advisors. </a:t>
            </a:r>
            <a:endParaRPr sz="2000" kern="0" dirty="0">
              <a:solidFill>
                <a:srgbClr val="666666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2000" kern="0" dirty="0">
              <a:solidFill>
                <a:srgbClr val="666666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66666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Panel evaluation forms are analyzed, resulting in detailed feedback reports intended to help the entrepreneurs and firms sharpen their business plans and pitches. </a:t>
            </a:r>
            <a:endParaRPr sz="2000" kern="0" dirty="0">
              <a:solidFill>
                <a:srgbClr val="666666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52D43-8655-47CF-9EBD-2DCB6E182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896" y="1856544"/>
            <a:ext cx="4145639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093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4112" y="60551"/>
            <a:ext cx="8829104" cy="616450"/>
          </a:xfrm>
          <a:prstGeom prst="rect">
            <a:avLst/>
          </a:prstGeom>
          <a:solidFill>
            <a:srgbClr val="012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4576" y="75201"/>
            <a:ext cx="8788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Industry Panels</a:t>
            </a:r>
            <a:endParaRPr lang="en-US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4569" y="6356352"/>
            <a:ext cx="437535" cy="365125"/>
          </a:xfrm>
        </p:spPr>
        <p:txBody>
          <a:bodyPr/>
          <a:lstStyle/>
          <a:p>
            <a:fld id="{6496AB90-AD1E-476B-89D9-1DEDF6B650A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Google Shape;204;p28">
            <a:extLst>
              <a:ext uri="{FF2B5EF4-FFF2-40B4-BE49-F238E27FC236}">
                <a16:creationId xmlns:a16="http://schemas.microsoft.com/office/drawing/2014/main" id="{8E781EB9-8760-4104-B2CD-B916981181C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6485" y="5805475"/>
            <a:ext cx="1693989" cy="4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0D2C23-A97B-47CD-A0F7-D51B4DADD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46" y="2227974"/>
            <a:ext cx="3785944" cy="2523963"/>
          </a:xfrm>
          <a:prstGeom prst="rect">
            <a:avLst/>
          </a:prstGeom>
        </p:spPr>
      </p:pic>
      <p:sp>
        <p:nvSpPr>
          <p:cNvPr id="10" name="Google Shape;241;p31">
            <a:extLst>
              <a:ext uri="{FF2B5EF4-FFF2-40B4-BE49-F238E27FC236}">
                <a16:creationId xmlns:a16="http://schemas.microsoft.com/office/drawing/2014/main" id="{E1DD9A3F-E6F2-44E2-9A58-A5FDD9236EB2}"/>
              </a:ext>
            </a:extLst>
          </p:cNvPr>
          <p:cNvSpPr txBox="1"/>
          <p:nvPr/>
        </p:nvSpPr>
        <p:spPr>
          <a:xfrm>
            <a:off x="4968025" y="1317235"/>
            <a:ext cx="37896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66666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 panel of local industry leaders. Each panel is customized to assure industry and topical expertise. Panel members complete a rigorous evaluation of the presentation and business plan.</a:t>
            </a:r>
            <a:endParaRPr kern="0" dirty="0">
              <a:solidFill>
                <a:srgbClr val="666666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spcBef>
                <a:spcPts val="300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 kern="0" dirty="0">
                <a:solidFill>
                  <a:srgbClr val="66666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Panel evaluation forms are analyzed, resulting in detailed feedback reports intended to help the entrepreneurs and firms sharpen their business plans and pitches. </a:t>
            </a:r>
            <a:endParaRPr sz="1600" kern="0" dirty="0">
              <a:solidFill>
                <a:srgbClr val="666666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spcAft>
                <a:spcPts val="3000"/>
              </a:spcAft>
              <a:buClr>
                <a:srgbClr val="000000"/>
              </a:buClr>
              <a:buFont typeface="Arial"/>
              <a:buNone/>
            </a:pPr>
            <a:endParaRPr kern="0" dirty="0">
              <a:solidFill>
                <a:srgbClr val="666666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683013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4112" y="60551"/>
            <a:ext cx="8829104" cy="616450"/>
          </a:xfrm>
          <a:prstGeom prst="rect">
            <a:avLst/>
          </a:prstGeom>
          <a:solidFill>
            <a:srgbClr val="012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4576" y="75201"/>
            <a:ext cx="8788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Diversity/Equity/Inclusion</a:t>
            </a:r>
            <a:endParaRPr lang="en-US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4569" y="6356352"/>
            <a:ext cx="437535" cy="365125"/>
          </a:xfrm>
        </p:spPr>
        <p:txBody>
          <a:bodyPr/>
          <a:lstStyle/>
          <a:p>
            <a:fld id="{6496AB90-AD1E-476B-89D9-1DEDF6B650A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640B81-47D7-614B-BC92-EACBB0369A46}"/>
              </a:ext>
            </a:extLst>
          </p:cNvPr>
          <p:cNvSpPr txBox="1"/>
          <p:nvPr/>
        </p:nvSpPr>
        <p:spPr>
          <a:xfrm>
            <a:off x="154112" y="674626"/>
            <a:ext cx="8920264" cy="5927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Diversity/Equity/Inclusion, Why Now?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/>
              <a:t>Diversity is Our Shared Reality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/>
              <a:t>By Race:  </a:t>
            </a:r>
            <a:r>
              <a:rPr lang="en-US" sz="2000" dirty="0"/>
              <a:t>53% White, 5.8% Black, 1.5% Native American/Hawaiian/Alaskan, 15.5% Asian, 18.3% Other, 5.7% Multi-Racial (CA data)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/>
              <a:t>By Ethnicity </a:t>
            </a:r>
          </a:p>
          <a:p>
            <a:pPr marL="1257300" lvl="2" indent="-342900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41% Hispanic/Latino, 59% Non-Hispanic/Latino (California)</a:t>
            </a:r>
          </a:p>
          <a:p>
            <a:pPr marL="1257300" lvl="2" indent="-342900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45% Hispanic/Latino, 55% Non-Hispanic/Latino (Ventura County)</a:t>
            </a:r>
          </a:p>
          <a:p>
            <a:pPr marL="1257300" lvl="2" indent="-3429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highlight>
                  <a:srgbClr val="FFFF00"/>
                </a:highlight>
              </a:rPr>
              <a:t>49% Hispanic/Latino, 51% Non-Hispanic/Latino, </a:t>
            </a:r>
            <a:r>
              <a:rPr lang="en-US" sz="2000" i="1" dirty="0">
                <a:highlight>
                  <a:srgbClr val="FFFF00"/>
                </a:highlight>
              </a:rPr>
              <a:t>25% White Alone Non-Hispanic/Latino</a:t>
            </a:r>
            <a:r>
              <a:rPr lang="en-US" sz="2000" dirty="0">
                <a:highlight>
                  <a:srgbClr val="FFFF00"/>
                </a:highlight>
              </a:rPr>
              <a:t> (LA County)</a:t>
            </a:r>
            <a:endParaRPr lang="en-US" sz="2000" b="1" dirty="0">
              <a:highlight>
                <a:srgbClr val="FFFF00"/>
              </a:highlight>
            </a:endParaRPr>
          </a:p>
          <a:p>
            <a:pPr marL="342900" indent="-342900"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/>
              <a:t>Equity Defined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ea typeface="Century Gothic"/>
                <a:cs typeface="Century Gothic"/>
                <a:sym typeface="Century Gothic"/>
              </a:rPr>
              <a:t>Equity is our </a:t>
            </a:r>
            <a:r>
              <a:rPr lang="en-US" sz="2000" u="sng" dirty="0">
                <a:ea typeface="Century Gothic"/>
                <a:cs typeface="Century Gothic"/>
                <a:sym typeface="Century Gothic"/>
              </a:rPr>
              <a:t>process of service </a:t>
            </a:r>
            <a:r>
              <a:rPr lang="en-US" sz="2000" dirty="0">
                <a:ea typeface="Century Gothic"/>
                <a:cs typeface="Century Gothic"/>
                <a:sym typeface="Century Gothic"/>
              </a:rPr>
              <a:t>and to </a:t>
            </a:r>
            <a:r>
              <a:rPr lang="en-US" sz="2000" u="sng" dirty="0">
                <a:ea typeface="Century Gothic"/>
                <a:cs typeface="Century Gothic"/>
                <a:sym typeface="Century Gothic"/>
              </a:rPr>
              <a:t>outcomes achieved </a:t>
            </a:r>
            <a:r>
              <a:rPr lang="en-US" sz="2000" dirty="0">
                <a:ea typeface="Century Gothic"/>
                <a:cs typeface="Century Gothic"/>
                <a:sym typeface="Century Gothic"/>
              </a:rPr>
              <a:t>by each client we serve; every client is served fair and receives customer service tailored to the individuals needs and circumstances.</a:t>
            </a:r>
          </a:p>
          <a:p>
            <a:pPr marL="342900" indent="-342900"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/>
              <a:t>Inclusion is a Necessity</a:t>
            </a:r>
          </a:p>
          <a:p>
            <a:pPr marL="800100" lvl="1" indent="-342900"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202124"/>
                </a:solidFill>
              </a:rPr>
              <a:t>It is the practice and policy of providing equal access and pathways to opportunities and resources to underserved communities.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219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2;p2">
            <a:extLst>
              <a:ext uri="{FF2B5EF4-FFF2-40B4-BE49-F238E27FC236}">
                <a16:creationId xmlns:a16="http://schemas.microsoft.com/office/drawing/2014/main" id="{1A344D8D-DF22-4F7B-B43A-AEE8713BBFF2}"/>
              </a:ext>
            </a:extLst>
          </p:cNvPr>
          <p:cNvSpPr/>
          <p:nvPr/>
        </p:nvSpPr>
        <p:spPr>
          <a:xfrm>
            <a:off x="0" y="69106"/>
            <a:ext cx="9144001" cy="523077"/>
          </a:xfrm>
          <a:prstGeom prst="rect">
            <a:avLst/>
          </a:prstGeom>
          <a:solidFill>
            <a:srgbClr val="012F4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 algn="ctr"/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Continuous  Improvement through Strategic Planning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4A19C-F312-4365-98F3-95ABF3B8DC7E}"/>
              </a:ext>
            </a:extLst>
          </p:cNvPr>
          <p:cNvSpPr txBox="1"/>
          <p:nvPr/>
        </p:nvSpPr>
        <p:spPr>
          <a:xfrm>
            <a:off x="382772" y="852689"/>
            <a:ext cx="8197702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2200" b="1" dirty="0"/>
              <a:t>One Example, Our EDC SBDC:</a:t>
            </a:r>
          </a:p>
          <a:p>
            <a:pPr marL="800100" lvl="1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Diversity is an essential element </a:t>
            </a:r>
            <a:r>
              <a:rPr lang="en-US" sz="2000" dirty="0"/>
              <a:t>of our EDC SBDC strategic plan; we update and adjust our model as we move forward.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The Focus Area is a constant.  </a:t>
            </a:r>
            <a:r>
              <a:rPr lang="en-US" sz="2000" dirty="0"/>
              <a:t>The Goals are updated regularly.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A6C6FE-0FB0-4B8B-A2EC-4025366243CF}"/>
              </a:ext>
            </a:extLst>
          </p:cNvPr>
          <p:cNvSpPr txBox="1"/>
          <p:nvPr/>
        </p:nvSpPr>
        <p:spPr>
          <a:xfrm>
            <a:off x="382772" y="2422064"/>
            <a:ext cx="839440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Focus Area I:  Historically Under-represented Groups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Goal A: Effectiveness.  </a:t>
            </a:r>
            <a:r>
              <a:rPr lang="en-US" sz="2000" dirty="0"/>
              <a:t>Develop and reinforce our process for ensuring that our service for under-represented groups is as effective as the service we offer to all clients.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Goal B: Determine What Areas As an Organization Are Under-represented.  </a:t>
            </a:r>
            <a:r>
              <a:rPr lang="en-US" sz="2000" dirty="0"/>
              <a:t>Recruit business advisors or create the training/capacity building to diminish any under-represented areas (internal and external).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Goal C:  Spanish Speaking Clients. </a:t>
            </a:r>
            <a:r>
              <a:rPr lang="en-US" sz="2000" dirty="0"/>
              <a:t>Document and implement our process for retaining Spanish speaking clients.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Goal D:  Marketing to Under-represented Groups.  </a:t>
            </a:r>
            <a:r>
              <a:rPr lang="en-US" sz="2000" dirty="0"/>
              <a:t>Provide and track marketing through appropriate media, customized for results.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F2736C-8F9C-78D9-A193-BA1E236970D0}"/>
              </a:ext>
            </a:extLst>
          </p:cNvPr>
          <p:cNvSpPr txBox="1"/>
          <p:nvPr/>
        </p:nvSpPr>
        <p:spPr>
          <a:xfrm>
            <a:off x="8543261" y="6496493"/>
            <a:ext cx="547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706045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044" y="875621"/>
            <a:ext cx="8829104" cy="5973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b="1" dirty="0"/>
              <a:t>Diversity Increasing in Business Ownership</a:t>
            </a:r>
          </a:p>
          <a:p>
            <a:pPr marL="803275" lvl="2" indent="-342900"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Though business ownership and management diversity lags the population as a whole</a:t>
            </a:r>
          </a:p>
          <a:p>
            <a:pPr marL="803275" lvl="2" indent="-3429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Our task isn’t just reaching and serving business diversity, but also contributing to increasing ownership through entrepreneurship</a:t>
            </a:r>
          </a:p>
          <a:p>
            <a:pPr marL="342900" indent="-342900"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b="1" dirty="0"/>
              <a:t>Sectoral Considerations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Need to improve share of “minority” ownership across all sectors, business types and models</a:t>
            </a:r>
          </a:p>
          <a:p>
            <a:pPr marL="342900" indent="-342900"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b="1" dirty="0"/>
              <a:t>Neighborhood/Geographic Representation, Presence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It’s not only about who owns or has opportunity to own and manage businesses, but it’s equally critical to assure geographic distribution, neighborhood access</a:t>
            </a:r>
          </a:p>
          <a:p>
            <a:pPr marL="342900" indent="-342900"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b="1" dirty="0"/>
              <a:t>Technology Considerations/Digital Equity</a:t>
            </a:r>
          </a:p>
          <a:p>
            <a:pPr marL="800100" lvl="1" indent="-342900">
              <a:spcAft>
                <a:spcPts val="1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Data shows that access to computers and internet connections—essential for education, health, community engagement and business success—is dramatically under-represented by income, race, ethnicity and neighborhood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112" y="103082"/>
            <a:ext cx="8829104" cy="616450"/>
          </a:xfrm>
          <a:prstGeom prst="rect">
            <a:avLst/>
          </a:prstGeom>
          <a:solidFill>
            <a:srgbClr val="012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4576" y="99103"/>
            <a:ext cx="8788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Profile of Business Ownership/</a:t>
            </a:r>
            <a:r>
              <a:rPr lang="en-US" sz="3200" b="1" dirty="0" err="1">
                <a:solidFill>
                  <a:schemeClr val="bg1"/>
                </a:solidFill>
                <a:latin typeface="Century Gothic" pitchFamily="34" charset="0"/>
              </a:rPr>
              <a:t>Mgmt</a:t>
            </a:r>
            <a:endParaRPr lang="en-US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4567" y="6356350"/>
            <a:ext cx="437535" cy="365125"/>
          </a:xfrm>
        </p:spPr>
        <p:txBody>
          <a:bodyPr/>
          <a:lstStyle/>
          <a:p>
            <a:fld id="{6496AB90-AD1E-476B-89D9-1DEDF6B650A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6598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462" y="930517"/>
            <a:ext cx="8426133" cy="5491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en-US" sz="2600" b="1" dirty="0"/>
              <a:t>D/E/I is not a trend, it is an emergence an urgency that has been a long time coming, brought to the forefront by the COVID crisis</a:t>
            </a:r>
          </a:p>
          <a:p>
            <a:pPr marL="342900" indent="-342900">
              <a:lnSpc>
                <a:spcPts val="2800"/>
              </a:lnSpc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en-US" sz="2600" b="1" dirty="0"/>
              <a:t>What You Know &amp; What You Measure, Influences What You Do</a:t>
            </a:r>
          </a:p>
          <a:p>
            <a:pPr marL="342900" indent="-342900">
              <a:lnSpc>
                <a:spcPts val="2800"/>
              </a:lnSpc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2600" b="1" dirty="0"/>
              <a:t>D/E/I Concentration Enhances Overall Effectiveness, Not Hinders</a:t>
            </a:r>
          </a:p>
          <a:p>
            <a:pPr marL="800100" lvl="1" indent="-342900">
              <a:lnSpc>
                <a:spcPts val="2800"/>
              </a:lnSpc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Improved staff &amp; partner contributions</a:t>
            </a:r>
          </a:p>
          <a:p>
            <a:pPr marL="800100" lvl="1" indent="-342900">
              <a:lnSpc>
                <a:spcPts val="2800"/>
              </a:lnSpc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Improved identification of motivated clients &amp; customers (both job-seekers and employers)</a:t>
            </a:r>
          </a:p>
          <a:p>
            <a:pPr marL="800100" lvl="1" indent="-342900">
              <a:lnSpc>
                <a:spcPts val="28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Primary means for securing positive outcomes is by effectively connecting motivated job-seekers with the right opportunity</a:t>
            </a:r>
          </a:p>
          <a:p>
            <a:pPr marL="342900" indent="-342900">
              <a:lnSpc>
                <a:spcPts val="28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sz="2600" b="1" i="1" dirty="0"/>
              <a:t>Our role is stewardship of that constructive environment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112" y="103082"/>
            <a:ext cx="8829104" cy="616450"/>
          </a:xfrm>
          <a:prstGeom prst="rect">
            <a:avLst/>
          </a:prstGeom>
          <a:solidFill>
            <a:srgbClr val="012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4576" y="91977"/>
            <a:ext cx="8788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DEI  Summary</a:t>
            </a:r>
            <a:endParaRPr lang="en-US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6B6F75-9809-434C-0A8F-45506DEE9C2B}"/>
              </a:ext>
            </a:extLst>
          </p:cNvPr>
          <p:cNvSpPr txBox="1"/>
          <p:nvPr/>
        </p:nvSpPr>
        <p:spPr>
          <a:xfrm>
            <a:off x="8548577" y="6565605"/>
            <a:ext cx="489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06245143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060" y="770203"/>
            <a:ext cx="8937484" cy="5850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indent="-350838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about Automation, Digitization, Remote (live, work &amp; play)</a:t>
            </a:r>
          </a:p>
          <a:p>
            <a:pPr marL="350838" indent="-3508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Proactive attention to land use &amp; public policy</a:t>
            </a:r>
          </a:p>
          <a:p>
            <a:pPr marL="803275" lvl="1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 behavior changes, decentralization </a:t>
            </a:r>
          </a:p>
          <a:p>
            <a:pPr marL="803275" lvl="1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Broadband deployment and adoption, digital equity</a:t>
            </a:r>
          </a:p>
          <a:p>
            <a:pPr marL="803275" lvl="1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 re-thinking of our relationship to the built environment</a:t>
            </a:r>
          </a:p>
          <a:p>
            <a:pPr marL="803275" lvl="1" indent="-342900">
              <a:spcBef>
                <a:spcPts val="4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Urgency &amp; opportunity to invest in sustainable energy</a:t>
            </a:r>
          </a:p>
          <a:p>
            <a:pPr marL="344488" indent="-3444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Progressive policy attention to social equity, upward mobility</a:t>
            </a:r>
          </a:p>
          <a:p>
            <a:pPr marL="798513" lvl="2" indent="-338138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Pressure for better protection &amp; pay for front line workers, particularly in groceries, food service, education &amp; health care</a:t>
            </a:r>
          </a:p>
          <a:p>
            <a:pPr marL="798513" lvl="2" indent="-338138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Investing in re-training especially for low-income workers in occupations that are being eliminated</a:t>
            </a:r>
          </a:p>
          <a:p>
            <a:pPr marL="798513" lvl="2" indent="-338138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Opportunity for optimizing new investments in early child education</a:t>
            </a:r>
          </a:p>
          <a:p>
            <a:pPr marL="403225" lvl="1" indent="-342900">
              <a:spcBef>
                <a:spcPts val="9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Successful regions will excel at leadership in skills enhancements, smart globalization, entrepreneurship &amp; innovation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112" y="60551"/>
            <a:ext cx="8829104" cy="616450"/>
          </a:xfrm>
          <a:prstGeom prst="rect">
            <a:avLst/>
          </a:prstGeom>
          <a:solidFill>
            <a:srgbClr val="012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4576" y="75201"/>
            <a:ext cx="87886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2600" b="1" dirty="0">
                <a:solidFill>
                  <a:schemeClr val="bg1"/>
                </a:solidFill>
                <a:latin typeface="Century Gothic" pitchFamily="34" charset="0"/>
              </a:rPr>
              <a:t>Summary: New Dimensions for Economic Recovery</a:t>
            </a:r>
            <a:endParaRPr lang="en-US" sz="2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4569" y="6356352"/>
            <a:ext cx="437535" cy="365125"/>
          </a:xfrm>
        </p:spPr>
        <p:txBody>
          <a:bodyPr/>
          <a:lstStyle/>
          <a:p>
            <a:fld id="{6496AB90-AD1E-476B-89D9-1DEDF6B650A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5631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115" y="1120729"/>
            <a:ext cx="8361803" cy="385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en-US" sz="2400" dirty="0">
                <a:solidFill>
                  <a:srgbClr val="00330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Bruce Stenslie, President/CEO</a:t>
            </a:r>
          </a:p>
          <a:p>
            <a:pPr>
              <a:spcAft>
                <a:spcPts val="900"/>
              </a:spcAft>
              <a:defRPr/>
            </a:pPr>
            <a:r>
              <a:rPr lang="en-US" sz="2400" dirty="0">
                <a:solidFill>
                  <a:srgbClr val="00330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Economic Development Collaborative </a:t>
            </a:r>
          </a:p>
          <a:p>
            <a:pPr>
              <a:spcAft>
                <a:spcPts val="900"/>
              </a:spcAft>
              <a:defRPr/>
            </a:pPr>
            <a:r>
              <a:rPr lang="en-US" sz="2400" dirty="0">
                <a:solidFill>
                  <a:srgbClr val="00330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4001 Mission Oaks Blvd, Suite A1</a:t>
            </a:r>
          </a:p>
          <a:p>
            <a:pPr>
              <a:spcAft>
                <a:spcPts val="900"/>
              </a:spcAft>
              <a:defRPr/>
            </a:pPr>
            <a:r>
              <a:rPr lang="en-US" sz="2400" dirty="0">
                <a:solidFill>
                  <a:srgbClr val="00330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Camarillo, CA  93012</a:t>
            </a:r>
            <a:endParaRPr lang="en-US" sz="2400" dirty="0">
              <a:solidFill>
                <a:srgbClr val="003300"/>
              </a:solidFill>
              <a:latin typeface="Century Gothic" pitchFamily="34" charset="0"/>
            </a:endParaRPr>
          </a:p>
          <a:p>
            <a:pPr>
              <a:spcAft>
                <a:spcPts val="900"/>
              </a:spcAft>
              <a:defRPr/>
            </a:pPr>
            <a:r>
              <a:rPr lang="en-US" sz="2400" dirty="0">
                <a:solidFill>
                  <a:srgbClr val="003300"/>
                </a:solidFill>
                <a:latin typeface="Century Gothic" pitchFamily="34" charset="0"/>
              </a:rPr>
              <a:t>805-409-9155</a:t>
            </a:r>
          </a:p>
          <a:p>
            <a:pPr>
              <a:spcAft>
                <a:spcPts val="900"/>
              </a:spcAft>
              <a:defRPr/>
            </a:pPr>
            <a:r>
              <a:rPr lang="en-US" sz="2400" dirty="0">
                <a:solidFill>
                  <a:srgbClr val="003300"/>
                </a:solidFill>
                <a:latin typeface="Century Gothic" pitchFamily="34" charset="0"/>
                <a:ea typeface="Tahoma" pitchFamily="34" charset="0"/>
                <a:cs typeface="Tahoma" pitchFamily="34" charset="0"/>
                <a:hlinkClick r:id="rId3"/>
              </a:rPr>
              <a:t>bruce@edcollaborative.com</a:t>
            </a:r>
            <a:r>
              <a:rPr lang="en-US" sz="2400" dirty="0">
                <a:solidFill>
                  <a:srgbClr val="00330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spcAft>
                <a:spcPts val="900"/>
              </a:spcAft>
              <a:defRPr/>
            </a:pPr>
            <a:r>
              <a:rPr lang="en-US" sz="2400" dirty="0">
                <a:solidFill>
                  <a:srgbClr val="003300"/>
                </a:solidFill>
                <a:latin typeface="Century Gothic" pitchFamily="34" charset="0"/>
                <a:ea typeface="Tahoma" pitchFamily="34" charset="0"/>
                <a:cs typeface="Tahoma" pitchFamily="34" charset="0"/>
                <a:hlinkClick r:id="rId4"/>
              </a:rPr>
              <a:t>www.edcollaborative.com</a:t>
            </a:r>
            <a:r>
              <a:rPr lang="en-US" sz="2400" dirty="0">
                <a:solidFill>
                  <a:srgbClr val="00330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defRPr/>
            </a:pPr>
            <a:endParaRPr lang="en-US" sz="2400" dirty="0">
              <a:solidFill>
                <a:srgbClr val="003300"/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113" y="339050"/>
            <a:ext cx="8854976" cy="606172"/>
          </a:xfrm>
          <a:prstGeom prst="rect">
            <a:avLst/>
          </a:prstGeom>
          <a:solidFill>
            <a:srgbClr val="012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524090"/>
            <a:ext cx="9144000" cy="333910"/>
          </a:xfrm>
          <a:prstGeom prst="rect">
            <a:avLst/>
          </a:prstGeom>
          <a:solidFill>
            <a:srgbClr val="012F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4576" y="406161"/>
            <a:ext cx="6987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Contact</a:t>
            </a:r>
            <a:endParaRPr lang="en-US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5" y="4617064"/>
            <a:ext cx="4334265" cy="13167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96746" y="6051551"/>
            <a:ext cx="427703" cy="365125"/>
          </a:xfrm>
        </p:spPr>
        <p:txBody>
          <a:bodyPr/>
          <a:lstStyle/>
          <a:p>
            <a:fld id="{6496AB90-AD1E-476B-89D9-1DEDF6B650A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533" y="913739"/>
            <a:ext cx="901109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3000" b="1" dirty="0"/>
              <a:t>What are the purposes we serve?</a:t>
            </a:r>
          </a:p>
          <a:p>
            <a:pPr marL="687388" lvl="1" indent="-342900">
              <a:lnSpc>
                <a:spcPts val="28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Promoting &amp; securing regional quality of life, defined by </a:t>
            </a:r>
          </a:p>
          <a:p>
            <a:pPr marL="1144588" lvl="2" indent="-342900">
              <a:lnSpc>
                <a:spcPts val="28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economic competitiveness, </a:t>
            </a:r>
          </a:p>
          <a:p>
            <a:pPr marL="1144588" lvl="2" indent="-342900">
              <a:lnSpc>
                <a:spcPts val="28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broadly shared prosperity, </a:t>
            </a:r>
          </a:p>
          <a:p>
            <a:pPr marL="1144588" lvl="2" indent="-3429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environmental balance &amp; sustainability</a:t>
            </a:r>
          </a:p>
          <a:p>
            <a:pPr marL="344488" lvl="1">
              <a:defRPr/>
            </a:pPr>
            <a:endParaRPr lang="en-US" sz="1600" b="1" dirty="0"/>
          </a:p>
          <a:p>
            <a:pPr marL="342900" indent="-342900">
              <a:lnSpc>
                <a:spcPts val="28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3000" b="1" dirty="0"/>
              <a:t>What are the strategies to deliver on our purpose?</a:t>
            </a:r>
          </a:p>
          <a:p>
            <a:pPr marL="688975" lvl="1" indent="-342900">
              <a:lnSpc>
                <a:spcPts val="2600"/>
              </a:lnSpc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Building &amp; retaining skills, efficient education pipeline</a:t>
            </a:r>
          </a:p>
          <a:p>
            <a:pPr marL="688975" lvl="1" indent="-342900">
              <a:lnSpc>
                <a:spcPts val="26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Optimizing &amp; networking our human,</a:t>
            </a:r>
          </a:p>
          <a:p>
            <a:pPr marL="346075" lvl="1">
              <a:lnSpc>
                <a:spcPts val="2600"/>
              </a:lnSpc>
              <a:spcAft>
                <a:spcPts val="1000"/>
              </a:spcAft>
              <a:defRPr/>
            </a:pPr>
            <a:r>
              <a:rPr lang="en-US" sz="2400" dirty="0"/>
              <a:t>	  industry &amp; capital </a:t>
            </a:r>
            <a:r>
              <a:rPr lang="en-US" sz="2400" b="1" i="1" dirty="0"/>
              <a:t>assets</a:t>
            </a:r>
          </a:p>
          <a:p>
            <a:pPr marL="688975" lvl="1" indent="-342900">
              <a:lnSpc>
                <a:spcPts val="26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Enabling our regional</a:t>
            </a:r>
          </a:p>
          <a:p>
            <a:pPr marL="1031875" lvl="2" indent="-342900">
              <a:lnSpc>
                <a:spcPts val="2600"/>
              </a:lnSpc>
              <a:spcAft>
                <a:spcPts val="1000"/>
              </a:spcAft>
              <a:defRPr/>
            </a:pPr>
            <a:r>
              <a:rPr lang="en-US" sz="2400" dirty="0"/>
              <a:t>	entrepreneurial ecosystem</a:t>
            </a:r>
          </a:p>
          <a:p>
            <a:pPr marL="685800" lvl="2" indent="-342900">
              <a:lnSpc>
                <a:spcPts val="2600"/>
              </a:lnSpc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Business retention</a:t>
            </a:r>
          </a:p>
          <a:p>
            <a:pPr marL="685800" lvl="2" indent="-34290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Business attraction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112" y="103082"/>
            <a:ext cx="8829104" cy="616450"/>
          </a:xfrm>
          <a:prstGeom prst="rect">
            <a:avLst/>
          </a:prstGeom>
          <a:solidFill>
            <a:srgbClr val="012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4576" y="75201"/>
            <a:ext cx="8788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Context, Our Regional Story</a:t>
            </a:r>
            <a:endParaRPr lang="en-US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4569" y="6356352"/>
            <a:ext cx="437535" cy="365125"/>
          </a:xfrm>
        </p:spPr>
        <p:txBody>
          <a:bodyPr/>
          <a:lstStyle/>
          <a:p>
            <a:fld id="{6496AB90-AD1E-476B-89D9-1DEDF6B650A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981" y="4438421"/>
            <a:ext cx="3631017" cy="241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668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196" y="887989"/>
            <a:ext cx="869808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b="1" dirty="0"/>
              <a:t>Fathomwerx</a:t>
            </a:r>
          </a:p>
          <a:p>
            <a:pPr marL="687388" lvl="1" indent="-34290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Multi-party MOU: </a:t>
            </a:r>
          </a:p>
          <a:p>
            <a:pPr marL="1144588" lvl="2" indent="-342900">
              <a:lnSpc>
                <a:spcPts val="26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Port of Hueneme, NSWC-PHD, NAVFAC, Matter Labs, EDC</a:t>
            </a:r>
          </a:p>
          <a:p>
            <a:pPr marL="1601788" lvl="3" indent="-342900">
              <a:lnSpc>
                <a:spcPts val="26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R&amp;D and prototyping laboratory </a:t>
            </a:r>
          </a:p>
          <a:p>
            <a:pPr marL="1601788" lvl="3" indent="-342900">
              <a:lnSpc>
                <a:spcPts val="26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Events, showcases, exercises</a:t>
            </a:r>
          </a:p>
          <a:p>
            <a:pPr marL="1601788" lvl="3" indent="-342900">
              <a:lnSpc>
                <a:spcPts val="2600"/>
              </a:lnSpc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Education</a:t>
            </a:r>
          </a:p>
          <a:p>
            <a:pPr marL="342900" indent="-342900">
              <a:lnSpc>
                <a:spcPts val="26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b="1" dirty="0"/>
              <a:t>Economic Development Collaborative</a:t>
            </a:r>
          </a:p>
          <a:p>
            <a:pPr marL="688975" lvl="1" indent="-342900">
              <a:lnSpc>
                <a:spcPts val="26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Economic analysis, focus on</a:t>
            </a:r>
          </a:p>
          <a:p>
            <a:pPr marL="803275" lvl="2">
              <a:lnSpc>
                <a:spcPts val="2600"/>
              </a:lnSpc>
              <a:spcAft>
                <a:spcPts val="900"/>
              </a:spcAft>
              <a:defRPr/>
            </a:pPr>
            <a:r>
              <a:rPr lang="en-US" sz="2400" dirty="0"/>
              <a:t>Key drivers of the economy</a:t>
            </a:r>
          </a:p>
          <a:p>
            <a:pPr marL="688975" lvl="1" indent="-342900">
              <a:lnSpc>
                <a:spcPts val="2600"/>
              </a:lnSpc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Central coast regional networking </a:t>
            </a:r>
          </a:p>
          <a:p>
            <a:pPr marL="688975" lvl="1" indent="-342900">
              <a:lnSpc>
                <a:spcPts val="26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Direct service delivery</a:t>
            </a:r>
          </a:p>
          <a:p>
            <a:pPr marL="1146175" lvl="2" indent="-342900">
              <a:lnSpc>
                <a:spcPts val="26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Business technical assistance</a:t>
            </a:r>
          </a:p>
          <a:p>
            <a:pPr marL="1146175" lvl="2" indent="-342900">
              <a:lnSpc>
                <a:spcPts val="26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Access to capital</a:t>
            </a:r>
          </a:p>
          <a:p>
            <a:pPr marL="1146175" lvl="2" indent="-342900">
              <a:lnSpc>
                <a:spcPts val="26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Startup, entrepreneurship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112" y="103082"/>
            <a:ext cx="8829104" cy="616450"/>
          </a:xfrm>
          <a:prstGeom prst="rect">
            <a:avLst/>
          </a:prstGeom>
          <a:solidFill>
            <a:srgbClr val="012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4576" y="91979"/>
            <a:ext cx="8788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Public/Private Partnerships for a Purpose</a:t>
            </a:r>
            <a:endParaRPr lang="en-US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4569" y="6356352"/>
            <a:ext cx="437535" cy="365125"/>
          </a:xfrm>
        </p:spPr>
        <p:txBody>
          <a:bodyPr/>
          <a:lstStyle/>
          <a:p>
            <a:fld id="{6496AB90-AD1E-476B-89D9-1DEDF6B650A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75D06-C895-4E04-A55D-F770A5436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588" y="4068573"/>
            <a:ext cx="3840942" cy="27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244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060" y="770203"/>
            <a:ext cx="8937484" cy="604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b="1" dirty="0"/>
              <a:t>Quality of life, </a:t>
            </a:r>
            <a:r>
              <a:rPr lang="en-US" sz="2200" dirty="0">
                <a:hlinkClick r:id="rId3"/>
              </a:rPr>
              <a:t>www.businessforwardvc.com</a:t>
            </a:r>
            <a:r>
              <a:rPr lang="en-US" sz="2200" dirty="0"/>
              <a:t> </a:t>
            </a:r>
          </a:p>
          <a:p>
            <a:pPr lvl="2" indent="-342900"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prstClr val="black"/>
                </a:solidFill>
              </a:rPr>
              <a:t>USDA Natural Amenities Index:  VC #1 in the nation out of 3,111 counties, for physical characteristics that enhance location as a place to live, “the absolute most desirable place to live in America”</a:t>
            </a:r>
            <a:endParaRPr lang="en-US" sz="2200" dirty="0"/>
          </a:p>
          <a:p>
            <a:pPr lvl="1" indent="-342900"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solidFill>
                  <a:prstClr val="black"/>
                </a:solidFill>
              </a:rPr>
              <a:t>Globally Connected:  </a:t>
            </a:r>
            <a:r>
              <a:rPr lang="en-US" sz="2200" dirty="0">
                <a:solidFill>
                  <a:prstClr val="black"/>
                </a:solidFill>
              </a:rPr>
              <a:t>Brookings Institute ranks Ventura County #22 of top 100 U.S. metros for export share of metro output</a:t>
            </a:r>
          </a:p>
          <a:p>
            <a:pPr marL="1144588" lvl="2" indent="-342900"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</a:rPr>
              <a:t>Primary driver is Port of Hueneme</a:t>
            </a:r>
          </a:p>
          <a:p>
            <a:pPr lvl="1" indent="-342900"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n-US" sz="2200" b="1" dirty="0"/>
              <a:t>Manufacturing</a:t>
            </a:r>
            <a:r>
              <a:rPr lang="en-US" sz="2200" dirty="0"/>
              <a:t> generates some 17% of the region’s GDP</a:t>
            </a:r>
          </a:p>
          <a:p>
            <a:pPr marL="1141413" lvl="2" indent="-342900"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Rank 7th in the nation for diversity of </a:t>
            </a:r>
            <a:r>
              <a:rPr lang="en-US" sz="2000" dirty="0" err="1">
                <a:solidFill>
                  <a:prstClr val="black"/>
                </a:solidFill>
              </a:rPr>
              <a:t>mfg</a:t>
            </a:r>
            <a:r>
              <a:rPr lang="en-US" sz="2000" dirty="0">
                <a:solidFill>
                  <a:prstClr val="black"/>
                </a:solidFill>
              </a:rPr>
              <a:t> subsectors with a high concentration (not single subsector dependent)</a:t>
            </a:r>
          </a:p>
          <a:p>
            <a:pPr marL="1141413" lvl="2" indent="-342900"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Higher density of </a:t>
            </a:r>
            <a:r>
              <a:rPr lang="en-US" sz="2000" dirty="0" err="1">
                <a:solidFill>
                  <a:prstClr val="black"/>
                </a:solidFill>
              </a:rPr>
              <a:t>mfg</a:t>
            </a:r>
            <a:r>
              <a:rPr lang="en-US" sz="2000" dirty="0">
                <a:solidFill>
                  <a:prstClr val="black"/>
                </a:solidFill>
              </a:rPr>
              <a:t> jobs in Ventura County than in both CA and US</a:t>
            </a:r>
          </a:p>
          <a:p>
            <a:pPr lvl="1" indent="-342900"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n-US" sz="2200" b="1" dirty="0"/>
              <a:t>Naval Base Ventura County</a:t>
            </a:r>
            <a:r>
              <a:rPr lang="en-US" sz="2200" dirty="0"/>
              <a:t>, over $2 billion in regional economic benefit</a:t>
            </a:r>
          </a:p>
          <a:p>
            <a:pPr marL="1143000" lvl="2" indent="-342900">
              <a:spcAft>
                <a:spcPts val="900"/>
              </a:spcAft>
              <a:buSzPct val="100000"/>
              <a:buFont typeface="Wingdings" pitchFamily="2" charset="2"/>
              <a:buChar char="Ø"/>
            </a:pPr>
            <a:r>
              <a:rPr lang="en-US" sz="2200" dirty="0"/>
              <a:t>Over 20,000 jobs in the region, direct &amp; indirect</a:t>
            </a:r>
          </a:p>
          <a:p>
            <a:pPr lvl="1" indent="-342900">
              <a:buSzPct val="100000"/>
              <a:buFont typeface="Wingdings" pitchFamily="2" charset="2"/>
              <a:buChar char="Ø"/>
            </a:pPr>
            <a:r>
              <a:rPr lang="en-US" sz="2200" dirty="0"/>
              <a:t>County’s </a:t>
            </a:r>
            <a:r>
              <a:rPr lang="en-US" sz="2200" b="1" dirty="0"/>
              <a:t>entrepreneurial ecosystem </a:t>
            </a:r>
            <a:r>
              <a:rPr lang="en-US" sz="2200" dirty="0"/>
              <a:t>ranks 9</a:t>
            </a:r>
            <a:r>
              <a:rPr lang="en-US" sz="2200" baseline="30000" dirty="0"/>
              <a:t>th</a:t>
            </a:r>
            <a:r>
              <a:rPr lang="en-US" sz="2200" dirty="0"/>
              <a:t> among CA’s 58 counties, on mix of startup density &amp; connectivity, resource fluidity &amp; economic diversity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112" y="60551"/>
            <a:ext cx="8829104" cy="616450"/>
          </a:xfrm>
          <a:prstGeom prst="rect">
            <a:avLst/>
          </a:prstGeom>
          <a:solidFill>
            <a:srgbClr val="012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4576" y="75201"/>
            <a:ext cx="8788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Regional Assets for Engagement</a:t>
            </a:r>
            <a:endParaRPr lang="en-US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4569" y="6356352"/>
            <a:ext cx="437535" cy="365125"/>
          </a:xfrm>
        </p:spPr>
        <p:txBody>
          <a:bodyPr/>
          <a:lstStyle/>
          <a:p>
            <a:fld id="{6496AB90-AD1E-476B-89D9-1DEDF6B650A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7506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464" y="957104"/>
            <a:ext cx="8698081" cy="336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3000" b="1" dirty="0"/>
              <a:t>Digital Upskilling</a:t>
            </a:r>
          </a:p>
          <a:p>
            <a:pPr marL="687388" lvl="1" indent="-342900">
              <a:lnSpc>
                <a:spcPts val="2800"/>
              </a:lnSpc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Jaime Fall, Director of Workforce &amp; Economic Strategies</a:t>
            </a:r>
          </a:p>
          <a:p>
            <a:pPr marL="342900" indent="-3429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3000" b="1" dirty="0"/>
              <a:t>Cultivate &amp; Ignite Technology Program</a:t>
            </a:r>
          </a:p>
          <a:p>
            <a:pPr marL="688975" lvl="1" indent="-342900">
              <a:lnSpc>
                <a:spcPts val="2800"/>
              </a:lnSpc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Ray Bowman, Small Business Development Center Director</a:t>
            </a:r>
          </a:p>
          <a:p>
            <a:pPr marL="342900" indent="-3429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3000" b="1" dirty="0"/>
              <a:t>Focus throughout on Outcomes in Diversity, Equity &amp; Inclusion</a:t>
            </a:r>
          </a:p>
          <a:p>
            <a:pPr marL="800100" lvl="1" indent="-342900">
              <a:lnSpc>
                <a:spcPts val="28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Alondra </a:t>
            </a:r>
            <a:r>
              <a:rPr lang="en-US" sz="2200" dirty="0" err="1"/>
              <a:t>Gaytán</a:t>
            </a:r>
            <a:r>
              <a:rPr lang="en-US" sz="2200" dirty="0"/>
              <a:t>, Director of Strategic Relations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112" y="103082"/>
            <a:ext cx="8829104" cy="616450"/>
          </a:xfrm>
          <a:prstGeom prst="rect">
            <a:avLst/>
          </a:prstGeom>
          <a:solidFill>
            <a:srgbClr val="012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4576" y="91979"/>
            <a:ext cx="8788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Sharing Three EDC Strategies</a:t>
            </a:r>
            <a:endParaRPr lang="en-US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4569" y="6356352"/>
            <a:ext cx="437535" cy="365125"/>
          </a:xfrm>
        </p:spPr>
        <p:txBody>
          <a:bodyPr/>
          <a:lstStyle/>
          <a:p>
            <a:fld id="{6496AB90-AD1E-476B-89D9-1DEDF6B650A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2" descr="placeholder">
            <a:extLst>
              <a:ext uri="{FF2B5EF4-FFF2-40B4-BE49-F238E27FC236}">
                <a16:creationId xmlns:a16="http://schemas.microsoft.com/office/drawing/2014/main" id="{00DA5E87-818F-0666-5F69-D58BCC229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39205"/>
            <a:ext cx="9131511" cy="250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78081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46842-BECF-468D-A8B8-AB2FD955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45"/>
            <a:ext cx="9144000" cy="518489"/>
          </a:xfrm>
          <a:solidFill>
            <a:srgbClr val="012F44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Need For Digital Skills</a:t>
            </a:r>
          </a:p>
        </p:txBody>
      </p:sp>
      <p:sp>
        <p:nvSpPr>
          <p:cNvPr id="12" name="Google Shape;175;g8325b51486_1_51">
            <a:extLst>
              <a:ext uri="{FF2B5EF4-FFF2-40B4-BE49-F238E27FC236}">
                <a16:creationId xmlns:a16="http://schemas.microsoft.com/office/drawing/2014/main" id="{96759507-5FB4-48F0-9B18-B18D068913C2}"/>
              </a:ext>
            </a:extLst>
          </p:cNvPr>
          <p:cNvSpPr/>
          <p:nvPr/>
        </p:nvSpPr>
        <p:spPr>
          <a:xfrm>
            <a:off x="2673280" y="1098593"/>
            <a:ext cx="6111914" cy="28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SzPts val="800"/>
            </a:pPr>
            <a:endParaRPr lang="en-US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SzPts val="800"/>
            </a:pPr>
            <a:endParaRPr lang="en-US" sz="16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sz="1600" dirty="0"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E284D42-D716-E4FF-2EFF-E97A21EF73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t="5009" b="8052"/>
          <a:stretch/>
        </p:blipFill>
        <p:spPr>
          <a:xfrm>
            <a:off x="476414" y="882561"/>
            <a:ext cx="1861413" cy="1650108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195B84-F289-5F28-F3E2-B0632C380049}"/>
              </a:ext>
            </a:extLst>
          </p:cNvPr>
          <p:cNvSpPr txBox="1"/>
          <p:nvPr/>
        </p:nvSpPr>
        <p:spPr>
          <a:xfrm>
            <a:off x="326234" y="2862493"/>
            <a:ext cx="216027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928452"/>
                </a:solidFill>
                <a:latin typeface="Century Gothic" panose="020B0502020202020204" pitchFamily="34" charset="0"/>
              </a:rPr>
              <a:t>NOVICE DIGITAL SKILLS LEARNER </a:t>
            </a:r>
            <a:r>
              <a:rPr lang="en-US" sz="1500" dirty="0">
                <a:latin typeface="Century Gothic" panose="020B0502020202020204" pitchFamily="34" charset="0"/>
                <a:cs typeface="Varela Round" panose="00000500000000000000" pitchFamily="2" charset="-79"/>
              </a:rPr>
              <a:t>who need basic digital skills to get a well-paying job.</a:t>
            </a:r>
            <a:endParaRPr lang="en-US" sz="15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539A1-1A4D-08D7-CC84-59C8E618BAD2}"/>
              </a:ext>
            </a:extLst>
          </p:cNvPr>
          <p:cNvSpPr txBox="1"/>
          <p:nvPr/>
        </p:nvSpPr>
        <p:spPr>
          <a:xfrm>
            <a:off x="2629652" y="882561"/>
            <a:ext cx="6188114" cy="5761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b="1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Without digital skills, people can’t:</a:t>
            </a:r>
          </a:p>
          <a:p>
            <a:pPr>
              <a:lnSpc>
                <a:spcPct val="107000"/>
              </a:lnSpc>
            </a:pPr>
            <a:endParaRPr lang="en-US" sz="5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Search for, apply for, and interview for a job</a:t>
            </a:r>
          </a:p>
          <a:p>
            <a:pPr marL="17145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Enjoy the flexibility of being able to work remotely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Earn the higher wages given to middle skills workers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Access payroll systems, workplace benefits, and work schedules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Avoid cybersecurity threats and scams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Communicate with a boss, coworker, friend, or a child’s teacher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Reserve an airline ticket, hotel room, table at a restaurant, or even a picnic table at a park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22222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000" b="1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People without the digital skills and resilience to do these tasks are in danger of being left further behind as digitalization continues to expand.</a:t>
            </a:r>
            <a:endParaRPr lang="en-US" sz="2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22222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7382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2C4FA-C316-449C-BA64-7D5E94C7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40921"/>
            <a:ext cx="5372100" cy="3375377"/>
          </a:xfrm>
        </p:spPr>
        <p:txBody>
          <a:bodyPr>
            <a:noAutofit/>
          </a:bodyPr>
          <a:lstStyle/>
          <a:p>
            <a:pPr marL="200025" lvl="1" indent="0" fontAlgn="base">
              <a:spcBef>
                <a:spcPts val="0"/>
              </a:spcBef>
              <a:buNone/>
            </a:pPr>
            <a:endParaRPr lang="en-US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Assembly member Jacqui Irwin developed the project idea and secured $5 million in the 2021-2022 State Budget for a Digital Upskilling pilot in Ventura County</a:t>
            </a: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3-year initiative (2022-Dec 2024), with funding coming through LWDA and CWDB</a:t>
            </a: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Training programs for 3 categories of trainees</a:t>
            </a:r>
            <a:endParaRPr lang="en-US" sz="1600" b="1" dirty="0">
              <a:solidFill>
                <a:srgbClr val="000000"/>
              </a:solidFill>
              <a:latin typeface="Century Gothic" panose="020B0502020202020204" pitchFamily="34" charset="0"/>
              <a:ea typeface="Cambria" panose="02040503050406030204" pitchFamily="18" charset="0"/>
              <a:cs typeface="Century Gothic" panose="020B0502020202020204" pitchFamily="34" charset="0"/>
            </a:endParaRPr>
          </a:p>
          <a:p>
            <a:pPr marL="228600" lvl="1" indent="0" fontAlgn="base">
              <a:spcBef>
                <a:spcPts val="0"/>
              </a:spcBef>
              <a:buNone/>
            </a:pPr>
            <a:endParaRPr lang="en-US" sz="1600" dirty="0">
              <a:solidFill>
                <a:srgbClr val="000000"/>
              </a:solidFill>
              <a:latin typeface="Century Gothic" panose="020B0502020202020204" pitchFamily="34" charset="0"/>
              <a:ea typeface="Cambria" panose="02040503050406030204" pitchFamily="18" charset="0"/>
              <a:cs typeface="Century Gothic" panose="020B0502020202020204" pitchFamily="34" charset="0"/>
            </a:endParaRP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1E1F"/>
                </a:solidFill>
                <a:latin typeface="Century Gothic" panose="020B0502020202020204" pitchFamily="34" charset="0"/>
              </a:rPr>
              <a:t>Some participants receive a stipend during the training program, along with a new laptop and internet access</a:t>
            </a:r>
          </a:p>
          <a:p>
            <a:pPr marL="228600" lvl="1" indent="0" fontAlgn="base">
              <a:spcBef>
                <a:spcPts val="0"/>
              </a:spcBef>
              <a:buNone/>
            </a:pPr>
            <a:endParaRPr lang="en-US" sz="1600" dirty="0">
              <a:solidFill>
                <a:srgbClr val="221E1F"/>
              </a:solidFill>
              <a:latin typeface="Century Gothic" panose="020B0502020202020204" pitchFamily="34" charset="0"/>
            </a:endParaRP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21E1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5C263-9B8D-37FD-A0C0-8E638C9871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489"/>
          </a:xfrm>
          <a:prstGeom prst="rect">
            <a:avLst/>
          </a:prstGeom>
          <a:solidFill>
            <a:srgbClr val="012F44"/>
          </a:solidFill>
        </p:spPr>
        <p:txBody>
          <a:bodyPr vert="horz" lIns="45720" tIns="22860" rIns="45720" bIns="228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Digital Upskilling Initiative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5748CB-2E0F-DFE4-0CA5-9D72E76A6E9E}"/>
              </a:ext>
            </a:extLst>
          </p:cNvPr>
          <p:cNvSpPr txBox="1"/>
          <p:nvPr/>
        </p:nvSpPr>
        <p:spPr>
          <a:xfrm>
            <a:off x="6172200" y="1040921"/>
            <a:ext cx="2438400" cy="34778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l"/>
            <a:endParaRPr lang="en-US" sz="2200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2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 “</a:t>
            </a:r>
            <a:r>
              <a:rPr lang="en-US" sz="2200" i="1" dirty="0">
                <a:solidFill>
                  <a:srgbClr val="002D41"/>
                </a:solidFill>
                <a:latin typeface="Century Gothic" panose="020B0502020202020204" pitchFamily="34" charset="0"/>
              </a:rPr>
              <a:t>Providing job seekers with the skills they need to thrive and employers with the skilled employees they need to grow.”</a:t>
            </a:r>
          </a:p>
          <a:p>
            <a:pPr algn="ctr"/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356814688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46842-BECF-468D-A8B8-AB2FD955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8489"/>
          </a:xfrm>
          <a:solidFill>
            <a:srgbClr val="012F44"/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 Digital Upskilling Cohorts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A7DF525-AC5B-7775-E119-8B39F545BF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t="5009" b="8052"/>
          <a:stretch/>
        </p:blipFill>
        <p:spPr>
          <a:xfrm>
            <a:off x="899814" y="1968328"/>
            <a:ext cx="1623077" cy="1438828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A picture containing text, outdoor, sign, container&#10;&#10;Description automatically generated">
            <a:extLst>
              <a:ext uri="{FF2B5EF4-FFF2-40B4-BE49-F238E27FC236}">
                <a16:creationId xmlns:a16="http://schemas.microsoft.com/office/drawing/2014/main" id="{588586B1-BCCF-46D7-E36E-7A73E5DF68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15" y="2037732"/>
            <a:ext cx="1427723" cy="1438828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E7D1428-1198-CDAB-E0C7-81A215F953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86" y="1968328"/>
            <a:ext cx="1438828" cy="1438828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756D1B-C1CE-5E4E-417B-5C8E6C649B75}"/>
              </a:ext>
            </a:extLst>
          </p:cNvPr>
          <p:cNvSpPr txBox="1"/>
          <p:nvPr/>
        </p:nvSpPr>
        <p:spPr>
          <a:xfrm>
            <a:off x="647700" y="3712503"/>
            <a:ext cx="232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928452"/>
                </a:solidFill>
                <a:latin typeface="Century Gothic" panose="020B0502020202020204" pitchFamily="34" charset="0"/>
              </a:rPr>
              <a:t>NOVICE DIGITAL SKILLS LEARNERS </a:t>
            </a:r>
            <a:r>
              <a:rPr lang="en-US" sz="1400" dirty="0">
                <a:latin typeface="Century Gothic" panose="020B0502020202020204" pitchFamily="34" charset="0"/>
                <a:cs typeface="Varela Round" panose="00000500000000000000" pitchFamily="2" charset="-79"/>
              </a:rPr>
              <a:t>who need basic digital skills to get a well-paying job.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50E6A2-97DE-E52A-112D-995022034175}"/>
              </a:ext>
            </a:extLst>
          </p:cNvPr>
          <p:cNvSpPr txBox="1"/>
          <p:nvPr/>
        </p:nvSpPr>
        <p:spPr>
          <a:xfrm>
            <a:off x="3448050" y="3708014"/>
            <a:ext cx="23241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476"/>
                </a:solidFill>
                <a:latin typeface="Century Gothic" panose="020B0502020202020204" pitchFamily="34" charset="0"/>
              </a:rPr>
              <a:t>CURRENT WORKERS 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  <a:cs typeface="Varela Round" panose="00000500000000000000" pitchFamily="2" charset="-79"/>
              </a:rPr>
              <a:t>who already have some basic digital skills but need training and/ or specific industry certifications to qualify for more opportunities.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BA36D0-5755-DCCB-E1EB-A8742C8F451A}"/>
              </a:ext>
            </a:extLst>
          </p:cNvPr>
          <p:cNvSpPr txBox="1"/>
          <p:nvPr/>
        </p:nvSpPr>
        <p:spPr>
          <a:xfrm>
            <a:off x="6248400" y="3712503"/>
            <a:ext cx="24317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F42"/>
                </a:solidFill>
                <a:latin typeface="Century Gothic" panose="020B0502020202020204" pitchFamily="34" charset="0"/>
              </a:rPr>
              <a:t>SMALL BUSINESSES</a:t>
            </a:r>
            <a:r>
              <a:rPr lang="en-US" sz="1400" dirty="0">
                <a:solidFill>
                  <a:srgbClr val="666666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, </a:t>
            </a:r>
            <a:r>
              <a:rPr lang="en-US" sz="1400" dirty="0">
                <a:latin typeface="Century Gothic" panose="020B0502020202020204" pitchFamily="34" charset="0"/>
                <a:cs typeface="Varela Round" panose="00000500000000000000" pitchFamily="2" charset="-79"/>
              </a:rPr>
              <a:t>entrepreneurs and employers who need to modernize their business and implement ecommerce to grow and stay competitive.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884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2C4FA-C316-449C-BA64-7D5E94C7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003" y="650942"/>
            <a:ext cx="8327994" cy="5924955"/>
          </a:xfrm>
        </p:spPr>
        <p:txBody>
          <a:bodyPr>
            <a:noAutofit/>
          </a:bodyPr>
          <a:lstStyle/>
          <a:p>
            <a:pPr marL="457200" indent="-373063">
              <a:spcBef>
                <a:spcPts val="0"/>
              </a:spcBef>
              <a:buClr>
                <a:srgbClr val="1F4E79"/>
              </a:buClr>
              <a:buSzPct val="170000"/>
              <a:buFont typeface="Wingdings" panose="05000000000000000000" pitchFamily="2" charset="2"/>
              <a:buChar char="ü"/>
            </a:pPr>
            <a:r>
              <a:rPr lang="en-US" sz="2400" b="1" dirty="0"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</a:rPr>
              <a:t>400 people in Ventura County complete training </a:t>
            </a:r>
          </a:p>
          <a:p>
            <a:pPr marL="802482" lvl="2" indent="-149225">
              <a:spcBef>
                <a:spcPts val="0"/>
              </a:spcBef>
              <a:buSzPct val="100000"/>
            </a:pPr>
            <a:r>
              <a:rPr lang="en-US" sz="1400" dirty="0"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200 novices learn basic digital skills </a:t>
            </a:r>
          </a:p>
          <a:p>
            <a:pPr marL="802482" lvl="2" indent="-149225">
              <a:spcBef>
                <a:spcPts val="0"/>
              </a:spcBef>
              <a:buSzPct val="100000"/>
            </a:pPr>
            <a:r>
              <a:rPr lang="en-US" sz="1400" dirty="0"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100 small businesses &amp; entrepreneurs learn digital skills to enhance and expand their businesses </a:t>
            </a:r>
          </a:p>
          <a:p>
            <a:pPr marL="802482" lvl="2" indent="-149225">
              <a:spcBef>
                <a:spcPts val="0"/>
              </a:spcBef>
              <a:buSzPct val="100000"/>
            </a:pPr>
            <a:r>
              <a:rPr lang="en-US" sz="1400" dirty="0"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100 current workers receive upskilling in ICT related occupations </a:t>
            </a:r>
          </a:p>
          <a:p>
            <a:pPr marL="802482" lvl="2" indent="-149225">
              <a:spcBef>
                <a:spcPts val="0"/>
              </a:spcBef>
              <a:buSzPct val="100000"/>
            </a:pPr>
            <a:endParaRPr lang="en-US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457200" indent="-373063">
              <a:lnSpc>
                <a:spcPct val="107000"/>
              </a:lnSpc>
              <a:spcBef>
                <a:spcPts val="0"/>
              </a:spcBef>
              <a:buClr>
                <a:srgbClr val="1F4E79"/>
              </a:buClr>
              <a:buSzPct val="170000"/>
              <a:buFont typeface="Wingdings" panose="05000000000000000000" pitchFamily="2" charset="2"/>
              <a:buChar char="ü"/>
            </a:pPr>
            <a:r>
              <a:rPr lang="en-US" sz="2400" b="1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Develop sustained capacity to prepare workers at all levels for digital skills employment opportunities across sectors</a:t>
            </a:r>
          </a:p>
          <a:p>
            <a:pPr marL="457200" indent="-373063">
              <a:lnSpc>
                <a:spcPct val="107000"/>
              </a:lnSpc>
              <a:spcBef>
                <a:spcPts val="0"/>
              </a:spcBef>
              <a:buClr>
                <a:srgbClr val="1F4E79"/>
              </a:buClr>
              <a:buSzPct val="170000"/>
              <a:buFont typeface="Wingdings" panose="05000000000000000000" pitchFamily="2" charset="2"/>
              <a:buChar char="ü"/>
            </a:pPr>
            <a:endParaRPr lang="en-US" sz="1400" dirty="0"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0" indent="-373063">
              <a:spcBef>
                <a:spcPts val="0"/>
              </a:spcBef>
              <a:buClr>
                <a:srgbClr val="1F4E79"/>
              </a:buClr>
              <a:buSzPct val="170000"/>
              <a:buFont typeface="Wingdings" panose="05000000000000000000" pitchFamily="2" charset="2"/>
              <a:buChar char="ü"/>
            </a:pPr>
            <a:r>
              <a:rPr lang="en-US" sz="2400" b="1" dirty="0"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</a:rPr>
              <a:t>Develop a sustainable and replicable digital upskilling </a:t>
            </a:r>
            <a:r>
              <a:rPr lang="en-US" sz="2400" dirty="0"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</a:rPr>
              <a:t>pilot that strengthens the workforce system in Ventura County </a:t>
            </a:r>
          </a:p>
          <a:p>
            <a:pPr marL="84137" indent="0">
              <a:spcBef>
                <a:spcPts val="0"/>
              </a:spcBef>
              <a:buClr>
                <a:srgbClr val="1F4E79"/>
              </a:buClr>
              <a:buSzPct val="170000"/>
              <a:buNone/>
            </a:pPr>
            <a:endParaRPr lang="en-US" sz="1400" b="1" dirty="0">
              <a:latin typeface="Century Gothic" panose="020B0502020202020204" pitchFamily="34" charset="0"/>
              <a:ea typeface="Cambria" panose="02040503050406030204" pitchFamily="18" charset="0"/>
            </a:endParaRPr>
          </a:p>
          <a:p>
            <a:pPr marL="457200" indent="-373063">
              <a:spcBef>
                <a:spcPts val="0"/>
              </a:spcBef>
              <a:buClr>
                <a:srgbClr val="1F4E79"/>
              </a:buClr>
              <a:buSzPct val="170000"/>
              <a:buFont typeface="Wingdings" panose="05000000000000000000" pitchFamily="2" charset="2"/>
              <a:buChar char="ü"/>
            </a:pPr>
            <a:r>
              <a:rPr lang="en-US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Increase the earning potential of all program completers</a:t>
            </a:r>
          </a:p>
          <a:p>
            <a:pPr marL="84137" indent="0">
              <a:spcBef>
                <a:spcPts val="0"/>
              </a:spcBef>
              <a:buClr>
                <a:srgbClr val="1F4E79"/>
              </a:buClr>
              <a:buSzPct val="170000"/>
              <a:buNone/>
            </a:pPr>
            <a:endParaRPr lang="en-US" sz="1400" b="1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457200" indent="-373063">
              <a:spcBef>
                <a:spcPts val="0"/>
              </a:spcBef>
              <a:buClr>
                <a:srgbClr val="1F4E79"/>
              </a:buClr>
              <a:buSzPct val="170000"/>
              <a:buFont typeface="Wingdings" panose="05000000000000000000" pitchFamily="2" charset="2"/>
              <a:buChar char="ü"/>
            </a:pPr>
            <a:r>
              <a:rPr lang="en-US" sz="2400" b="1" dirty="0"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</a:rPr>
              <a:t>Place 100-200 people in higher-paid jobs </a:t>
            </a:r>
          </a:p>
          <a:p>
            <a:pPr marL="0" indent="0">
              <a:buClr>
                <a:srgbClr val="1F4E79"/>
              </a:buClr>
              <a:buSzPct val="200000"/>
              <a:buNone/>
            </a:pP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1748FE-6C50-CC54-1FC8-EB62F9F5F37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489"/>
          </a:xfrm>
          <a:prstGeom prst="rect">
            <a:avLst/>
          </a:prstGeom>
          <a:solidFill>
            <a:srgbClr val="012F44"/>
          </a:solidFill>
        </p:spPr>
        <p:txBody>
          <a:bodyPr vert="horz" lIns="45720" tIns="22860" rIns="45720" bIns="228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Digital Upskilling Initiative Goals</a:t>
            </a:r>
          </a:p>
        </p:txBody>
      </p:sp>
    </p:spTree>
    <p:extLst>
      <p:ext uri="{BB962C8B-B14F-4D97-AF65-F5344CB8AC3E}">
        <p14:creationId xmlns:p14="http://schemas.microsoft.com/office/powerpoint/2010/main" val="112799843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27224</TotalTime>
  <Words>1968</Words>
  <Application>Microsoft Macintosh PowerPoint</Application>
  <PresentationFormat>On-screen Show (4:3)</PresentationFormat>
  <Paragraphs>250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Cambria</vt:lpstr>
      <vt:lpstr>Century Gothic</vt:lpstr>
      <vt:lpstr>Roboto</vt:lpstr>
      <vt:lpstr>Tahoma</vt:lpstr>
      <vt:lpstr>Times New Roman</vt:lpstr>
      <vt:lpstr>Varela Round</vt:lpstr>
      <vt:lpstr>Verdana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Need For Digital Skills</vt:lpstr>
      <vt:lpstr>PowerPoint Presentation</vt:lpstr>
      <vt:lpstr>3 Digital Upskilling Cohorts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2007</dc:creator>
  <cp:lastModifiedBy>Alondra Gaytan</cp:lastModifiedBy>
  <cp:revision>606</cp:revision>
  <cp:lastPrinted>2019-04-09T20:05:11Z</cp:lastPrinted>
  <dcterms:created xsi:type="dcterms:W3CDTF">2012-09-24T20:15:07Z</dcterms:created>
  <dcterms:modified xsi:type="dcterms:W3CDTF">2022-09-14T18:20:51Z</dcterms:modified>
</cp:coreProperties>
</file>