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57" r:id="rId5"/>
    <p:sldId id="317" r:id="rId6"/>
    <p:sldId id="292" r:id="rId7"/>
    <p:sldId id="322" r:id="rId8"/>
    <p:sldId id="323" r:id="rId9"/>
    <p:sldId id="327" r:id="rId10"/>
    <p:sldId id="319" r:id="rId11"/>
    <p:sldId id="324" r:id="rId12"/>
    <p:sldId id="326" r:id="rId13"/>
    <p:sldId id="320" r:id="rId14"/>
  </p:sldIdLst>
  <p:sldSz cx="9144000" cy="6858000" type="screen4x3"/>
  <p:notesSz cx="7010400" cy="9296400"/>
  <p:defaultTextStyle>
    <a:defPPr>
      <a:defRPr lang="en-US"/>
    </a:defPPr>
    <a:lvl1pPr algn="ctr" rtl="0" fontAlgn="base">
      <a:spcBef>
        <a:spcPct val="0"/>
      </a:spcBef>
      <a:spcAft>
        <a:spcPct val="0"/>
      </a:spcAft>
      <a:defRPr sz="1400" kern="1200">
        <a:solidFill>
          <a:schemeClr val="bg1"/>
        </a:solidFill>
        <a:latin typeface="Arial" charset="0"/>
        <a:ea typeface="+mn-ea"/>
        <a:cs typeface="+mn-cs"/>
      </a:defRPr>
    </a:lvl1pPr>
    <a:lvl2pPr marL="457200" algn="ctr" rtl="0" fontAlgn="base">
      <a:spcBef>
        <a:spcPct val="0"/>
      </a:spcBef>
      <a:spcAft>
        <a:spcPct val="0"/>
      </a:spcAft>
      <a:defRPr sz="1400" kern="1200">
        <a:solidFill>
          <a:schemeClr val="bg1"/>
        </a:solidFill>
        <a:latin typeface="Arial" charset="0"/>
        <a:ea typeface="+mn-ea"/>
        <a:cs typeface="+mn-cs"/>
      </a:defRPr>
    </a:lvl2pPr>
    <a:lvl3pPr marL="914400" algn="ctr" rtl="0" fontAlgn="base">
      <a:spcBef>
        <a:spcPct val="0"/>
      </a:spcBef>
      <a:spcAft>
        <a:spcPct val="0"/>
      </a:spcAft>
      <a:defRPr sz="1400" kern="1200">
        <a:solidFill>
          <a:schemeClr val="bg1"/>
        </a:solidFill>
        <a:latin typeface="Arial" charset="0"/>
        <a:ea typeface="+mn-ea"/>
        <a:cs typeface="+mn-cs"/>
      </a:defRPr>
    </a:lvl3pPr>
    <a:lvl4pPr marL="1371600" algn="ctr" rtl="0" fontAlgn="base">
      <a:spcBef>
        <a:spcPct val="0"/>
      </a:spcBef>
      <a:spcAft>
        <a:spcPct val="0"/>
      </a:spcAft>
      <a:defRPr sz="1400" kern="1200">
        <a:solidFill>
          <a:schemeClr val="bg1"/>
        </a:solidFill>
        <a:latin typeface="Arial" charset="0"/>
        <a:ea typeface="+mn-ea"/>
        <a:cs typeface="+mn-cs"/>
      </a:defRPr>
    </a:lvl4pPr>
    <a:lvl5pPr marL="1828800" algn="ctr" rtl="0" fontAlgn="base">
      <a:spcBef>
        <a:spcPct val="0"/>
      </a:spcBef>
      <a:spcAft>
        <a:spcPct val="0"/>
      </a:spcAft>
      <a:defRPr sz="1400" kern="1200">
        <a:solidFill>
          <a:schemeClr val="bg1"/>
        </a:solidFill>
        <a:latin typeface="Arial" charset="0"/>
        <a:ea typeface="+mn-ea"/>
        <a:cs typeface="+mn-cs"/>
      </a:defRPr>
    </a:lvl5pPr>
    <a:lvl6pPr marL="2286000" algn="l" defTabSz="914400" rtl="0" eaLnBrk="1" latinLnBrk="0" hangingPunct="1">
      <a:defRPr sz="1400" kern="1200">
        <a:solidFill>
          <a:schemeClr val="bg1"/>
        </a:solidFill>
        <a:latin typeface="Arial" charset="0"/>
        <a:ea typeface="+mn-ea"/>
        <a:cs typeface="+mn-cs"/>
      </a:defRPr>
    </a:lvl6pPr>
    <a:lvl7pPr marL="2743200" algn="l" defTabSz="914400" rtl="0" eaLnBrk="1" latinLnBrk="0" hangingPunct="1">
      <a:defRPr sz="1400" kern="1200">
        <a:solidFill>
          <a:schemeClr val="bg1"/>
        </a:solidFill>
        <a:latin typeface="Arial" charset="0"/>
        <a:ea typeface="+mn-ea"/>
        <a:cs typeface="+mn-cs"/>
      </a:defRPr>
    </a:lvl7pPr>
    <a:lvl8pPr marL="3200400" algn="l" defTabSz="914400" rtl="0" eaLnBrk="1" latinLnBrk="0" hangingPunct="1">
      <a:defRPr sz="1400" kern="1200">
        <a:solidFill>
          <a:schemeClr val="bg1"/>
        </a:solidFill>
        <a:latin typeface="Arial" charset="0"/>
        <a:ea typeface="+mn-ea"/>
        <a:cs typeface="+mn-cs"/>
      </a:defRPr>
    </a:lvl8pPr>
    <a:lvl9pPr marL="3657600" algn="l" defTabSz="914400" rtl="0" eaLnBrk="1" latinLnBrk="0" hangingPunct="1">
      <a:defRPr sz="14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C5E95-F4A9-D987-277F-44727680D59B}" name="Davenport, Angelina R CIV USN NFEXWC PHE CA (USA)" initials="D(" userId="S::angelina.r.davenport.civ@us.navy.mil::a3ab8344-1d59-4897-be5e-ac1c7a61e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B8F"/>
    <a:srgbClr val="002060"/>
    <a:srgbClr val="004890"/>
    <a:srgbClr val="000000"/>
    <a:srgbClr val="303030"/>
    <a:srgbClr val="1E1E1E"/>
    <a:srgbClr val="C00000"/>
    <a:srgbClr val="FFFF57"/>
    <a:srgbClr val="009900"/>
    <a:srgbClr val="FD3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7BFA8-608E-4E71-A032-EB5BC722CB5D}" v="9" dt="2022-08-03T06:02:58.391"/>
    <p1510:client id="{24D0F06A-996C-4FD8-BBFC-ADE945AD4CD6}" v="182" dt="2022-08-03T05:54:43.824"/>
    <p1510:client id="{569BABEF-54DD-4806-BE2A-7A38B2E520B8}" v="5" dt="2022-08-04T03:52:31.697"/>
    <p1510:client id="{7E2CFD91-8EA0-43D6-BE80-3F23C545950E}" v="9" dt="2022-08-03T04:34:28.484"/>
    <p1510:client id="{B0044840-6693-414E-9162-678BC9AD7FEB}" v="276" dt="2022-08-03T14:57:53.315"/>
    <p1510:client id="{B11E0DAC-7319-414A-A6BB-EA0A1445B493}" v="513" dt="2022-08-03T23:24:09.746"/>
    <p1510:client id="{CAD8D3F9-583D-46AE-FBE0-F45526E2430E}" v="1179" dt="2022-08-03T22:02:01.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3867" autoAdjust="0"/>
  </p:normalViewPr>
  <p:slideViewPr>
    <p:cSldViewPr snapToGrid="0">
      <p:cViewPr varScale="1">
        <p:scale>
          <a:sx n="100" d="100"/>
          <a:sy n="100" d="100"/>
        </p:scale>
        <p:origin x="156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1"/>
            <a:ext cx="3037840" cy="465138"/>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algn="l" defTabSz="932316">
              <a:defRPr sz="1200"/>
            </a:lvl1pPr>
          </a:lstStyle>
          <a:p>
            <a:endParaRPr lang="en-US" dirty="0"/>
          </a:p>
        </p:txBody>
      </p:sp>
      <p:sp>
        <p:nvSpPr>
          <p:cNvPr id="126979" name="Rectangle 3"/>
          <p:cNvSpPr>
            <a:spLocks noGrp="1" noChangeArrowheads="1"/>
          </p:cNvSpPr>
          <p:nvPr>
            <p:ph type="dt" sz="quarter" idx="1"/>
          </p:nvPr>
        </p:nvSpPr>
        <p:spPr bwMode="auto">
          <a:xfrm>
            <a:off x="3972561" y="1"/>
            <a:ext cx="3037840" cy="465138"/>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algn="r" defTabSz="932316">
              <a:defRPr sz="1200"/>
            </a:lvl1pPr>
          </a:lstStyle>
          <a:p>
            <a:endParaRPr lang="en-US" dirty="0"/>
          </a:p>
        </p:txBody>
      </p:sp>
      <p:sp>
        <p:nvSpPr>
          <p:cNvPr id="126980" name="Rectangle 4"/>
          <p:cNvSpPr>
            <a:spLocks noGrp="1" noChangeArrowheads="1"/>
          </p:cNvSpPr>
          <p:nvPr>
            <p:ph type="ftr" sz="quarter" idx="2"/>
          </p:nvPr>
        </p:nvSpPr>
        <p:spPr bwMode="auto">
          <a:xfrm>
            <a:off x="1" y="8831264"/>
            <a:ext cx="3037840" cy="465137"/>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algn="l" defTabSz="932316">
              <a:defRPr sz="1200"/>
            </a:lvl1pPr>
          </a:lstStyle>
          <a:p>
            <a:endParaRPr lang="en-US" dirty="0"/>
          </a:p>
        </p:txBody>
      </p:sp>
      <p:sp>
        <p:nvSpPr>
          <p:cNvPr id="126981" name="Rectangle 5"/>
          <p:cNvSpPr>
            <a:spLocks noGrp="1" noChangeArrowheads="1"/>
          </p:cNvSpPr>
          <p:nvPr>
            <p:ph type="sldNum" sz="quarter" idx="3"/>
          </p:nvPr>
        </p:nvSpPr>
        <p:spPr bwMode="auto">
          <a:xfrm>
            <a:off x="3972561" y="8831264"/>
            <a:ext cx="3037840" cy="465137"/>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algn="r" defTabSz="932316">
              <a:defRPr sz="1200"/>
            </a:lvl1pPr>
          </a:lstStyle>
          <a:p>
            <a:fld id="{3E21C0E9-BBD2-40A7-8E79-5D4EF00CB52C}" type="slidenum">
              <a:rPr lang="en-US"/>
              <a:pPr/>
              <a:t>‹#›</a:t>
            </a:fld>
            <a:endParaRPr lang="en-US" dirty="0"/>
          </a:p>
        </p:txBody>
      </p:sp>
    </p:spTree>
    <p:extLst>
      <p:ext uri="{BB962C8B-B14F-4D97-AF65-F5344CB8AC3E}">
        <p14:creationId xmlns:p14="http://schemas.microsoft.com/office/powerpoint/2010/main" val="2417921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3037840" cy="465138"/>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algn="l" defTabSz="932316">
              <a:defRPr sz="1200"/>
            </a:lvl1pPr>
          </a:lstStyle>
          <a:p>
            <a:endParaRPr lang="en-US" dirty="0"/>
          </a:p>
        </p:txBody>
      </p:sp>
      <p:sp>
        <p:nvSpPr>
          <p:cNvPr id="38915" name="Rectangle 3"/>
          <p:cNvSpPr>
            <a:spLocks noGrp="1" noChangeArrowheads="1"/>
          </p:cNvSpPr>
          <p:nvPr>
            <p:ph type="dt" idx="1"/>
          </p:nvPr>
        </p:nvSpPr>
        <p:spPr bwMode="auto">
          <a:xfrm>
            <a:off x="3972561" y="1"/>
            <a:ext cx="3037840" cy="465138"/>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lvl1pPr algn="r" defTabSz="932316">
              <a:defRPr sz="1200"/>
            </a:lvl1pPr>
          </a:lstStyle>
          <a:p>
            <a:endParaRPr lang="en-US" dirty="0"/>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36345" y="4414839"/>
            <a:ext cx="5137714" cy="4184650"/>
          </a:xfrm>
          <a:prstGeom prst="rect">
            <a:avLst/>
          </a:prstGeom>
          <a:noFill/>
          <a:ln w="9525">
            <a:noFill/>
            <a:miter lim="800000"/>
            <a:headEnd/>
            <a:tailEnd/>
          </a:ln>
          <a:effectLst/>
        </p:spPr>
        <p:txBody>
          <a:bodyPr vert="horz" wrap="square" lIns="93143" tIns="46571" rIns="93143" bIns="465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1" y="8831264"/>
            <a:ext cx="3037840" cy="465137"/>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algn="l" defTabSz="932316">
              <a:defRPr sz="1200"/>
            </a:lvl1pPr>
          </a:lstStyle>
          <a:p>
            <a:endParaRPr lang="en-US" dirty="0"/>
          </a:p>
        </p:txBody>
      </p:sp>
      <p:sp>
        <p:nvSpPr>
          <p:cNvPr id="38919" name="Rectangle 7"/>
          <p:cNvSpPr>
            <a:spLocks noGrp="1" noChangeArrowheads="1"/>
          </p:cNvSpPr>
          <p:nvPr>
            <p:ph type="sldNum" sz="quarter" idx="5"/>
          </p:nvPr>
        </p:nvSpPr>
        <p:spPr bwMode="auto">
          <a:xfrm>
            <a:off x="3972561" y="8831264"/>
            <a:ext cx="3037840" cy="465137"/>
          </a:xfrm>
          <a:prstGeom prst="rect">
            <a:avLst/>
          </a:prstGeom>
          <a:noFill/>
          <a:ln w="9525">
            <a:noFill/>
            <a:miter lim="800000"/>
            <a:headEnd/>
            <a:tailEnd/>
          </a:ln>
          <a:effectLst/>
        </p:spPr>
        <p:txBody>
          <a:bodyPr vert="horz" wrap="square" lIns="93143" tIns="46571" rIns="93143" bIns="46571" numCol="1" anchor="b" anchorCtr="0" compatLnSpc="1">
            <a:prstTxWarp prst="textNoShape">
              <a:avLst/>
            </a:prstTxWarp>
          </a:bodyPr>
          <a:lstStyle>
            <a:lvl1pPr algn="r" defTabSz="932316">
              <a:defRPr sz="1200"/>
            </a:lvl1pPr>
          </a:lstStyle>
          <a:p>
            <a:fld id="{BACFFD4D-F5D7-404F-98A8-C9B23D770BC4}" type="slidenum">
              <a:rPr lang="en-US"/>
              <a:pPr/>
              <a:t>‹#›</a:t>
            </a:fld>
            <a:endParaRPr lang="en-US" dirty="0"/>
          </a:p>
        </p:txBody>
      </p:sp>
    </p:spTree>
    <p:extLst>
      <p:ext uri="{BB962C8B-B14F-4D97-AF65-F5344CB8AC3E}">
        <p14:creationId xmlns:p14="http://schemas.microsoft.com/office/powerpoint/2010/main" val="650369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started, I want to thank the team of</a:t>
            </a:r>
            <a:r>
              <a:rPr lang="en-US" baseline="0" dirty="0"/>
              <a:t> NSWC PHD, </a:t>
            </a:r>
            <a:r>
              <a:rPr lang="en-US" sz="1200" kern="1200" dirty="0">
                <a:solidFill>
                  <a:schemeClr val="tx1"/>
                </a:solidFill>
                <a:effectLst/>
                <a:latin typeface="Times New Roman" pitchFamily="18" charset="0"/>
                <a:ea typeface="+mn-ea"/>
                <a:cs typeface="+mn-cs"/>
              </a:rPr>
              <a:t>Naval Air Warfare Center Weapons Division (NAWC WD), </a:t>
            </a:r>
            <a:r>
              <a:rPr lang="en-US" baseline="0" dirty="0"/>
              <a:t>Port of Hueneme, EXWC, Matter Labs, EDC and our gracious sponsors </a:t>
            </a:r>
            <a:r>
              <a:rPr lang="en-US" baseline="0" dirty="0">
                <a:solidFill>
                  <a:srgbClr val="0070C0"/>
                </a:solidFill>
              </a:rPr>
              <a:t>and members of industry</a:t>
            </a:r>
          </a:p>
          <a:p>
            <a:endParaRPr lang="en-US" baseline="0" dirty="0"/>
          </a:p>
          <a:p>
            <a:r>
              <a:rPr lang="en-US" baseline="0" dirty="0"/>
              <a:t>Special Thanks: </a:t>
            </a:r>
          </a:p>
          <a:p>
            <a:r>
              <a:rPr lang="en-US" baseline="0" dirty="0"/>
              <a:t>Navy: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Mr. Brendan Applegate</a:t>
            </a:r>
            <a:r>
              <a:rPr lang="en-US" baseline="0" dirty="0"/>
              <a:t>; NSWC PHD; Principal Investigator of the ANTX/Coastal Trident Program for the last 16 years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Ms. Ling Tang: </a:t>
            </a:r>
            <a:r>
              <a:rPr lang="en-US" b="0" baseline="0" dirty="0"/>
              <a:t>NUWC KPT det San Diego; Provided all of the signage, A/V support, programs, advertising, and much of the behind-the-scenes work to combine the ANTX/CT Technology Open House and the NavalX Agility Summit to create the first FATHOMWERX Summit.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Mr. Nick Willis</a:t>
            </a:r>
            <a:r>
              <a:rPr lang="en-US" b="0" baseline="0" dirty="0"/>
              <a:t>: NSWC PHD; FATHOMWERX Lab Manager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Port of Hueneme:</a:t>
            </a:r>
            <a:endParaRPr lang="en-US" dirty="0"/>
          </a:p>
          <a:p>
            <a:r>
              <a:rPr lang="en-US" b="1" baseline="0" dirty="0"/>
              <a:t>Mrs. Kristin Decas:</a:t>
            </a:r>
            <a:r>
              <a:rPr lang="en-US" baseline="0" dirty="0"/>
              <a:t>; CEO (out with COVID) </a:t>
            </a:r>
            <a:r>
              <a:rPr lang="en-US" u="sng" baseline="0" dirty="0"/>
              <a:t>and Port Operations and Maintenance Staff</a:t>
            </a:r>
          </a:p>
          <a:p>
            <a:r>
              <a:rPr lang="en-US" b="1" u="none" baseline="0" dirty="0"/>
              <a:t>Mrs. Christina Birdsey</a:t>
            </a:r>
            <a:r>
              <a:rPr lang="en-US" u="none" baseline="0" dirty="0"/>
              <a:t>; Chief Operations Officer (COO)</a:t>
            </a:r>
          </a:p>
          <a:p>
            <a:r>
              <a:rPr lang="en-US" b="1" u="none" baseline="0" dirty="0"/>
              <a:t>Mr. Mike Morrison;</a:t>
            </a:r>
            <a:r>
              <a:rPr lang="en-US" u="none" baseline="0" dirty="0"/>
              <a:t> Operations Manager </a:t>
            </a:r>
          </a:p>
          <a:p>
            <a:r>
              <a:rPr lang="en-US" u="none" baseline="0" dirty="0"/>
              <a:t>The entirety of the Port’s Maintenance Staff!!!</a:t>
            </a:r>
          </a:p>
          <a:p>
            <a:endParaRPr lang="en-US" u="none"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1</a:t>
            </a:fld>
            <a:endParaRPr lang="en-US" dirty="0"/>
          </a:p>
        </p:txBody>
      </p:sp>
    </p:spTree>
    <p:extLst>
      <p:ext uri="{BB962C8B-B14F-4D97-AF65-F5344CB8AC3E}">
        <p14:creationId xmlns:p14="http://schemas.microsoft.com/office/powerpoint/2010/main" val="307676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CFFD4D-F5D7-404F-98A8-C9B23D770BC4}" type="slidenum">
              <a:rPr lang="en-US" smtClean="0"/>
              <a:pPr/>
              <a:t>10</a:t>
            </a:fld>
            <a:endParaRPr lang="en-US" dirty="0"/>
          </a:p>
        </p:txBody>
      </p:sp>
    </p:spTree>
    <p:extLst>
      <p:ext uri="{BB962C8B-B14F-4D97-AF65-F5344CB8AC3E}">
        <p14:creationId xmlns:p14="http://schemas.microsoft.com/office/powerpoint/2010/main" val="219095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Be sure to address acronyms. Some/most</a:t>
            </a:r>
            <a:r>
              <a:rPr lang="en-US" u="sng" baseline="0" dirty="0"/>
              <a:t> of the companies will be unfamiliar</a:t>
            </a:r>
            <a:endParaRPr lang="en-US" u="sng"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2</a:t>
            </a:fld>
            <a:endParaRPr lang="en-US" dirty="0"/>
          </a:p>
        </p:txBody>
      </p:sp>
    </p:spTree>
    <p:extLst>
      <p:ext uri="{BB962C8B-B14F-4D97-AF65-F5344CB8AC3E}">
        <p14:creationId xmlns:p14="http://schemas.microsoft.com/office/powerpoint/2010/main" val="353537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our North Star</a:t>
            </a:r>
          </a:p>
          <a:p>
            <a:pPr marL="171450" indent="-171450">
              <a:buFont typeface="Arial" panose="020B0604020202020204" pitchFamily="34" charset="0"/>
              <a:buChar char="•"/>
            </a:pPr>
            <a:r>
              <a:rPr lang="en-US" dirty="0"/>
              <a:t>The landscape has changed.</a:t>
            </a:r>
            <a:r>
              <a:rPr lang="en-US" baseline="0" dirty="0"/>
              <a:t> We now have near and peer adversaries.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Today’s security environment is characterized by the rapid pace of innovation. Strategic competitors and non-state actors are gaining access to cutting-edge technologies that enable them to threaten national security. Artificial intelligence, ubiquitous sensors, unmanned systems, and long-range precision weapons are proliferating globally, making contested spaces more transparent and more lethal, and transforming how navies will fight in the future.</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Climate change threatens coastal nations with rising sea levels and more extreme weather. Melting sea ice opens the Arctic to growing maritime activity and increasing competition. COVID-19 demonstrates how rapidly some threats can become global in scope, generating worldwide political and economic instability. Competition over offshore resources, including protein, energy, and minerals, fuels international tensions. All these trends create vulnerabilities for adversaries to exploit and volatility that can erupt quickly into crisis.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Department will act urgently to sustain and strengthen deterrence, with the People’s Republic of China (PRC) as our most consequential strategic competitor and the pacing challenge for the Department. </a:t>
            </a:r>
          </a:p>
          <a:p>
            <a:pPr marL="171450" indent="-171450">
              <a:buFont typeface="Arial" panose="020B0604020202020204" pitchFamily="34" charset="0"/>
              <a:buChar char="•"/>
            </a:pPr>
            <a:r>
              <a:rPr lang="en-US" dirty="0"/>
              <a:t>Russia poses acute threats, as illustrated by invasion of Ukraine. We will collaborate with our NATO Allies and partners to reinforce robust deterrence in the face of Russian aggression. </a:t>
            </a:r>
          </a:p>
          <a:p>
            <a:pPr marL="171450" indent="-171450">
              <a:buFont typeface="Arial" panose="020B0604020202020204" pitchFamily="34" charset="0"/>
              <a:buChar char="•"/>
            </a:pPr>
            <a:r>
              <a:rPr lang="en-US" dirty="0"/>
              <a:t>The Department will remain capable of managing other persistent threats, including those from North Korea, Iran, and violent extremist organizations. Changes in global climate and other dangerous transboundary threats, including pandemics, are transforming the context in which the Department operates. We will adapt to these challenges, which increasingly place pressure on the Joint Force and the systems that support it</a:t>
            </a:r>
          </a:p>
          <a:p>
            <a:pPr marL="171450" indent="-171450">
              <a:buFont typeface="Arial" panose="020B0604020202020204" pitchFamily="34" charset="0"/>
              <a:buChar char="•"/>
            </a:pPr>
            <a:endParaRPr lang="en-US" dirty="0"/>
          </a:p>
          <a:p>
            <a:endParaRPr lang="en-US" sz="1200" b="0" i="0" u="none" strike="noStrike" kern="1200" baseline="0" dirty="0">
              <a:solidFill>
                <a:schemeClr val="tx1"/>
              </a:solidFill>
              <a:latin typeface="Times New Roman" pitchFamily="18" charset="0"/>
              <a:ea typeface="+mn-ea"/>
              <a:cs typeface="+mn-cs"/>
            </a:endParaRPr>
          </a:p>
          <a:p>
            <a:r>
              <a:rPr lang="en-US" sz="1200" b="1" i="0" u="sng" strike="noStrike" kern="1200" baseline="0" dirty="0">
                <a:solidFill>
                  <a:schemeClr val="tx1"/>
                </a:solidFill>
                <a:latin typeface="Times New Roman" pitchFamily="18" charset="0"/>
                <a:ea typeface="+mn-ea"/>
                <a:cs typeface="+mn-cs"/>
              </a:rPr>
              <a:t>Integrated deterrence </a:t>
            </a:r>
            <a:r>
              <a:rPr lang="en-US" sz="1200" b="0" i="0" u="none" strike="noStrike" kern="1200" baseline="0" dirty="0">
                <a:solidFill>
                  <a:schemeClr val="tx1"/>
                </a:solidFill>
                <a:latin typeface="Times New Roman" pitchFamily="18" charset="0"/>
                <a:ea typeface="+mn-ea"/>
                <a:cs typeface="+mn-cs"/>
              </a:rPr>
              <a:t>entails developing and combining our strengths to maximum effect, by working seamlessly across warfighting domains, theaters, the spectrum of conflict, other instruments of U.S. national power, and our unmatched network of Alliances and partnerships. Integrated deterrence is enabled by combat-credible forces, backstopped by a safe, secure, and effective nuclear deterrent. </a:t>
            </a:r>
          </a:p>
          <a:p>
            <a:r>
              <a:rPr lang="en-US" sz="1200" b="1" i="0" u="sng" strike="noStrike" kern="1200" baseline="0" dirty="0">
                <a:solidFill>
                  <a:schemeClr val="tx1"/>
                </a:solidFill>
                <a:latin typeface="Times New Roman" pitchFamily="18" charset="0"/>
                <a:ea typeface="+mn-ea"/>
                <a:cs typeface="+mn-cs"/>
              </a:rPr>
              <a:t>Campaigning</a:t>
            </a:r>
            <a:r>
              <a:rPr lang="en-US" sz="1200" b="0" i="0" u="none" strike="noStrike" kern="1200" baseline="0" dirty="0">
                <a:solidFill>
                  <a:schemeClr val="tx1"/>
                </a:solidFill>
                <a:latin typeface="Times New Roman" pitchFamily="18" charset="0"/>
                <a:ea typeface="+mn-ea"/>
                <a:cs typeface="+mn-cs"/>
              </a:rPr>
              <a:t> will strengthen deterrence and enable us to gain advantages against the full range of competitors’ coercive actions. The United States will operate forces, synchronize broader Department efforts, and align Department activities with other instruments of national power, to undermine acute forms of competitor coercion, complicate competitors’ military preparations, and develop our own warfighting capabilities together with Allies and partners. </a:t>
            </a:r>
          </a:p>
          <a:p>
            <a:r>
              <a:rPr lang="en-US" sz="1200" b="1" i="0" u="sng" strike="noStrike" kern="1200" baseline="0" dirty="0">
                <a:solidFill>
                  <a:schemeClr val="tx1"/>
                </a:solidFill>
                <a:latin typeface="Times New Roman" pitchFamily="18" charset="0"/>
                <a:ea typeface="+mn-ea"/>
                <a:cs typeface="+mn-cs"/>
              </a:rPr>
              <a:t>Building enduring advantages </a:t>
            </a:r>
            <a:r>
              <a:rPr lang="en-US" sz="1200" b="0" i="0" u="none" strike="noStrike" kern="1200" baseline="0" dirty="0">
                <a:solidFill>
                  <a:schemeClr val="tx1"/>
                </a:solidFill>
                <a:latin typeface="Times New Roman" pitchFamily="18" charset="0"/>
                <a:ea typeface="+mn-ea"/>
                <a:cs typeface="+mn-cs"/>
              </a:rPr>
              <a:t>for the future Joint Force involves undertaking reforms to accelerate force development, getting the technology we need more quickly, and making investments in the extraordinary people of the Department, who remain our most valuable resource.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3</a:t>
            </a:fld>
            <a:endParaRPr lang="en-US" dirty="0"/>
          </a:p>
        </p:txBody>
      </p:sp>
    </p:spTree>
    <p:extLst>
      <p:ext uri="{BB962C8B-B14F-4D97-AF65-F5344CB8AC3E}">
        <p14:creationId xmlns:p14="http://schemas.microsoft.com/office/powerpoint/2010/main" val="200977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itchFamily="18" charset="0"/>
                <a:ea typeface="+mn-ea"/>
                <a:cs typeface="+mn-cs"/>
              </a:rPr>
              <a:t>Get Real </a:t>
            </a:r>
            <a:r>
              <a:rPr lang="en-US" sz="1200" b="0" i="0" u="none" strike="noStrike" kern="1200" baseline="0" dirty="0">
                <a:solidFill>
                  <a:schemeClr val="tx1"/>
                </a:solidFill>
                <a:latin typeface="Times New Roman" pitchFamily="18" charset="0"/>
                <a:ea typeface="+mn-ea"/>
                <a:cs typeface="+mn-cs"/>
              </a:rPr>
              <a:t>requires Navy leaders to ruthlessly self-assess; be honest, humble, and transparent about their capabilities and limitations; challenge their beliefs using data, facts, and diverse input; and </a:t>
            </a:r>
            <a:r>
              <a:rPr lang="en-US" sz="1200" b="1" i="0" u="none" strike="noStrike" kern="1200" baseline="0" dirty="0">
                <a:solidFill>
                  <a:srgbClr val="FF0000"/>
                </a:solidFill>
                <a:latin typeface="Times New Roman" pitchFamily="18" charset="0"/>
                <a:ea typeface="+mn-ea"/>
                <a:cs typeface="+mn-cs"/>
              </a:rPr>
              <a:t>“embrace the red”</a:t>
            </a:r>
            <a:r>
              <a:rPr lang="en-US" sz="1200" b="0" i="0" u="none" strike="noStrike" kern="1200" baseline="0" dirty="0">
                <a:solidFill>
                  <a:schemeClr val="tx1"/>
                </a:solidFill>
                <a:latin typeface="Times New Roman" pitchFamily="18" charset="0"/>
                <a:ea typeface="+mn-ea"/>
                <a:cs typeface="+mn-cs"/>
              </a:rPr>
              <a:t>—acknowledge shortcomings—by being curious and taking pride in finding and fixing problems.</a:t>
            </a:r>
          </a:p>
          <a:p>
            <a:r>
              <a:rPr lang="en-US" sz="1200" b="1" i="0" u="none" strike="noStrike" kern="1200" baseline="0" dirty="0">
                <a:solidFill>
                  <a:schemeClr val="tx1"/>
                </a:solidFill>
                <a:latin typeface="Times New Roman" pitchFamily="18" charset="0"/>
                <a:ea typeface="+mn-ea"/>
                <a:cs typeface="+mn-cs"/>
              </a:rPr>
              <a:t>Get Better </a:t>
            </a:r>
            <a:r>
              <a:rPr lang="en-US" sz="1200" b="0" i="0" u="none" strike="noStrike" kern="1200" baseline="0" dirty="0">
                <a:solidFill>
                  <a:schemeClr val="tx1"/>
                </a:solidFill>
                <a:latin typeface="Times New Roman" pitchFamily="18" charset="0"/>
                <a:ea typeface="+mn-ea"/>
                <a:cs typeface="+mn-cs"/>
              </a:rPr>
              <a:t>requires Navy leaders to deliberately self-correct; find and fix small problems before they become larger, systemic issues; fix the root causes, not just symptoms; apply critical problem-solving tools and best practices to shift from more activity to better outcomes; set clear accountability; work collaboratively; and quickly identify and remove barriers to progress, elevating problems to higher leadership, if necessary.</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SECNAV – 4Cs and leverage our industry partners to the greatest extent possible</a:t>
            </a:r>
          </a:p>
          <a:p>
            <a:r>
              <a:rPr lang="en-US" sz="1200" b="0" i="0" u="none" strike="noStrike" kern="1200" baseline="0" dirty="0">
                <a:solidFill>
                  <a:schemeClr val="tx1"/>
                </a:solidFill>
                <a:latin typeface="Times New Roman" pitchFamily="18" charset="0"/>
                <a:ea typeface="+mn-ea"/>
                <a:cs typeface="+mn-cs"/>
              </a:rPr>
              <a:t>CNO – GRGB is a strategic Imperative. Focus is on readiness, modernization, capacity…in that order</a:t>
            </a:r>
          </a:p>
          <a:p>
            <a:r>
              <a:rPr lang="en-US" sz="1200" b="0" i="0" u="none" strike="noStrike" kern="1200" baseline="0" dirty="0">
                <a:solidFill>
                  <a:schemeClr val="tx1"/>
                </a:solidFill>
                <a:latin typeface="Times New Roman" pitchFamily="18" charset="0"/>
                <a:ea typeface="+mn-ea"/>
                <a:cs typeface="+mn-cs"/>
              </a:rPr>
              <a:t>VCNO – Build a little, test a little, learn a lot and do it again.</a:t>
            </a:r>
          </a:p>
          <a:p>
            <a:r>
              <a:rPr lang="en-US" sz="1200" b="0" dirty="0"/>
              <a:t>Commandant – Stretch ourselves intellectually..always. CL is the pacing element.</a:t>
            </a:r>
          </a:p>
          <a:p>
            <a:r>
              <a:rPr lang="en-US" sz="1200" b="0" dirty="0"/>
              <a:t>N1 – Diversity is presence of differences (not limited to race, gender, ethnicity), includes thought, background experience.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aseline="0" dirty="0"/>
              <a:t>Get Real Get Better – it is about </a:t>
            </a:r>
            <a:r>
              <a:rPr lang="en-US" sz="1200" dirty="0"/>
              <a:t>not being content </a:t>
            </a:r>
            <a:r>
              <a:rPr lang="en-US" sz="1200" b="0" dirty="0"/>
              <a:t>with the status quo.</a:t>
            </a:r>
            <a:r>
              <a:rPr lang="en-US" sz="1200" b="0" baseline="0"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4</a:t>
            </a:fld>
            <a:endParaRPr lang="en-US" dirty="0"/>
          </a:p>
        </p:txBody>
      </p:sp>
    </p:spTree>
    <p:extLst>
      <p:ext uri="{BB962C8B-B14F-4D97-AF65-F5344CB8AC3E}">
        <p14:creationId xmlns:p14="http://schemas.microsoft.com/office/powerpoint/2010/main" val="212376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To deliver today, tomorrow, and the future fleet, we will continue to focus on four priorities: </a:t>
            </a:r>
            <a:r>
              <a:rPr lang="en-US" sz="1200" b="1" i="0" u="none" strike="noStrike" kern="1200" baseline="0" dirty="0">
                <a:solidFill>
                  <a:schemeClr val="tx1"/>
                </a:solidFill>
                <a:latin typeface="Times New Roman" pitchFamily="18" charset="0"/>
                <a:ea typeface="+mn-ea"/>
                <a:cs typeface="+mn-cs"/>
              </a:rPr>
              <a:t>Readiness, Capabilities, Capacity, </a:t>
            </a:r>
            <a:r>
              <a:rPr lang="en-US" sz="1200" b="0" i="0" u="none" strike="noStrike" kern="1200" baseline="0" dirty="0">
                <a:solidFill>
                  <a:schemeClr val="tx1"/>
                </a:solidFill>
                <a:latin typeface="Times New Roman" pitchFamily="18" charset="0"/>
                <a:ea typeface="+mn-ea"/>
                <a:cs typeface="+mn-cs"/>
              </a:rPr>
              <a:t>and our </a:t>
            </a:r>
            <a:r>
              <a:rPr lang="en-US" sz="1200" b="1" i="0" u="none" strike="noStrike" kern="1200" baseline="0" dirty="0">
                <a:solidFill>
                  <a:schemeClr val="tx1"/>
                </a:solidFill>
                <a:latin typeface="Times New Roman" pitchFamily="18" charset="0"/>
                <a:ea typeface="+mn-ea"/>
                <a:cs typeface="+mn-cs"/>
              </a:rPr>
              <a:t>Sailors.</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In support of our Force Design Imperatives, we have prioritized </a:t>
            </a:r>
            <a:r>
              <a:rPr lang="en-US" sz="1200" b="1" i="0" u="none" strike="noStrike" kern="1200" baseline="0" dirty="0">
                <a:solidFill>
                  <a:schemeClr val="tx1"/>
                </a:solidFill>
                <a:latin typeface="Times New Roman" pitchFamily="18" charset="0"/>
                <a:ea typeface="+mn-ea"/>
                <a:cs typeface="+mn-cs"/>
              </a:rPr>
              <a:t>four</a:t>
            </a:r>
            <a:r>
              <a:rPr lang="en-US" sz="1200" b="0" i="0" u="none" strike="noStrike" kern="1200" baseline="0" dirty="0">
                <a:solidFill>
                  <a:schemeClr val="tx1"/>
                </a:solidFill>
                <a:latin typeface="Times New Roman" pitchFamily="18" charset="0"/>
                <a:ea typeface="+mn-ea"/>
                <a:cs typeface="+mn-cs"/>
              </a:rPr>
              <a:t> Capability objectives for alignment, integration, and acceleration: Long-range Fires (how we shoot), Counter-C5ISRT (how we maneuver), Terminal Defense (how we defend), and Contested Logistics (how we resupply).</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Supporting these NIF objectives are </a:t>
            </a:r>
            <a:r>
              <a:rPr lang="en-US" sz="1200" b="1" i="0" u="none" strike="noStrike" kern="1200" baseline="0" dirty="0">
                <a:solidFill>
                  <a:schemeClr val="tx1"/>
                </a:solidFill>
                <a:latin typeface="Times New Roman" pitchFamily="18" charset="0"/>
                <a:ea typeface="+mn-ea"/>
                <a:cs typeface="+mn-cs"/>
              </a:rPr>
              <a:t>four</a:t>
            </a:r>
            <a:r>
              <a:rPr lang="en-US" sz="1200" b="0" i="0" u="none" strike="noStrike" kern="1200" baseline="0" dirty="0">
                <a:solidFill>
                  <a:schemeClr val="tx1"/>
                </a:solidFill>
                <a:latin typeface="Times New Roman" pitchFamily="18" charset="0"/>
                <a:ea typeface="+mn-ea"/>
                <a:cs typeface="+mn-cs"/>
              </a:rPr>
              <a:t> enabling objectives: Live, Virtual and Constructive Training; Naval Operational Architecture; Artificial Intelligence, and Unmanned Systems.</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Discuss how the various technologies displayed over the next two days and in the ANTX support all four capability areas.</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Water generation both readiness and contested logistics</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Unmanned systems across readiness, capabilities and capacity</a:t>
            </a:r>
          </a:p>
          <a:p>
            <a:pPr marL="628650" lvl="1"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Sensors and networking across readiness, capabilities and capacity</a:t>
            </a:r>
          </a:p>
          <a:p>
            <a:pPr marL="171450" indent="-171450">
              <a:buFont typeface="Arial" panose="020B0604020202020204" pitchFamily="34" charset="0"/>
              <a:buChar char="•"/>
            </a:pPr>
            <a:endParaRPr lang="en-US"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BACFFD4D-F5D7-404F-98A8-C9B23D770BC4}" type="slidenum">
              <a:rPr lang="en-US" smtClean="0"/>
              <a:pPr/>
              <a:t>5</a:t>
            </a:fld>
            <a:endParaRPr lang="en-US" dirty="0"/>
          </a:p>
        </p:txBody>
      </p:sp>
    </p:spTree>
    <p:extLst>
      <p:ext uri="{BB962C8B-B14F-4D97-AF65-F5344CB8AC3E}">
        <p14:creationId xmlns:p14="http://schemas.microsoft.com/office/powerpoint/2010/main" val="343599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Reiterate importance of diversity for innovation and finding the best solutions</a:t>
            </a:r>
          </a:p>
          <a:p>
            <a:pPr marL="171450" indent="-171450">
              <a:buFont typeface="Arial" panose="020B0604020202020204" pitchFamily="34" charset="0"/>
              <a:buChar char="•"/>
            </a:pPr>
            <a:r>
              <a:rPr lang="en-US" dirty="0"/>
              <a:t>Sharing of resources can range from dollars, equipment, infrastructure, to intellect</a:t>
            </a:r>
            <a:r>
              <a:rPr lang="en-US" baseline="0" dirty="0"/>
              <a:t> </a:t>
            </a:r>
            <a:r>
              <a:rPr lang="en-US" dirty="0"/>
              <a:t> </a:t>
            </a:r>
          </a:p>
          <a:p>
            <a:pPr marL="171450" indent="-171450">
              <a:buFont typeface="Arial" panose="020B0604020202020204" pitchFamily="34" charset="0"/>
              <a:buChar char="•"/>
            </a:pPr>
            <a:r>
              <a:rPr lang="en-US" dirty="0"/>
              <a:t>Utilizing both</a:t>
            </a:r>
            <a:r>
              <a:rPr lang="en-US" baseline="0" dirty="0"/>
              <a:t> Federal Acquisition Regulation and NonFAR vehicles creates that inclusive environment and team</a:t>
            </a:r>
          </a:p>
          <a:p>
            <a:pPr marL="171450" indent="-171450">
              <a:buFont typeface="Arial" panose="020B0604020202020204" pitchFamily="34" charset="0"/>
              <a:buChar char="•"/>
            </a:pPr>
            <a:r>
              <a:rPr lang="en-US" baseline="0" dirty="0"/>
              <a:t>If successful can be a win-win for all </a:t>
            </a:r>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6</a:t>
            </a:fld>
            <a:endParaRPr lang="en-US" dirty="0"/>
          </a:p>
        </p:txBody>
      </p:sp>
    </p:spTree>
    <p:extLst>
      <p:ext uri="{BB962C8B-B14F-4D97-AF65-F5344CB8AC3E}">
        <p14:creationId xmlns:p14="http://schemas.microsoft.com/office/powerpoint/2010/main" val="350342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DOD Warfare Center and Labs utilize many of the tools, both FAR and NonFAR.</a:t>
            </a:r>
          </a:p>
          <a:p>
            <a:pPr marL="171450" indent="-171450">
              <a:buFont typeface="Arial" panose="020B0604020202020204" pitchFamily="34" charset="0"/>
              <a:buChar char="•"/>
            </a:pPr>
            <a:r>
              <a:rPr lang="en-US" dirty="0"/>
              <a:t>From</a:t>
            </a:r>
            <a:r>
              <a:rPr lang="en-US" baseline="0" dirty="0"/>
              <a:t> a GRGB perspective, we can do more on both sides of the fan</a:t>
            </a:r>
          </a:p>
          <a:p>
            <a:pPr marL="171450" indent="-171450">
              <a:buFont typeface="Arial" panose="020B0604020202020204" pitchFamily="34" charset="0"/>
              <a:buChar char="•"/>
            </a:pPr>
            <a:r>
              <a:rPr lang="en-US" baseline="0" dirty="0"/>
              <a:t>As with a skilled carpenter, knowing when to use the right tool for the specific application</a:t>
            </a:r>
          </a:p>
          <a:p>
            <a:pPr marL="171450" indent="-171450">
              <a:buFont typeface="Arial" panose="020B0604020202020204" pitchFamily="34" charset="0"/>
              <a:buChar char="•"/>
            </a:pPr>
            <a:r>
              <a:rPr lang="en-US" baseline="0" dirty="0"/>
              <a:t>I have seen some tremendous successes on both sides</a:t>
            </a:r>
          </a:p>
          <a:p>
            <a:pPr marL="628650" lvl="1" indent="-171450">
              <a:buFont typeface="Arial" panose="020B0604020202020204" pitchFamily="34" charset="0"/>
              <a:buChar char="•"/>
            </a:pPr>
            <a:r>
              <a:rPr lang="en-US" baseline="0" dirty="0"/>
              <a:t>Letter Contract IFAR 16.603 (DSFP)</a:t>
            </a:r>
          </a:p>
          <a:p>
            <a:pPr marL="628650" lvl="1" indent="-171450">
              <a:buFont typeface="Arial" panose="020B0604020202020204" pitchFamily="34" charset="0"/>
              <a:buChar char="•"/>
            </a:pPr>
            <a:r>
              <a:rPr lang="en-US" baseline="0" dirty="0"/>
              <a:t>Procurement for Experiments – Rapid prototyping</a:t>
            </a:r>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7</a:t>
            </a:fld>
            <a:endParaRPr lang="en-US" dirty="0"/>
          </a:p>
        </p:txBody>
      </p:sp>
    </p:spTree>
    <p:extLst>
      <p:ext uri="{BB962C8B-B14F-4D97-AF65-F5344CB8AC3E}">
        <p14:creationId xmlns:p14="http://schemas.microsoft.com/office/powerpoint/2010/main" val="60344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WETS is an example of utilizing both FAR</a:t>
            </a:r>
            <a:r>
              <a:rPr lang="en-US" baseline="0" dirty="0"/>
              <a:t> and NonFAR tools. Also illustrates technology coming in from Industry and non traditional partners</a:t>
            </a:r>
          </a:p>
          <a:p>
            <a:pPr marL="171450" indent="-171450">
              <a:buFont typeface="Arial" panose="020B0604020202020204" pitchFamily="34" charset="0"/>
              <a:buChar char="•"/>
            </a:pPr>
            <a:r>
              <a:rPr lang="en-US" baseline="0" dirty="0"/>
              <a:t>X-10 is an example of a DOD invention that was commercialized via </a:t>
            </a:r>
            <a:r>
              <a:rPr lang="en-US" baseline="0" dirty="0" err="1"/>
              <a:t>nonfar</a:t>
            </a:r>
            <a:r>
              <a:rPr lang="en-US" baseline="0" dirty="0"/>
              <a:t> mechanisms</a:t>
            </a:r>
          </a:p>
          <a:p>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8</a:t>
            </a:fld>
            <a:endParaRPr lang="en-US" dirty="0"/>
          </a:p>
        </p:txBody>
      </p:sp>
    </p:spTree>
    <p:extLst>
      <p:ext uri="{BB962C8B-B14F-4D97-AF65-F5344CB8AC3E}">
        <p14:creationId xmlns:p14="http://schemas.microsoft.com/office/powerpoint/2010/main" val="37445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ANTX also promote significant exchange with local government entities (DAVDS testing and evaluation with Navy, County, Coast Guard divers) – this makes FATHOMWERX and ANTX/CT entities / collaborators so important to our future endeavors </a:t>
            </a:r>
            <a:endParaRPr lang="en-US" dirty="0"/>
          </a:p>
        </p:txBody>
      </p:sp>
      <p:sp>
        <p:nvSpPr>
          <p:cNvPr id="4" name="Slide Number Placeholder 3"/>
          <p:cNvSpPr>
            <a:spLocks noGrp="1"/>
          </p:cNvSpPr>
          <p:nvPr>
            <p:ph type="sldNum" sz="quarter" idx="10"/>
          </p:nvPr>
        </p:nvSpPr>
        <p:spPr/>
        <p:txBody>
          <a:bodyPr/>
          <a:lstStyle/>
          <a:p>
            <a:fld id="{BACFFD4D-F5D7-404F-98A8-C9B23D770BC4}" type="slidenum">
              <a:rPr lang="en-US" smtClean="0"/>
              <a:pPr/>
              <a:t>9</a:t>
            </a:fld>
            <a:endParaRPr lang="en-US" dirty="0"/>
          </a:p>
        </p:txBody>
      </p:sp>
    </p:spTree>
    <p:extLst>
      <p:ext uri="{BB962C8B-B14F-4D97-AF65-F5344CB8AC3E}">
        <p14:creationId xmlns:p14="http://schemas.microsoft.com/office/powerpoint/2010/main" val="379736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9" name="Rectangle 3"/>
          <p:cNvSpPr>
            <a:spLocks noGrp="1" noChangeArrowheads="1"/>
          </p:cNvSpPr>
          <p:nvPr>
            <p:ph type="ctrTitle" hasCustomPrompt="1"/>
          </p:nvPr>
        </p:nvSpPr>
        <p:spPr>
          <a:xfrm>
            <a:off x="0" y="3262314"/>
            <a:ext cx="9024938" cy="1492566"/>
          </a:xfrm>
        </p:spPr>
        <p:txBody>
          <a:bodyPr rIns="91440" anchor="t"/>
          <a:lstStyle>
            <a:lvl1pPr algn="ctr">
              <a:defRPr sz="2400" baseline="0">
                <a:solidFill>
                  <a:srgbClr val="002060"/>
                </a:solidFill>
                <a:latin typeface="Arial" charset="0"/>
              </a:defRPr>
            </a:lvl1pPr>
          </a:lstStyle>
          <a:p>
            <a:r>
              <a:rPr lang="en-US"/>
              <a:t>Title of Briefing</a:t>
            </a:r>
            <a:br>
              <a:rPr lang="en-US"/>
            </a:br>
            <a:r>
              <a:rPr lang="en-US"/>
              <a:t>for</a:t>
            </a:r>
            <a:br>
              <a:rPr lang="en-US"/>
            </a:br>
            <a:r>
              <a:rPr lang="en-US"/>
              <a:t>Recipient</a:t>
            </a:r>
            <a:br>
              <a:rPr lang="en-US"/>
            </a:br>
            <a:r>
              <a:rPr lang="en-US"/>
              <a:t>Date</a:t>
            </a:r>
          </a:p>
        </p:txBody>
      </p:sp>
      <p:sp>
        <p:nvSpPr>
          <p:cNvPr id="9220" name="Rectangle 4"/>
          <p:cNvSpPr>
            <a:spLocks noGrp="1" noChangeArrowheads="1"/>
          </p:cNvSpPr>
          <p:nvPr>
            <p:ph type="subTitle" idx="1" hasCustomPrompt="1"/>
          </p:nvPr>
        </p:nvSpPr>
        <p:spPr>
          <a:xfrm>
            <a:off x="4608512" y="5638800"/>
            <a:ext cx="4535488" cy="962025"/>
          </a:xfrm>
        </p:spPr>
        <p:txBody>
          <a:bodyPr/>
          <a:lstStyle>
            <a:lvl1pPr marL="0" marR="0" indent="0" algn="r" defTabSz="914400" rtl="0" eaLnBrk="1" fontAlgn="base" latinLnBrk="0" hangingPunct="1">
              <a:lnSpc>
                <a:spcPct val="100000"/>
              </a:lnSpc>
              <a:spcBef>
                <a:spcPct val="20000"/>
              </a:spcBef>
              <a:spcAft>
                <a:spcPct val="0"/>
              </a:spcAft>
              <a:buClrTx/>
              <a:buSzTx/>
              <a:buFontTx/>
              <a:buNone/>
              <a:tabLst/>
              <a:defRPr sz="1800" baseline="0">
                <a:solidFill>
                  <a:srgbClr val="009ED5"/>
                </a:solidFill>
                <a:latin typeface="Arial Narrow" pitchFamily="34" charset="0"/>
              </a:defRPr>
            </a:lvl1pPr>
          </a:lstStyle>
          <a:p>
            <a:r>
              <a:rPr lang="en-US"/>
              <a:t>Presenter name</a:t>
            </a:r>
          </a:p>
          <a:p>
            <a:r>
              <a:rPr lang="en-US"/>
              <a:t>Presenter title</a:t>
            </a:r>
          </a:p>
          <a:p>
            <a:r>
              <a:rPr lang="en-US"/>
              <a:t>Presenter org code</a:t>
            </a:r>
          </a:p>
          <a:p>
            <a:endParaRPr lang="en-US"/>
          </a:p>
          <a:p>
            <a:endParaRPr lang="en-US"/>
          </a:p>
          <a:p>
            <a:endParaRPr lang="en-US"/>
          </a:p>
        </p:txBody>
      </p:sp>
      <p:sp>
        <p:nvSpPr>
          <p:cNvPr id="3" name="Rectangle 2"/>
          <p:cNvSpPr/>
          <p:nvPr/>
        </p:nvSpPr>
        <p:spPr bwMode="auto">
          <a:xfrm>
            <a:off x="8209936" y="9832"/>
            <a:ext cx="924232" cy="1091381"/>
          </a:xfrm>
          <a:prstGeom prst="rect">
            <a:avLst/>
          </a:prstGeom>
          <a:solidFill>
            <a:schemeClr val="bg1"/>
          </a:solidFill>
          <a:ln w="38100" cap="flat" cmpd="sng" algn="ctr">
            <a:noFill/>
            <a:prstDash val="solid"/>
            <a:round/>
            <a:headEnd type="none" w="med" len="med"/>
            <a:tailEnd type="none" w="med" len="med"/>
          </a:ln>
          <a:effectLst/>
        </p:spPr>
        <p:txBody>
          <a:bodyPr vert="horz" wrap="square" lIns="99276" tIns="49638" rIns="99276" bIns="49638" numCol="1" rtlCol="0" anchor="t" anchorCtr="0" compatLnSpc="1">
            <a:prstTxWarp prst="textNoShape">
              <a:avLst/>
            </a:prstTxWarp>
            <a:spAutoFit/>
          </a:bodyPr>
          <a:lstStyle/>
          <a:p>
            <a:pPr marL="0" marR="0" indent="0" algn="ctr" defTabSz="992188"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981" y="980432"/>
            <a:ext cx="4903913" cy="1225979"/>
          </a:xfrm>
          <a:prstGeom prst="rect">
            <a:avLst/>
          </a:prstGeom>
        </p:spPr>
      </p:pic>
      <p:sp>
        <p:nvSpPr>
          <p:cNvPr id="8" name="TextBox 7"/>
          <p:cNvSpPr txBox="1"/>
          <p:nvPr/>
        </p:nvSpPr>
        <p:spPr>
          <a:xfrm>
            <a:off x="0" y="0"/>
            <a:ext cx="9144000" cy="307777"/>
          </a:xfrm>
          <a:prstGeom prst="rect">
            <a:avLst/>
          </a:prstGeom>
          <a:noFill/>
          <a:ln w="38100">
            <a:noFill/>
          </a:ln>
        </p:spPr>
        <p:txBody>
          <a:bodyPr wrap="square" rtlCol="0">
            <a:spAutoFit/>
          </a:bodyPr>
          <a:lstStyle/>
          <a:p>
            <a:pPr algn="ctr"/>
            <a:r>
              <a:rPr lang="en-US" b="1" dirty="0">
                <a:solidFill>
                  <a:srgbClr val="000000"/>
                </a:solidFill>
              </a:rPr>
              <a:t>CUI</a:t>
            </a:r>
          </a:p>
        </p:txBody>
      </p:sp>
      <p:sp>
        <p:nvSpPr>
          <p:cNvPr id="9" name="TextBox 8"/>
          <p:cNvSpPr txBox="1"/>
          <p:nvPr/>
        </p:nvSpPr>
        <p:spPr>
          <a:xfrm>
            <a:off x="-1" y="6605404"/>
            <a:ext cx="9144000" cy="307777"/>
          </a:xfrm>
          <a:prstGeom prst="rect">
            <a:avLst/>
          </a:prstGeom>
          <a:noFill/>
          <a:ln w="38100">
            <a:noFill/>
          </a:ln>
        </p:spPr>
        <p:txBody>
          <a:bodyPr wrap="square" rtlCol="0">
            <a:spAutoFit/>
          </a:bodyPr>
          <a:lstStyle/>
          <a:p>
            <a:pPr lvl="1" algn="ctr"/>
            <a:r>
              <a:rPr lang="en-US" b="1" dirty="0">
                <a:solidFill>
                  <a:srgbClr val="000000"/>
                </a:solidFill>
              </a:rPr>
              <a:t>CUI</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bwMode="auto">
          <a:xfrm>
            <a:off x="8209936" y="9832"/>
            <a:ext cx="924232" cy="1091381"/>
          </a:xfrm>
          <a:prstGeom prst="rect">
            <a:avLst/>
          </a:prstGeom>
          <a:solidFill>
            <a:schemeClr val="bg1"/>
          </a:solidFill>
          <a:ln w="38100" cap="flat" cmpd="sng" algn="ctr">
            <a:noFill/>
            <a:prstDash val="solid"/>
            <a:round/>
            <a:headEnd type="none" w="med" len="med"/>
            <a:tailEnd type="none" w="med" len="med"/>
          </a:ln>
          <a:effectLst/>
        </p:spPr>
        <p:txBody>
          <a:bodyPr vert="horz" wrap="square" lIns="99276" tIns="49638" rIns="99276" bIns="49638" numCol="1" rtlCol="0" anchor="t" anchorCtr="0" compatLnSpc="1">
            <a:prstTxWarp prst="textNoShape">
              <a:avLst/>
            </a:prstTxWarp>
            <a:spAutoFit/>
          </a:bodyPr>
          <a:lstStyle/>
          <a:p>
            <a:pPr marL="0" marR="0" indent="0" algn="ctr" defTabSz="992188"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981" y="980432"/>
            <a:ext cx="4903913" cy="1225979"/>
          </a:xfrm>
          <a:prstGeom prst="rect">
            <a:avLst/>
          </a:prstGeom>
        </p:spPr>
      </p:pic>
    </p:spTree>
    <p:extLst>
      <p:ext uri="{BB962C8B-B14F-4D97-AF65-F5344CB8AC3E}">
        <p14:creationId xmlns:p14="http://schemas.microsoft.com/office/powerpoint/2010/main" val="2905534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3"/>
          <p:cNvSpPr>
            <a:spLocks noGrp="1" noChangeArrowheads="1"/>
          </p:cNvSpPr>
          <p:nvPr>
            <p:ph idx="1" hasCustomPrompt="1"/>
          </p:nvPr>
        </p:nvSpPr>
        <p:spPr bwMode="auto">
          <a:xfrm>
            <a:off x="0" y="1198563"/>
            <a:ext cx="9144000" cy="5393826"/>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a:lvl1pPr>
            <a:lvl2pPr marL="627063" marR="0" indent="-16986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tab pos="687388" algn="l"/>
              </a:tabLst>
              <a:defRPr/>
            </a:lvl2pPr>
            <a:lvl5pPr marL="1943100" indent="-114300">
              <a:buFont typeface="Wingdings" panose="05000000000000000000" pitchFamily="2" charset="2"/>
              <a:buChar char="§"/>
              <a:defRPr sz="1400"/>
            </a:lvl5pPr>
          </a:lstStyle>
          <a:p>
            <a:pPr lvl="0"/>
            <a:r>
              <a:rPr lang="en-US" dirty="0"/>
              <a:t>Click to edit Master text styles </a:t>
            </a:r>
          </a:p>
          <a:p>
            <a:pPr lvl="1"/>
            <a:r>
              <a:rPr lang="en-US" dirty="0"/>
              <a:t>Second level </a:t>
            </a:r>
          </a:p>
          <a:p>
            <a:pPr lvl="2"/>
            <a:r>
              <a:rPr lang="en-US" dirty="0"/>
              <a:t>Third level</a:t>
            </a:r>
          </a:p>
          <a:p>
            <a:pPr lvl="3"/>
            <a:r>
              <a:rPr lang="en-US" dirty="0"/>
              <a:t> Fourth level</a:t>
            </a:r>
          </a:p>
          <a:p>
            <a:pPr lvl="4"/>
            <a:r>
              <a:rPr lang="en-US" dirty="0"/>
              <a:t> Fifth level</a:t>
            </a:r>
          </a:p>
        </p:txBody>
      </p:sp>
      <p:sp>
        <p:nvSpPr>
          <p:cNvPr id="3" name="Title 2"/>
          <p:cNvSpPr>
            <a:spLocks noGrp="1"/>
          </p:cNvSpPr>
          <p:nvPr>
            <p:ph type="title"/>
          </p:nvPr>
        </p:nvSpPr>
        <p:spPr>
          <a:xfrm>
            <a:off x="1" y="141940"/>
            <a:ext cx="8264434" cy="835025"/>
          </a:xfrm>
        </p:spPr>
        <p:txBody>
          <a:bodyPr rIns="91440"/>
          <a:lstStyle>
            <a:lvl1pPr>
              <a:defRPr sz="3200"/>
            </a:lvl1pPr>
          </a:lstStyle>
          <a:p>
            <a:r>
              <a:rPr lang="en-US" dirty="0"/>
              <a:t>Click to edit Master title style</a:t>
            </a:r>
          </a:p>
        </p:txBody>
      </p:sp>
      <p:sp>
        <p:nvSpPr>
          <p:cNvPr id="4" name="Rectangle 3"/>
          <p:cNvSpPr/>
          <p:nvPr/>
        </p:nvSpPr>
        <p:spPr bwMode="auto">
          <a:xfrm>
            <a:off x="0" y="1111052"/>
            <a:ext cx="9144000" cy="45719"/>
          </a:xfrm>
          <a:prstGeom prst="rect">
            <a:avLst/>
          </a:prstGeom>
          <a:solidFill>
            <a:srgbClr val="134D93"/>
          </a:solidFill>
          <a:ln w="38100" cap="flat" cmpd="sng" algn="ctr">
            <a:noFill/>
            <a:prstDash val="solid"/>
            <a:round/>
            <a:headEnd type="none" w="med" len="med"/>
            <a:tailEnd type="none" w="med" len="med"/>
          </a:ln>
          <a:effectLst/>
        </p:spPr>
        <p:txBody>
          <a:bodyPr vert="horz" wrap="square" lIns="99276" tIns="49638" rIns="99276" bIns="49638" numCol="1" rtlCol="0" anchor="t" anchorCtr="0" compatLnSpc="1">
            <a:prstTxWarp prst="textNoShape">
              <a:avLst/>
            </a:prstTxWarp>
            <a:spAutoFit/>
          </a:bodyPr>
          <a:lstStyle/>
          <a:p>
            <a:pPr marL="0" marR="0" indent="0" algn="ctr" defTabSz="992188"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p:txBody>
      </p:sp>
      <p:sp>
        <p:nvSpPr>
          <p:cNvPr id="8" name="Rectangle 7"/>
          <p:cNvSpPr/>
          <p:nvPr/>
        </p:nvSpPr>
        <p:spPr bwMode="auto">
          <a:xfrm>
            <a:off x="0" y="1111052"/>
            <a:ext cx="9144000" cy="45719"/>
          </a:xfrm>
          <a:prstGeom prst="rect">
            <a:avLst/>
          </a:prstGeom>
          <a:solidFill>
            <a:srgbClr val="134D93"/>
          </a:solidFill>
          <a:ln w="38100" cap="flat" cmpd="sng" algn="ctr">
            <a:noFill/>
            <a:prstDash val="solid"/>
            <a:round/>
            <a:headEnd type="none" w="med" len="med"/>
            <a:tailEnd type="none" w="med" len="med"/>
          </a:ln>
          <a:effectLst/>
        </p:spPr>
        <p:txBody>
          <a:bodyPr vert="horz" wrap="square" lIns="99276" tIns="49638" rIns="99276" bIns="49638" numCol="1" rtlCol="0" anchor="t" anchorCtr="0" compatLnSpc="1">
            <a:prstTxWarp prst="textNoShape">
              <a:avLst/>
            </a:prstTxWarp>
            <a:spAutoFit/>
          </a:bodyPr>
          <a:lstStyle/>
          <a:p>
            <a:pPr marL="0" marR="0" indent="0" algn="ctr" defTabSz="992188"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675058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87615"/>
          <a:stretch/>
        </p:blipFill>
        <p:spPr>
          <a:xfrm>
            <a:off x="0" y="26595"/>
            <a:ext cx="9144000" cy="849330"/>
          </a:xfrm>
          <a:prstGeom prst="rect">
            <a:avLst/>
          </a:prstGeom>
        </p:spPr>
      </p:pic>
      <p:sp>
        <p:nvSpPr>
          <p:cNvPr id="1026" name="Rectangle 2"/>
          <p:cNvSpPr>
            <a:spLocks noGrp="1" noChangeArrowheads="1"/>
          </p:cNvSpPr>
          <p:nvPr>
            <p:ph type="title"/>
          </p:nvPr>
        </p:nvSpPr>
        <p:spPr bwMode="auto">
          <a:xfrm>
            <a:off x="0" y="141940"/>
            <a:ext cx="9143999" cy="835025"/>
          </a:xfrm>
          <a:prstGeom prst="rect">
            <a:avLst/>
          </a:prstGeom>
          <a:noFill/>
          <a:ln w="9525">
            <a:noFill/>
            <a:miter lim="800000"/>
            <a:headEnd/>
            <a:tailEnd/>
          </a:ln>
          <a:effectLst/>
        </p:spPr>
        <p:txBody>
          <a:bodyPr vert="horz" wrap="square" lIns="91433" tIns="45717" rIns="91440"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0" y="1198563"/>
            <a:ext cx="9144000" cy="4811712"/>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US"/>
              <a:t>Click to edit Master text styles </a:t>
            </a:r>
          </a:p>
          <a:p>
            <a:pPr lvl="1"/>
            <a:r>
              <a:rPr lang="en-US"/>
              <a:t>Second level </a:t>
            </a:r>
          </a:p>
          <a:p>
            <a:pPr lvl="2"/>
            <a:r>
              <a:rPr lang="en-US"/>
              <a:t>Third level</a:t>
            </a:r>
          </a:p>
        </p:txBody>
      </p:sp>
      <p:sp>
        <p:nvSpPr>
          <p:cNvPr id="1041" name="Text Box 17"/>
          <p:cNvSpPr txBox="1">
            <a:spLocks noChangeArrowheads="1"/>
          </p:cNvSpPr>
          <p:nvPr/>
        </p:nvSpPr>
        <p:spPr bwMode="auto">
          <a:xfrm>
            <a:off x="8686800" y="6573475"/>
            <a:ext cx="457200" cy="306388"/>
          </a:xfrm>
          <a:prstGeom prst="rect">
            <a:avLst/>
          </a:prstGeom>
          <a:noFill/>
          <a:ln w="9525">
            <a:noFill/>
            <a:miter lim="800000"/>
            <a:headEnd/>
            <a:tailEnd/>
          </a:ln>
          <a:effectLst/>
        </p:spPr>
        <p:txBody>
          <a:bodyPr lIns="91433" tIns="45717" rIns="91433" bIns="45717" anchor="b"/>
          <a:lstStyle/>
          <a:p>
            <a:pPr algn="r"/>
            <a:fld id="{7F1E7A70-3BB6-4FD2-B93E-AE387CD204AE}" type="slidenum">
              <a:rPr lang="en-US" sz="1200" b="1" i="0">
                <a:solidFill>
                  <a:srgbClr val="002060"/>
                </a:solidFill>
              </a:rPr>
              <a:pPr algn="r"/>
              <a:t>‹#›</a:t>
            </a:fld>
            <a:endParaRPr lang="en-US" sz="1200" b="1" i="0" dirty="0">
              <a:solidFill>
                <a:srgbClr val="002060"/>
              </a:solidFill>
            </a:endParaRPr>
          </a:p>
        </p:txBody>
      </p:sp>
      <p:sp>
        <p:nvSpPr>
          <p:cNvPr id="1065" name="Text Box 41"/>
          <p:cNvSpPr txBox="1">
            <a:spLocks noChangeArrowheads="1"/>
          </p:cNvSpPr>
          <p:nvPr/>
        </p:nvSpPr>
        <p:spPr bwMode="auto">
          <a:xfrm>
            <a:off x="2112963" y="6586538"/>
            <a:ext cx="4918075" cy="306387"/>
          </a:xfrm>
          <a:prstGeom prst="rect">
            <a:avLst/>
          </a:prstGeom>
          <a:noFill/>
          <a:ln w="9525">
            <a:noFill/>
            <a:miter lim="800000"/>
            <a:headEnd/>
            <a:tailEnd/>
          </a:ln>
          <a:effectLst/>
        </p:spPr>
        <p:txBody>
          <a:bodyPr lIns="91433" tIns="45717" rIns="91433" bIns="45717"/>
          <a:lstStyle/>
          <a:p>
            <a:endParaRPr lang="en-US" sz="1200" i="1" dirty="0">
              <a:solidFill>
                <a:srgbClr val="009ED5"/>
              </a:solidFill>
            </a:endParaRPr>
          </a:p>
        </p:txBody>
      </p:sp>
      <p:sp>
        <p:nvSpPr>
          <p:cNvPr id="8" name="TextBox 7"/>
          <p:cNvSpPr txBox="1"/>
          <p:nvPr/>
        </p:nvSpPr>
        <p:spPr>
          <a:xfrm>
            <a:off x="1752600" y="6603638"/>
            <a:ext cx="5562600" cy="276225"/>
          </a:xfrm>
          <a:prstGeom prst="rect">
            <a:avLst/>
          </a:prstGeom>
          <a:noFill/>
        </p:spPr>
        <p:txBody>
          <a:bodyPr>
            <a:spAutoFit/>
          </a:bodyPr>
          <a:lstStyle/>
          <a:p>
            <a:pPr algn="ctr">
              <a:defRPr/>
            </a:pPr>
            <a:r>
              <a:rPr lang="en-US" sz="1200" b="1" i="0" dirty="0">
                <a:solidFill>
                  <a:srgbClr val="004890"/>
                </a:solidFill>
              </a:rPr>
              <a:t>Anticipate • Innovate •</a:t>
            </a:r>
            <a:r>
              <a:rPr lang="en-US" sz="1200" b="1" i="0" baseline="0" dirty="0">
                <a:solidFill>
                  <a:srgbClr val="004890"/>
                </a:solidFill>
              </a:rPr>
              <a:t> </a:t>
            </a:r>
            <a:r>
              <a:rPr lang="en-US" sz="1200" b="1" i="0" dirty="0">
                <a:solidFill>
                  <a:srgbClr val="004890"/>
                </a:solidFill>
              </a:rPr>
              <a:t>Accelerate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87615"/>
          <a:stretch/>
        </p:blipFill>
        <p:spPr>
          <a:xfrm>
            <a:off x="0" y="26595"/>
            <a:ext cx="9144000" cy="849330"/>
          </a:xfrm>
          <a:prstGeom prst="rect">
            <a:avLst/>
          </a:prstGeom>
        </p:spPr>
      </p:pic>
      <p:pic>
        <p:nvPicPr>
          <p:cNvPr id="2" name="Picture 7" descr="EXWC-COIN-A-SID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07864" y="74538"/>
            <a:ext cx="747644" cy="9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749474"/>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hf sldNum="0" hdr="0" ftr="0"/>
  <p:txStyles>
    <p:titleStyle>
      <a:lvl1pPr algn="ctr" rtl="0" eaLnBrk="1" fontAlgn="base" hangingPunct="1">
        <a:spcBef>
          <a:spcPct val="0"/>
        </a:spcBef>
        <a:spcAft>
          <a:spcPct val="0"/>
        </a:spcAft>
        <a:defRPr sz="2000" b="1">
          <a:solidFill>
            <a:srgbClr val="002060"/>
          </a:solidFill>
          <a:latin typeface="+mj-lt"/>
          <a:ea typeface="+mj-ea"/>
          <a:cs typeface="+mj-cs"/>
        </a:defRPr>
      </a:lvl1pPr>
      <a:lvl2pPr algn="l" rtl="0" eaLnBrk="1" fontAlgn="base" hangingPunct="1">
        <a:spcBef>
          <a:spcPct val="0"/>
        </a:spcBef>
        <a:spcAft>
          <a:spcPct val="0"/>
        </a:spcAft>
        <a:defRPr sz="2200" b="1">
          <a:solidFill>
            <a:srgbClr val="273D84"/>
          </a:solidFill>
          <a:latin typeface="Arial Narrow" pitchFamily="34" charset="0"/>
        </a:defRPr>
      </a:lvl2pPr>
      <a:lvl3pPr algn="l" rtl="0" eaLnBrk="1" fontAlgn="base" hangingPunct="1">
        <a:spcBef>
          <a:spcPct val="0"/>
        </a:spcBef>
        <a:spcAft>
          <a:spcPct val="0"/>
        </a:spcAft>
        <a:defRPr sz="2200" b="1">
          <a:solidFill>
            <a:srgbClr val="273D84"/>
          </a:solidFill>
          <a:latin typeface="Arial Narrow" pitchFamily="34" charset="0"/>
        </a:defRPr>
      </a:lvl3pPr>
      <a:lvl4pPr algn="l" rtl="0" eaLnBrk="1" fontAlgn="base" hangingPunct="1">
        <a:spcBef>
          <a:spcPct val="0"/>
        </a:spcBef>
        <a:spcAft>
          <a:spcPct val="0"/>
        </a:spcAft>
        <a:defRPr sz="2200" b="1">
          <a:solidFill>
            <a:srgbClr val="273D84"/>
          </a:solidFill>
          <a:latin typeface="Arial Narrow" pitchFamily="34" charset="0"/>
        </a:defRPr>
      </a:lvl4pPr>
      <a:lvl5pPr algn="l" rtl="0" eaLnBrk="1" fontAlgn="base" hangingPunct="1">
        <a:spcBef>
          <a:spcPct val="0"/>
        </a:spcBef>
        <a:spcAft>
          <a:spcPct val="0"/>
        </a:spcAft>
        <a:defRPr sz="2200" b="1">
          <a:solidFill>
            <a:srgbClr val="273D84"/>
          </a:solidFill>
          <a:latin typeface="Arial Narrow" pitchFamily="34" charset="0"/>
        </a:defRPr>
      </a:lvl5pPr>
      <a:lvl6pPr marL="457200" algn="l" rtl="0" eaLnBrk="1" fontAlgn="base" hangingPunct="1">
        <a:spcBef>
          <a:spcPct val="0"/>
        </a:spcBef>
        <a:spcAft>
          <a:spcPct val="0"/>
        </a:spcAft>
        <a:defRPr sz="2200" b="1">
          <a:solidFill>
            <a:srgbClr val="273D84"/>
          </a:solidFill>
          <a:latin typeface="Arial Narrow" pitchFamily="34" charset="0"/>
        </a:defRPr>
      </a:lvl6pPr>
      <a:lvl7pPr marL="914400" algn="l" rtl="0" eaLnBrk="1" fontAlgn="base" hangingPunct="1">
        <a:spcBef>
          <a:spcPct val="0"/>
        </a:spcBef>
        <a:spcAft>
          <a:spcPct val="0"/>
        </a:spcAft>
        <a:defRPr sz="2200" b="1">
          <a:solidFill>
            <a:srgbClr val="273D84"/>
          </a:solidFill>
          <a:latin typeface="Arial Narrow" pitchFamily="34" charset="0"/>
        </a:defRPr>
      </a:lvl7pPr>
      <a:lvl8pPr marL="1371600" algn="l" rtl="0" eaLnBrk="1" fontAlgn="base" hangingPunct="1">
        <a:spcBef>
          <a:spcPct val="0"/>
        </a:spcBef>
        <a:spcAft>
          <a:spcPct val="0"/>
        </a:spcAft>
        <a:defRPr sz="2200" b="1">
          <a:solidFill>
            <a:srgbClr val="273D84"/>
          </a:solidFill>
          <a:latin typeface="Arial Narrow" pitchFamily="34" charset="0"/>
        </a:defRPr>
      </a:lvl8pPr>
      <a:lvl9pPr marL="1828800" algn="l" rtl="0" eaLnBrk="1" fontAlgn="base" hangingPunct="1">
        <a:spcBef>
          <a:spcPct val="0"/>
        </a:spcBef>
        <a:spcAft>
          <a:spcPct val="0"/>
        </a:spcAft>
        <a:defRPr sz="2200" b="1">
          <a:solidFill>
            <a:srgbClr val="273D84"/>
          </a:solidFill>
          <a:latin typeface="Arial Narrow" pitchFamily="34" charset="0"/>
        </a:defRPr>
      </a:lvl9pPr>
    </p:titleStyle>
    <p:bodyStyle>
      <a:lvl1pPr marL="177800" indent="-177800" algn="l" rtl="0" eaLnBrk="1" fontAlgn="base" hangingPunct="1">
        <a:spcBef>
          <a:spcPct val="20000"/>
        </a:spcBef>
        <a:spcAft>
          <a:spcPct val="0"/>
        </a:spcAft>
        <a:buChar char="•"/>
        <a:defRPr sz="1800" b="1">
          <a:solidFill>
            <a:srgbClr val="002060"/>
          </a:solidFill>
          <a:latin typeface="+mn-lt"/>
          <a:ea typeface="+mn-ea"/>
          <a:cs typeface="+mn-cs"/>
        </a:defRPr>
      </a:lvl1pPr>
      <a:lvl2pPr marL="687388" indent="-230188" algn="l" rtl="0" eaLnBrk="1" fontAlgn="base" hangingPunct="1">
        <a:spcBef>
          <a:spcPct val="20000"/>
        </a:spcBef>
        <a:spcAft>
          <a:spcPct val="0"/>
        </a:spcAft>
        <a:buFont typeface="Arial" panose="020B0604020202020204" pitchFamily="34" charset="0"/>
        <a:buChar char="–"/>
        <a:defRPr sz="1600" b="1">
          <a:solidFill>
            <a:srgbClr val="002060"/>
          </a:solidFill>
          <a:latin typeface="+mn-lt"/>
        </a:defRPr>
      </a:lvl2pPr>
      <a:lvl3pPr marL="1028700" indent="-114300" algn="l" rtl="0" eaLnBrk="1" fontAlgn="base" hangingPunct="1">
        <a:spcBef>
          <a:spcPct val="20000"/>
        </a:spcBef>
        <a:spcAft>
          <a:spcPct val="0"/>
        </a:spcAft>
        <a:buFont typeface="Wingdings" panose="05000000000000000000" pitchFamily="2" charset="2"/>
        <a:buChar char="§"/>
        <a:defRPr sz="1400">
          <a:solidFill>
            <a:srgbClr val="002060"/>
          </a:solidFill>
          <a:latin typeface="+mn-lt"/>
        </a:defRPr>
      </a:lvl3pPr>
      <a:lvl4pPr marL="1485900" indent="-114300" algn="l" rtl="0" eaLnBrk="1" fontAlgn="base" hangingPunct="1">
        <a:spcBef>
          <a:spcPct val="20000"/>
        </a:spcBef>
        <a:spcAft>
          <a:spcPct val="0"/>
        </a:spcAft>
        <a:buFont typeface="Arial" panose="020B0604020202020204" pitchFamily="34" charset="0"/>
        <a:buChar char="-"/>
        <a:defRPr sz="1600">
          <a:solidFill>
            <a:srgbClr val="002060"/>
          </a:solidFill>
          <a:latin typeface="+mn-lt"/>
        </a:defRPr>
      </a:lvl4pPr>
      <a:lvl5pPr marL="1943100" indent="-114300" algn="l" rtl="0" eaLnBrk="1" fontAlgn="base" hangingPunct="1">
        <a:spcBef>
          <a:spcPct val="20000"/>
        </a:spcBef>
        <a:spcAft>
          <a:spcPct val="0"/>
        </a:spcAft>
        <a:buChar char="»"/>
        <a:defRPr sz="1200">
          <a:solidFill>
            <a:srgbClr val="002060"/>
          </a:solidFill>
          <a:latin typeface="+mn-lt"/>
        </a:defRPr>
      </a:lvl5pPr>
      <a:lvl6pPr marL="2400300" indent="-114300" algn="l" rtl="0" eaLnBrk="1" fontAlgn="base" hangingPunct="1">
        <a:spcBef>
          <a:spcPct val="20000"/>
        </a:spcBef>
        <a:spcAft>
          <a:spcPct val="0"/>
        </a:spcAft>
        <a:buChar char="»"/>
        <a:defRPr sz="1400">
          <a:solidFill>
            <a:srgbClr val="003367"/>
          </a:solidFill>
          <a:latin typeface="+mn-lt"/>
        </a:defRPr>
      </a:lvl6pPr>
      <a:lvl7pPr marL="2857500" indent="-114300" algn="l" rtl="0" eaLnBrk="1" fontAlgn="base" hangingPunct="1">
        <a:spcBef>
          <a:spcPct val="20000"/>
        </a:spcBef>
        <a:spcAft>
          <a:spcPct val="0"/>
        </a:spcAft>
        <a:buChar char="»"/>
        <a:defRPr sz="1400">
          <a:solidFill>
            <a:srgbClr val="003367"/>
          </a:solidFill>
          <a:latin typeface="+mn-lt"/>
        </a:defRPr>
      </a:lvl7pPr>
      <a:lvl8pPr marL="3314700" indent="-114300" algn="l" rtl="0" eaLnBrk="1" fontAlgn="base" hangingPunct="1">
        <a:spcBef>
          <a:spcPct val="20000"/>
        </a:spcBef>
        <a:spcAft>
          <a:spcPct val="0"/>
        </a:spcAft>
        <a:buChar char="»"/>
        <a:defRPr sz="1400">
          <a:solidFill>
            <a:srgbClr val="003367"/>
          </a:solidFill>
          <a:latin typeface="+mn-lt"/>
        </a:defRPr>
      </a:lvl8pPr>
      <a:lvl9pPr marL="3771900" indent="-114300" algn="l" rtl="0" eaLnBrk="1" fontAlgn="base" hangingPunct="1">
        <a:spcBef>
          <a:spcPct val="20000"/>
        </a:spcBef>
        <a:spcAft>
          <a:spcPct val="0"/>
        </a:spcAft>
        <a:buChar char="»"/>
        <a:defRPr sz="1400">
          <a:solidFill>
            <a:srgbClr val="0033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1259833" y="2777742"/>
            <a:ext cx="6458064" cy="2843212"/>
          </a:xfrm>
        </p:spPr>
        <p:txBody>
          <a:bodyPr/>
          <a:lstStyle/>
          <a:p>
            <a:r>
              <a:rPr lang="en-US" sz="3200" dirty="0"/>
              <a:t>FATHOMWERX SUMMIT</a:t>
            </a:r>
            <a:br>
              <a:rPr lang="en-US" sz="3200" dirty="0"/>
            </a:br>
            <a:r>
              <a:rPr lang="en-US" sz="3200" dirty="0"/>
              <a:t>KEYNOTE SPEAKER</a:t>
            </a:r>
            <a:br>
              <a:rPr lang="en-US" sz="3200" dirty="0"/>
            </a:br>
            <a:r>
              <a:rPr lang="en-US" sz="1800" dirty="0"/>
              <a:t>ANTX Coastal Trident + NavalX Agility Summit</a:t>
            </a:r>
            <a:br>
              <a:rPr lang="en-US" sz="1800" b="0" dirty="0"/>
            </a:br>
            <a:br>
              <a:rPr lang="en-US" sz="1800" dirty="0"/>
            </a:br>
            <a:r>
              <a:rPr lang="en-US" sz="2000" dirty="0"/>
              <a:t>14 Sep 2022</a:t>
            </a:r>
            <a:endParaRPr lang="en-US" sz="2000" dirty="0">
              <a:latin typeface="Arial"/>
              <a:cs typeface="Arial"/>
            </a:endParaRPr>
          </a:p>
        </p:txBody>
      </p:sp>
      <p:sp>
        <p:nvSpPr>
          <p:cNvPr id="297987" name="Rectangle 3"/>
          <p:cNvSpPr>
            <a:spLocks noGrp="1" noChangeArrowheads="1"/>
          </p:cNvSpPr>
          <p:nvPr>
            <p:ph type="subTitle" idx="1"/>
          </p:nvPr>
        </p:nvSpPr>
        <p:spPr>
          <a:xfrm>
            <a:off x="6417054" y="5743631"/>
            <a:ext cx="2601686" cy="895163"/>
          </a:xfrm>
        </p:spPr>
        <p:txBody>
          <a:bodyPr>
            <a:noAutofit/>
          </a:bodyPr>
          <a:lstStyle/>
          <a:p>
            <a:pPr>
              <a:lnSpc>
                <a:spcPct val="90000"/>
              </a:lnSpc>
            </a:pPr>
            <a:r>
              <a:rPr lang="en-US" dirty="0">
                <a:solidFill>
                  <a:srgbClr val="134B8F"/>
                </a:solidFill>
                <a:latin typeface="Arial Narrow"/>
              </a:rPr>
              <a:t>Kail Macias</a:t>
            </a:r>
          </a:p>
          <a:p>
            <a:pPr>
              <a:lnSpc>
                <a:spcPct val="90000"/>
              </a:lnSpc>
            </a:pPr>
            <a:r>
              <a:rPr lang="en-US" dirty="0">
                <a:solidFill>
                  <a:srgbClr val="134B8F"/>
                </a:solidFill>
                <a:latin typeface="Arial Narrow"/>
              </a:rPr>
              <a:t>NAVFAC EXWC TD </a:t>
            </a:r>
            <a:endParaRPr lang="en-US" dirty="0">
              <a:solidFill>
                <a:srgbClr val="134B8F"/>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009" y="2944516"/>
            <a:ext cx="8264434" cy="835025"/>
          </a:xfrm>
        </p:spPr>
        <p:txBody>
          <a:bodyPr/>
          <a:lstStyle/>
          <a:p>
            <a:r>
              <a:rPr lang="en-US" dirty="0"/>
              <a:t>Thank You</a:t>
            </a:r>
          </a:p>
        </p:txBody>
      </p:sp>
    </p:spTree>
    <p:extLst>
      <p:ext uri="{BB962C8B-B14F-4D97-AF65-F5344CB8AC3E}">
        <p14:creationId xmlns:p14="http://schemas.microsoft.com/office/powerpoint/2010/main" val="30252885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5" y="1174812"/>
            <a:ext cx="8787740" cy="5393826"/>
          </a:xfrm>
        </p:spPr>
        <p:txBody>
          <a:bodyPr/>
          <a:lstStyle/>
          <a:p>
            <a:pPr marL="225425" indent="-225425"/>
            <a:r>
              <a:rPr lang="en-US" sz="2800" dirty="0"/>
              <a:t>Why</a:t>
            </a:r>
          </a:p>
          <a:p>
            <a:pPr marL="795338" lvl="1" indent="-346075"/>
            <a:r>
              <a:rPr lang="en-US" sz="2400" dirty="0"/>
              <a:t>2022 National Defense Strategy (NDS)</a:t>
            </a:r>
          </a:p>
          <a:p>
            <a:pPr marL="795338" lvl="1" indent="-346075"/>
            <a:r>
              <a:rPr lang="en-US" sz="2400" dirty="0"/>
              <a:t>2022 Navigation Plan Implementation Framework (NIF)</a:t>
            </a:r>
          </a:p>
          <a:p>
            <a:pPr marL="225425" indent="-225425"/>
            <a:r>
              <a:rPr lang="en-US" sz="2800" dirty="0"/>
              <a:t>Importance of Technology Transfer (T2)</a:t>
            </a:r>
          </a:p>
          <a:p>
            <a:pPr marL="225425" indent="-225425"/>
            <a:r>
              <a:rPr lang="en-US" sz="2800" dirty="0"/>
              <a:t>Examples</a:t>
            </a:r>
          </a:p>
          <a:p>
            <a:pPr marL="225425" indent="-225425"/>
            <a:r>
              <a:rPr lang="en-US" sz="2800" dirty="0"/>
              <a:t>Wrap up</a:t>
            </a:r>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4198439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 NDS 2022</a:t>
            </a:r>
            <a:br>
              <a:rPr lang="en-US" dirty="0"/>
            </a:br>
            <a:r>
              <a:rPr lang="en-US" sz="2000" dirty="0"/>
              <a:t>(NDS Fact Sheet 28 Mar 2022)</a:t>
            </a:r>
            <a:endParaRPr lang="en-US" dirty="0"/>
          </a:p>
        </p:txBody>
      </p:sp>
      <p:sp>
        <p:nvSpPr>
          <p:cNvPr id="6" name="Content Placeholder 1">
            <a:extLst>
              <a:ext uri="{FF2B5EF4-FFF2-40B4-BE49-F238E27FC236}">
                <a16:creationId xmlns:a16="http://schemas.microsoft.com/office/drawing/2014/main" id="{E5A6E258-E5C3-356B-4A44-7106A56EAB71}"/>
              </a:ext>
            </a:extLst>
          </p:cNvPr>
          <p:cNvSpPr>
            <a:spLocks noGrp="1"/>
          </p:cNvSpPr>
          <p:nvPr>
            <p:ph idx="1"/>
          </p:nvPr>
        </p:nvSpPr>
        <p:spPr>
          <a:xfrm>
            <a:off x="166255" y="1198562"/>
            <a:ext cx="8758670" cy="5145593"/>
          </a:xfrm>
        </p:spPr>
        <p:txBody>
          <a:bodyPr/>
          <a:lstStyle/>
          <a:p>
            <a:pPr marL="0" indent="0">
              <a:buNone/>
            </a:pPr>
            <a:r>
              <a:rPr lang="en-US" sz="2400" dirty="0"/>
              <a:t>The Defense priorities are: </a:t>
            </a:r>
          </a:p>
          <a:p>
            <a:pPr marL="342900" indent="-342900">
              <a:buAutoNum type="arabicPeriod"/>
            </a:pPr>
            <a:r>
              <a:rPr lang="en-US" sz="2400" dirty="0"/>
              <a:t>Defending the homeland, paced to the growing multi-domain threat posed by the PRC </a:t>
            </a:r>
          </a:p>
          <a:p>
            <a:pPr marL="342900" indent="-342900">
              <a:buAutoNum type="arabicPeriod"/>
            </a:pPr>
            <a:r>
              <a:rPr lang="en-US" sz="2400" dirty="0"/>
              <a:t>Deterring strategic attacks against the United States, Allies, and partners </a:t>
            </a:r>
          </a:p>
          <a:p>
            <a:pPr marL="342900" indent="-342900">
              <a:buAutoNum type="arabicPeriod"/>
            </a:pPr>
            <a:r>
              <a:rPr lang="en-US" sz="2400" dirty="0"/>
              <a:t>Deterring aggression, while being prepared to prevail in conflict when necessary, prioritizing the PRC challenge in the Indo-Pacific, then the Russia challenge in Europe </a:t>
            </a:r>
          </a:p>
          <a:p>
            <a:pPr marL="342900" indent="-342900">
              <a:buAutoNum type="arabicPeriod"/>
            </a:pPr>
            <a:r>
              <a:rPr lang="en-US" sz="2400" dirty="0"/>
              <a:t>Building a resilient Joint Force and defense ecosystem </a:t>
            </a:r>
          </a:p>
          <a:p>
            <a:pPr marL="0" indent="0">
              <a:buNone/>
            </a:pPr>
            <a:endParaRPr lang="en-US" sz="1050" dirty="0"/>
          </a:p>
          <a:p>
            <a:pPr marL="0" indent="0">
              <a:buNone/>
            </a:pPr>
            <a:r>
              <a:rPr lang="en-US" sz="2400" dirty="0"/>
              <a:t>The Department will advance our goals through three primary ways: integrated deterrence, campaigning, and actions that build enduring advantages</a:t>
            </a:r>
            <a:endParaRPr lang="en-US" sz="2400" dirty="0">
              <a:cs typeface="Arial"/>
            </a:endParaRPr>
          </a:p>
        </p:txBody>
      </p:sp>
    </p:spTree>
    <p:extLst>
      <p:ext uri="{BB962C8B-B14F-4D97-AF65-F5344CB8AC3E}">
        <p14:creationId xmlns:p14="http://schemas.microsoft.com/office/powerpoint/2010/main" val="4175579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Why – Navigation Plan</a:t>
            </a:r>
            <a:br>
              <a:rPr lang="en-US" dirty="0"/>
            </a:br>
            <a:r>
              <a:rPr lang="en-US" sz="2000" dirty="0"/>
              <a:t>(NFOSES Mar 2022)</a:t>
            </a:r>
            <a:endParaRPr lang="en-US" dirty="0"/>
          </a:p>
        </p:txBody>
      </p:sp>
      <p:pic>
        <p:nvPicPr>
          <p:cNvPr id="6" name="Picture 5"/>
          <p:cNvPicPr>
            <a:picLocks noChangeAspect="1"/>
          </p:cNvPicPr>
          <p:nvPr/>
        </p:nvPicPr>
        <p:blipFill>
          <a:blip r:embed="rId3"/>
          <a:stretch>
            <a:fillRect/>
          </a:stretch>
        </p:blipFill>
        <p:spPr>
          <a:xfrm>
            <a:off x="1" y="1175658"/>
            <a:ext cx="7849590" cy="5667754"/>
          </a:xfrm>
          <a:prstGeom prst="rect">
            <a:avLst/>
          </a:prstGeom>
        </p:spPr>
      </p:pic>
    </p:spTree>
    <p:extLst>
      <p:ext uri="{BB962C8B-B14F-4D97-AF65-F5344CB8AC3E}">
        <p14:creationId xmlns:p14="http://schemas.microsoft.com/office/powerpoint/2010/main" val="8064397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 NIF</a:t>
            </a:r>
            <a:br>
              <a:rPr lang="en-US" dirty="0"/>
            </a:br>
            <a:r>
              <a:rPr lang="en-US" sz="2000" dirty="0"/>
              <a:t>(NAVPLAN Implementation Framework – 26 Jul 2022)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58" y="1288514"/>
            <a:ext cx="8568676" cy="4791008"/>
          </a:xfrm>
          <a:prstGeom prst="rect">
            <a:avLst/>
          </a:prstGeom>
        </p:spPr>
      </p:pic>
    </p:spTree>
    <p:extLst>
      <p:ext uri="{BB962C8B-B14F-4D97-AF65-F5344CB8AC3E}">
        <p14:creationId xmlns:p14="http://schemas.microsoft.com/office/powerpoint/2010/main" val="3825225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8299" y="141940"/>
            <a:ext cx="7416136" cy="835025"/>
          </a:xfrm>
        </p:spPr>
        <p:txBody>
          <a:bodyPr/>
          <a:lstStyle/>
          <a:p>
            <a:r>
              <a:rPr lang="en-US" dirty="0"/>
              <a:t>Importance of Technology Transfer</a:t>
            </a:r>
          </a:p>
        </p:txBody>
      </p:sp>
      <p:sp>
        <p:nvSpPr>
          <p:cNvPr id="2" name="TextBox 1"/>
          <p:cNvSpPr txBox="1"/>
          <p:nvPr/>
        </p:nvSpPr>
        <p:spPr>
          <a:xfrm>
            <a:off x="152400" y="1170096"/>
            <a:ext cx="8633067" cy="5927777"/>
          </a:xfrm>
          <a:prstGeom prst="rect">
            <a:avLst/>
          </a:prstGeom>
          <a:noFill/>
          <a:ln w="38100">
            <a:noFill/>
          </a:ln>
        </p:spPr>
        <p:txBody>
          <a:bodyPr wrap="square" rtlCol="0">
            <a:spAutoFit/>
          </a:bodyPr>
          <a:lstStyle/>
          <a:p>
            <a:pPr marL="342900" indent="-342900" algn="l">
              <a:spcBef>
                <a:spcPct val="20000"/>
              </a:spcBef>
              <a:buFont typeface="Arial" panose="020B0604020202020204" pitchFamily="34" charset="0"/>
              <a:buChar char="•"/>
            </a:pPr>
            <a:r>
              <a:rPr lang="en-US" sz="2400" b="1" dirty="0">
                <a:solidFill>
                  <a:srgbClr val="002060"/>
                </a:solidFill>
                <a:latin typeface="+mn-lt"/>
              </a:rPr>
              <a:t>Advance the state of the art with both traditional and non-traditional partners</a:t>
            </a:r>
          </a:p>
          <a:p>
            <a:pPr marL="800100" lvl="1" indent="-342900" algn="l">
              <a:spcBef>
                <a:spcPct val="20000"/>
              </a:spcBef>
              <a:buFont typeface="Courier New" panose="02070309020205020404" pitchFamily="49" charset="0"/>
              <a:buChar char="o"/>
            </a:pPr>
            <a:r>
              <a:rPr lang="en-US" sz="2400" b="1" dirty="0">
                <a:solidFill>
                  <a:srgbClr val="002060"/>
                </a:solidFill>
                <a:latin typeface="+mn-lt"/>
              </a:rPr>
              <a:t>Industry and Small Business</a:t>
            </a:r>
          </a:p>
          <a:p>
            <a:pPr marL="800100" lvl="1" indent="-342900" algn="l">
              <a:spcBef>
                <a:spcPct val="20000"/>
              </a:spcBef>
              <a:buFont typeface="Courier New" panose="02070309020205020404" pitchFamily="49" charset="0"/>
              <a:buChar char="o"/>
            </a:pPr>
            <a:r>
              <a:rPr lang="en-US" sz="2400" b="1" dirty="0">
                <a:solidFill>
                  <a:srgbClr val="002060"/>
                </a:solidFill>
                <a:latin typeface="+mn-lt"/>
              </a:rPr>
              <a:t>Academia</a:t>
            </a:r>
          </a:p>
          <a:p>
            <a:pPr marL="800100" lvl="1" indent="-342900" algn="l">
              <a:spcBef>
                <a:spcPct val="20000"/>
              </a:spcBef>
              <a:buFont typeface="Courier New" panose="02070309020205020404" pitchFamily="49" charset="0"/>
              <a:buChar char="o"/>
            </a:pPr>
            <a:r>
              <a:rPr lang="en-US" sz="2400" b="1" dirty="0">
                <a:solidFill>
                  <a:srgbClr val="002060"/>
                </a:solidFill>
                <a:latin typeface="+mn-lt"/>
              </a:rPr>
              <a:t>DOD Labs and Warfare Center</a:t>
            </a:r>
          </a:p>
          <a:p>
            <a:pPr marL="800100" lvl="1" indent="-342900" algn="l">
              <a:spcBef>
                <a:spcPct val="20000"/>
              </a:spcBef>
              <a:buFont typeface="Courier New" panose="02070309020205020404" pitchFamily="49" charset="0"/>
              <a:buChar char="o"/>
            </a:pPr>
            <a:r>
              <a:rPr lang="en-US" sz="2400" b="1" dirty="0">
                <a:solidFill>
                  <a:srgbClr val="002060"/>
                </a:solidFill>
                <a:latin typeface="+mn-lt"/>
              </a:rPr>
              <a:t>Federal Funded Research Centers</a:t>
            </a:r>
          </a:p>
          <a:p>
            <a:pPr marL="342900" indent="-342900" algn="l">
              <a:spcBef>
                <a:spcPct val="20000"/>
              </a:spcBef>
              <a:buFontTx/>
              <a:buChar char="-"/>
            </a:pPr>
            <a:endParaRPr lang="en-US" sz="800" b="1" dirty="0">
              <a:solidFill>
                <a:srgbClr val="002060"/>
              </a:solidFill>
              <a:latin typeface="+mn-lt"/>
            </a:endParaRPr>
          </a:p>
          <a:p>
            <a:pPr marL="342900" indent="-342900" algn="l">
              <a:spcBef>
                <a:spcPct val="20000"/>
              </a:spcBef>
              <a:buFont typeface="Arial" panose="020B0604020202020204" pitchFamily="34" charset="0"/>
              <a:buChar char="•"/>
            </a:pPr>
            <a:r>
              <a:rPr lang="en-US" sz="2400" b="1" dirty="0">
                <a:solidFill>
                  <a:srgbClr val="002060"/>
                </a:solidFill>
                <a:latin typeface="+mn-lt"/>
              </a:rPr>
              <a:t>Accelerate technology development by the sharing of resources</a:t>
            </a:r>
          </a:p>
          <a:p>
            <a:pPr marL="342900" indent="-342900" algn="l">
              <a:spcBef>
                <a:spcPct val="20000"/>
              </a:spcBef>
              <a:buFontTx/>
              <a:buChar char="-"/>
            </a:pPr>
            <a:endParaRPr lang="en-US" sz="800" b="1" dirty="0">
              <a:solidFill>
                <a:srgbClr val="002060"/>
              </a:solidFill>
              <a:latin typeface="+mn-lt"/>
            </a:endParaRPr>
          </a:p>
          <a:p>
            <a:pPr marL="342900" indent="-342900" algn="l">
              <a:spcBef>
                <a:spcPct val="20000"/>
              </a:spcBef>
              <a:buFont typeface="Arial" panose="020B0604020202020204" pitchFamily="34" charset="0"/>
              <a:buChar char="•"/>
            </a:pPr>
            <a:r>
              <a:rPr lang="en-US" sz="2400" b="1" dirty="0">
                <a:solidFill>
                  <a:srgbClr val="002060"/>
                </a:solidFill>
                <a:latin typeface="+mn-lt"/>
              </a:rPr>
              <a:t>Bringing solution providers closer to our problems</a:t>
            </a:r>
          </a:p>
          <a:p>
            <a:pPr marL="342900" indent="-342900" algn="l">
              <a:spcBef>
                <a:spcPct val="20000"/>
              </a:spcBef>
              <a:buFontTx/>
              <a:buChar char="-"/>
            </a:pPr>
            <a:endParaRPr lang="en-US" sz="800" b="1" dirty="0">
              <a:solidFill>
                <a:srgbClr val="002060"/>
              </a:solidFill>
              <a:latin typeface="+mn-lt"/>
            </a:endParaRPr>
          </a:p>
          <a:p>
            <a:pPr marL="342900" indent="-342900" algn="l">
              <a:spcBef>
                <a:spcPct val="20000"/>
              </a:spcBef>
              <a:buFont typeface="Arial" panose="020B0604020202020204" pitchFamily="34" charset="0"/>
              <a:buChar char="•"/>
            </a:pPr>
            <a:r>
              <a:rPr lang="en-US" sz="2400" b="1" dirty="0">
                <a:solidFill>
                  <a:srgbClr val="002060"/>
                </a:solidFill>
                <a:latin typeface="+mn-lt"/>
              </a:rPr>
              <a:t>Economic development resulting from increased reliance on non-government partners for R&amp;D and commercialization of technologies</a:t>
            </a:r>
          </a:p>
          <a:p>
            <a:pPr marL="342900" indent="-342900" algn="l">
              <a:spcBef>
                <a:spcPct val="20000"/>
              </a:spcBef>
              <a:buFontTx/>
              <a:buChar char="-"/>
            </a:pPr>
            <a:endParaRPr lang="en-US" sz="2400" b="1" dirty="0">
              <a:solidFill>
                <a:srgbClr val="002060"/>
              </a:solidFill>
              <a:latin typeface="+mn-lt"/>
            </a:endParaRPr>
          </a:p>
        </p:txBody>
      </p:sp>
    </p:spTree>
    <p:extLst>
      <p:ext uri="{BB962C8B-B14F-4D97-AF65-F5344CB8AC3E}">
        <p14:creationId xmlns:p14="http://schemas.microsoft.com/office/powerpoint/2010/main" val="3496701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799" y="141940"/>
            <a:ext cx="7578635" cy="835025"/>
          </a:xfrm>
        </p:spPr>
        <p:txBody>
          <a:bodyPr/>
          <a:lstStyle/>
          <a:p>
            <a:r>
              <a:rPr lang="en-US" dirty="0"/>
              <a:t>FAR/Non-FAR</a:t>
            </a:r>
          </a:p>
        </p:txBody>
      </p:sp>
      <p:pic>
        <p:nvPicPr>
          <p:cNvPr id="5" name="Picture 4"/>
          <p:cNvPicPr>
            <a:picLocks noChangeAspect="1"/>
          </p:cNvPicPr>
          <p:nvPr/>
        </p:nvPicPr>
        <p:blipFill>
          <a:blip r:embed="rId3"/>
          <a:stretch>
            <a:fillRect/>
          </a:stretch>
        </p:blipFill>
        <p:spPr>
          <a:xfrm>
            <a:off x="1" y="1238412"/>
            <a:ext cx="9144000" cy="5324955"/>
          </a:xfrm>
          <a:prstGeom prst="rect">
            <a:avLst/>
          </a:prstGeom>
        </p:spPr>
      </p:pic>
    </p:spTree>
    <p:extLst>
      <p:ext uri="{BB962C8B-B14F-4D97-AF65-F5344CB8AC3E}">
        <p14:creationId xmlns:p14="http://schemas.microsoft.com/office/powerpoint/2010/main" val="1060213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Transfer Examples</a:t>
            </a:r>
          </a:p>
        </p:txBody>
      </p:sp>
      <p:sp>
        <p:nvSpPr>
          <p:cNvPr id="5" name="TextBox 4"/>
          <p:cNvSpPr txBox="1"/>
          <p:nvPr/>
        </p:nvSpPr>
        <p:spPr>
          <a:xfrm>
            <a:off x="815845" y="1269598"/>
            <a:ext cx="926857" cy="400110"/>
          </a:xfrm>
          <a:prstGeom prst="rect">
            <a:avLst/>
          </a:prstGeom>
          <a:noFill/>
          <a:ln w="38100">
            <a:noFill/>
          </a:ln>
        </p:spPr>
        <p:txBody>
          <a:bodyPr wrap="none" rtlCol="0">
            <a:spAutoFit/>
          </a:bodyPr>
          <a:lstStyle/>
          <a:p>
            <a:r>
              <a:rPr lang="en-US" sz="2000" b="1" u="sng" dirty="0">
                <a:solidFill>
                  <a:srgbClr val="002060"/>
                </a:solidFill>
              </a:rPr>
              <a:t>WETS</a:t>
            </a:r>
          </a:p>
        </p:txBody>
      </p:sp>
      <p:sp>
        <p:nvSpPr>
          <p:cNvPr id="6" name="TextBox 5"/>
          <p:cNvSpPr txBox="1"/>
          <p:nvPr/>
        </p:nvSpPr>
        <p:spPr>
          <a:xfrm>
            <a:off x="62117" y="4362116"/>
            <a:ext cx="2986908" cy="400110"/>
          </a:xfrm>
          <a:prstGeom prst="rect">
            <a:avLst/>
          </a:prstGeom>
          <a:noFill/>
          <a:ln w="38100">
            <a:noFill/>
          </a:ln>
        </p:spPr>
        <p:txBody>
          <a:bodyPr wrap="none" rtlCol="0">
            <a:spAutoFit/>
          </a:bodyPr>
          <a:lstStyle>
            <a:defPPr>
              <a:defRPr lang="en-US"/>
            </a:defPPr>
            <a:lvl1pPr>
              <a:defRPr b="1" u="sng">
                <a:solidFill>
                  <a:srgbClr val="002060"/>
                </a:solidFill>
              </a:defRPr>
            </a:lvl1pPr>
          </a:lstStyle>
          <a:p>
            <a:r>
              <a:rPr lang="en-US" sz="2000" dirty="0"/>
              <a:t>X-10 Spindle Lock Tool</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312" y="1723240"/>
            <a:ext cx="1295609" cy="1278571"/>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
          <p:cNvSpPr>
            <a:spLocks noGrp="1"/>
          </p:cNvSpPr>
          <p:nvPr>
            <p:ph idx="1"/>
          </p:nvPr>
        </p:nvSpPr>
        <p:spPr>
          <a:xfrm>
            <a:off x="2666082" y="1587978"/>
            <a:ext cx="5871990" cy="2349178"/>
          </a:xfrm>
        </p:spPr>
        <p:txBody>
          <a:bodyPr/>
          <a:lstStyle/>
          <a:p>
            <a:pPr marL="0" indent="0">
              <a:buNone/>
            </a:pPr>
            <a:r>
              <a:rPr lang="en-US" sz="2000" u="sng" dirty="0"/>
              <a:t>Wave Energy Test Site</a:t>
            </a:r>
          </a:p>
          <a:p>
            <a:pPr marL="225425" indent="-225425"/>
            <a:r>
              <a:rPr lang="en-US" sz="2000" dirty="0"/>
              <a:t>Purpose: Advance the US state of technology in Marine Hydrokinetic Energy</a:t>
            </a:r>
          </a:p>
          <a:p>
            <a:pPr marL="225425" indent="-225425"/>
            <a:r>
              <a:rPr lang="en-US" sz="2000" dirty="0"/>
              <a:t>Utilizes a combination of IDIQs, UARC, DOE Grants, and CRADAs</a:t>
            </a:r>
          </a:p>
          <a:p>
            <a:pPr marL="225425" indent="-225425"/>
            <a:r>
              <a:rPr lang="en-US" sz="2000" dirty="0"/>
              <a:t>Incudes DON, DOE, Academia, and Industry </a:t>
            </a: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4364" y="3001811"/>
            <a:ext cx="1301557" cy="1218428"/>
          </a:xfrm>
          <a:prstGeom prst="rect">
            <a:avLst/>
          </a:prstGeom>
        </p:spPr>
      </p:pic>
      <p:sp>
        <p:nvSpPr>
          <p:cNvPr id="13" name="Rectangle 12"/>
          <p:cNvSpPr/>
          <p:nvPr/>
        </p:nvSpPr>
        <p:spPr>
          <a:xfrm>
            <a:off x="2401677" y="4704987"/>
            <a:ext cx="6742324" cy="1938992"/>
          </a:xfrm>
          <a:prstGeom prst="rect">
            <a:avLst/>
          </a:prstGeom>
        </p:spPr>
        <p:txBody>
          <a:bodyPr wrap="square">
            <a:spAutoFit/>
          </a:bodyPr>
          <a:lstStyle/>
          <a:p>
            <a:pPr marL="461963" lvl="1" indent="-228600" algn="l">
              <a:buFont typeface="Arial" panose="020B0604020202020204" pitchFamily="34" charset="0"/>
              <a:buChar char="•"/>
            </a:pPr>
            <a:r>
              <a:rPr lang="en-US" sz="2000" b="1" dirty="0">
                <a:solidFill>
                  <a:srgbClr val="002060"/>
                </a:solidFill>
                <a:latin typeface="+mn-lt"/>
              </a:rPr>
              <a:t>Developed by DoD/PLA with Lockmasters, Inc. </a:t>
            </a:r>
          </a:p>
          <a:p>
            <a:pPr marL="461963" lvl="1" indent="-228600" algn="l">
              <a:buFont typeface="Arial" panose="020B0604020202020204" pitchFamily="34" charset="0"/>
              <a:buChar char="•"/>
            </a:pPr>
            <a:r>
              <a:rPr lang="en-US" sz="2000" b="1" dirty="0">
                <a:solidFill>
                  <a:srgbClr val="002060"/>
                </a:solidFill>
                <a:latin typeface="+mn-lt"/>
              </a:rPr>
              <a:t>Tool resolves improper spindle installation avoiding critical lockout failures ”Estimated total cost avoidance: First four years: $2,388,000</a:t>
            </a:r>
          </a:p>
          <a:p>
            <a:pPr marL="461963" lvl="1" indent="-228600" algn="l">
              <a:buFont typeface="Arial" panose="020B0604020202020204" pitchFamily="34" charset="0"/>
              <a:buChar char="•"/>
            </a:pPr>
            <a:r>
              <a:rPr lang="en-US" sz="2000" b="1" dirty="0">
                <a:solidFill>
                  <a:srgbClr val="002060"/>
                </a:solidFill>
                <a:latin typeface="+mn-lt"/>
              </a:rPr>
              <a:t>Extrapolated savings for 30-years container Life at with 0.02% failure rate: $17,910,000</a:t>
            </a:r>
          </a:p>
        </p:txBody>
      </p:sp>
      <p:pic>
        <p:nvPicPr>
          <p:cNvPr id="14" name="Picture 13" descr="C:\Users\cheryl.monzon\AppData\Local\Microsoft\Windows\Temporary Internet Files\Content.Word\DSC0239-alt.jpg"/>
          <p:cNvPicPr/>
          <p:nvPr/>
        </p:nvPicPr>
        <p:blipFill rotWithShape="1">
          <a:blip r:embed="rId5" cstate="print">
            <a:extLst>
              <a:ext uri="{28A0092B-C50C-407E-A947-70E740481C1C}">
                <a14:useLocalDpi xmlns:a14="http://schemas.microsoft.com/office/drawing/2010/main" val="0"/>
              </a:ext>
            </a:extLst>
          </a:blip>
          <a:srcRect l="23740" t="20461" r="27099"/>
          <a:stretch/>
        </p:blipFill>
        <p:spPr bwMode="auto">
          <a:xfrm>
            <a:off x="604364" y="4858367"/>
            <a:ext cx="1566154" cy="1689471"/>
          </a:xfrm>
          <a:prstGeom prst="rect">
            <a:avLst/>
          </a:prstGeom>
          <a:noFill/>
          <a:ln>
            <a:noFill/>
          </a:ln>
        </p:spPr>
      </p:pic>
    </p:spTree>
    <p:extLst>
      <p:ext uri="{BB962C8B-B14F-4D97-AF65-F5344CB8AC3E}">
        <p14:creationId xmlns:p14="http://schemas.microsoft.com/office/powerpoint/2010/main" val="8030354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Wrap-up</a:t>
            </a:r>
          </a:p>
        </p:txBody>
      </p:sp>
      <p:sp>
        <p:nvSpPr>
          <p:cNvPr id="5" name="Content Placeholder 1">
            <a:extLst>
              <a:ext uri="{FF2B5EF4-FFF2-40B4-BE49-F238E27FC236}">
                <a16:creationId xmlns:a16="http://schemas.microsoft.com/office/drawing/2014/main" id="{E5A6E258-E5C3-356B-4A44-7106A56EAB71}"/>
              </a:ext>
            </a:extLst>
          </p:cNvPr>
          <p:cNvSpPr>
            <a:spLocks noGrp="1"/>
          </p:cNvSpPr>
          <p:nvPr>
            <p:ph idx="1"/>
          </p:nvPr>
        </p:nvSpPr>
        <p:spPr>
          <a:xfrm>
            <a:off x="166255" y="1198562"/>
            <a:ext cx="8758670" cy="5145593"/>
          </a:xfrm>
        </p:spPr>
        <p:txBody>
          <a:bodyPr/>
          <a:lstStyle/>
          <a:p>
            <a:pPr marL="228600" indent="-228600"/>
            <a:r>
              <a:rPr lang="en-US" sz="2400" dirty="0"/>
              <a:t>We must build enduring advantages in a complex, rapidly changing threat environment </a:t>
            </a:r>
          </a:p>
          <a:p>
            <a:pPr marL="685800" lvl="1" indent="-228600"/>
            <a:r>
              <a:rPr lang="en-US" sz="2200" dirty="0"/>
              <a:t>Accelerate getting technology more quickly to the warfighter</a:t>
            </a:r>
          </a:p>
          <a:p>
            <a:pPr marL="685800" lvl="1" indent="-228600"/>
            <a:r>
              <a:rPr lang="en-US" sz="2200" dirty="0"/>
              <a:t>Leverage industry and academia partners to the greatest extent possible </a:t>
            </a:r>
          </a:p>
          <a:p>
            <a:pPr marL="685800" lvl="1" indent="-228600"/>
            <a:r>
              <a:rPr lang="en-US" sz="2200" dirty="0"/>
              <a:t>Culture focused on continuous improvement - GRGB is a strategic imperative</a:t>
            </a:r>
          </a:p>
          <a:p>
            <a:pPr marL="228600" indent="-228600"/>
            <a:r>
              <a:rPr lang="en-US" sz="2400" dirty="0"/>
              <a:t>ANTX Coastal Trident + NavalX Agility Summit is aligned and provides an opportunity to learn and exchange ideas</a:t>
            </a:r>
          </a:p>
          <a:p>
            <a:pPr marL="677863" lvl="1" indent="-228600"/>
            <a:r>
              <a:rPr lang="en-US" sz="2200" dirty="0"/>
              <a:t>“Build a little, test a little, learn a lot and do it again”</a:t>
            </a:r>
          </a:p>
          <a:p>
            <a:pPr marL="677863" lvl="1" indent="-228600"/>
            <a:r>
              <a:rPr lang="en-US" sz="2200" dirty="0"/>
              <a:t>“Stretch ourselves intellectually… always”</a:t>
            </a:r>
          </a:p>
          <a:p>
            <a:pPr marL="677863" lvl="1" indent="-228600"/>
            <a:endParaRPr lang="en-US" sz="2200" dirty="0"/>
          </a:p>
        </p:txBody>
      </p:sp>
    </p:spTree>
    <p:extLst>
      <p:ext uri="{BB962C8B-B14F-4D97-AF65-F5344CB8AC3E}">
        <p14:creationId xmlns:p14="http://schemas.microsoft.com/office/powerpoint/2010/main" val="3619481380"/>
      </p:ext>
    </p:extLst>
  </p:cSld>
  <p:clrMapOvr>
    <a:masterClrMapping/>
  </p:clrMapOvr>
  <p:transition/>
</p:sld>
</file>

<file path=ppt/theme/theme1.xml><?xml version="1.0" encoding="utf-8"?>
<a:theme xmlns:a="http://schemas.openxmlformats.org/drawingml/2006/main" name="EXWC_theme">
  <a:themeElements>
    <a:clrScheme name="EXWC Table">
      <a:dk1>
        <a:srgbClr val="003367"/>
      </a:dk1>
      <a:lt1>
        <a:srgbClr val="FFFFFF"/>
      </a:lt1>
      <a:dk2>
        <a:srgbClr val="8DB4E3"/>
      </a:dk2>
      <a:lt2>
        <a:srgbClr val="EEECE1"/>
      </a:lt2>
      <a:accent1>
        <a:srgbClr val="4E80BD"/>
      </a:accent1>
      <a:accent2>
        <a:srgbClr val="C0504D"/>
      </a:accent2>
      <a:accent3>
        <a:srgbClr val="9BBB59"/>
      </a:accent3>
      <a:accent4>
        <a:srgbClr val="8064A2"/>
      </a:accent4>
      <a:accent5>
        <a:srgbClr val="4BACC6"/>
      </a:accent5>
      <a:accent6>
        <a:srgbClr val="F79646"/>
      </a:accent6>
      <a:hlink>
        <a:srgbClr val="800080"/>
      </a:hlink>
      <a:folHlink>
        <a:srgbClr val="806480"/>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002060"/>
          </a:solidFill>
          <a:prstDash val="solid"/>
          <a:round/>
          <a:headEnd type="none" w="med" len="med"/>
          <a:tailEnd type="none" w="med" len="med"/>
        </a:ln>
        <a:effectLst/>
      </a:spPr>
      <a:bodyPr vert="horz" wrap="square" lIns="99276" tIns="49638" rIns="99276" bIns="49638" numCol="1" rtlCol="0"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bg1"/>
            </a:solidFill>
            <a:effectLst/>
            <a:latin typeface="Arial" charset="0"/>
          </a:defRPr>
        </a:defPPr>
      </a:lstStyle>
    </a:spDef>
    <a:lnDef>
      <a:spPr bwMode="auto">
        <a:noFill/>
        <a:ln w="38100" cap="flat" cmpd="sng" algn="ctr">
          <a:solidFill>
            <a:srgbClr val="002060"/>
          </a:solidFill>
          <a:prstDash val="solid"/>
          <a:round/>
          <a:headEnd type="none" w="med" len="med"/>
          <a:tailEnd type="arrow"/>
        </a:ln>
        <a:effectLst/>
      </a:spPr>
      <a:bodyPr/>
      <a:lstStyle/>
    </a:lnDef>
    <a:txDef>
      <a:spPr>
        <a:noFill/>
        <a:ln w="38100">
          <a:solidFill>
            <a:srgbClr val="002060"/>
          </a:solidFill>
        </a:ln>
      </a:spPr>
      <a:bodyPr wrap="square" rtlCol="0">
        <a:spAutoFit/>
      </a:bodyPr>
      <a:lstStyle>
        <a:defPPr>
          <a:defRPr dirty="0" smtClean="0">
            <a:solidFill>
              <a:srgbClr val="002060"/>
            </a:solidFil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WC_theme" id="{D4EE9251-100F-4B6F-AFD3-0E225E47A170}" vid="{E0E68837-49DD-4F22-A88F-2756CE60D9E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0 xmlns="d7c3111a-1050-4ced-9216-d7067a136d4e">2.3</Order0>
    <BriefDay xmlns="d7c3111a-1050-4ced-9216-d7067a136d4e">Day 2</BriefDay>
    <FileType xmlns="d7c3111a-1050-4ced-9216-d7067a136d4e">Brief</File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8E30D84B0D5F4689DE40665C68B6BF" ma:contentTypeVersion="8" ma:contentTypeDescription="Create a new document." ma:contentTypeScope="" ma:versionID="05e5f298dd667c5088e2adbb73afd2d5">
  <xsd:schema xmlns:xsd="http://www.w3.org/2001/XMLSchema" xmlns:xs="http://www.w3.org/2001/XMLSchema" xmlns:p="http://schemas.microsoft.com/office/2006/metadata/properties" xmlns:ns2="d7c3111a-1050-4ced-9216-d7067a136d4e" xmlns:ns3="c563621d-2d7a-4ac8-bf93-52730fc36a9e" targetNamespace="http://schemas.microsoft.com/office/2006/metadata/properties" ma:root="true" ma:fieldsID="2c02515339ecf7a65e2faa1b8143c9ac" ns2:_="" ns3:_="">
    <xsd:import namespace="d7c3111a-1050-4ced-9216-d7067a136d4e"/>
    <xsd:import namespace="c563621d-2d7a-4ac8-bf93-52730fc36a9e"/>
    <xsd:element name="properties">
      <xsd:complexType>
        <xsd:sequence>
          <xsd:element name="documentManagement">
            <xsd:complexType>
              <xsd:all>
                <xsd:element ref="ns2:MediaServiceMetadata" minOccurs="0"/>
                <xsd:element ref="ns2:MediaServiceFastMetadata" minOccurs="0"/>
                <xsd:element ref="ns2:FileType" minOccurs="0"/>
                <xsd:element ref="ns2:BriefDay" minOccurs="0"/>
                <xsd:element ref="ns2:Order0"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3111a-1050-4ced-9216-d7067a136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leType" ma:index="10" nillable="true" ma:displayName="File Type" ma:format="Dropdown" ma:internalName="FileType">
      <xsd:simpleType>
        <xsd:restriction base="dms:Choice">
          <xsd:enumeration value="Brief"/>
          <xsd:enumeration value="Agenda"/>
          <xsd:enumeration value="References and Resources"/>
          <xsd:enumeration value="Logistics and General Info"/>
        </xsd:restriction>
      </xsd:simpleType>
    </xsd:element>
    <xsd:element name="BriefDay" ma:index="11" nillable="true" ma:displayName="Brief Day" ma:format="Dropdown" ma:internalName="BriefDay">
      <xsd:simpleType>
        <xsd:restriction base="dms:Choice">
          <xsd:enumeration value="Day 1"/>
          <xsd:enumeration value="Day 2"/>
          <xsd:enumeration value="Day 3"/>
        </xsd:restriction>
      </xsd:simpleType>
    </xsd:element>
    <xsd:element name="Order0" ma:index="12"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563621d-2d7a-4ac8-bf93-52730fc36a9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54452-0DD8-4279-B81C-016037A3E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7c3111a-1050-4ced-9216-d7067a136d4e"/>
    <ds:schemaRef ds:uri="http://purl.org/dc/dcmitype/"/>
    <ds:schemaRef ds:uri="http://schemas.microsoft.com/office/infopath/2007/PartnerControls"/>
    <ds:schemaRef ds:uri="c563621d-2d7a-4ac8-bf93-52730fc36a9e"/>
    <ds:schemaRef ds:uri="http://www.w3.org/XML/1998/namespace"/>
  </ds:schemaRefs>
</ds:datastoreItem>
</file>

<file path=customXml/itemProps2.xml><?xml version="1.0" encoding="utf-8"?>
<ds:datastoreItem xmlns:ds="http://schemas.openxmlformats.org/officeDocument/2006/customXml" ds:itemID="{06B3829A-5A08-44CD-BA35-F5B7E3FD7C31}">
  <ds:schemaRefs>
    <ds:schemaRef ds:uri="http://schemas.microsoft.com/sharepoint/v3/contenttype/forms"/>
  </ds:schemaRefs>
</ds:datastoreItem>
</file>

<file path=customXml/itemProps3.xml><?xml version="1.0" encoding="utf-8"?>
<ds:datastoreItem xmlns:ds="http://schemas.openxmlformats.org/officeDocument/2006/customXml" ds:itemID="{7C436FEE-8793-4E0A-8B3F-14C9E91EB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3111a-1050-4ced-9216-d7067a136d4e"/>
    <ds:schemaRef ds:uri="c563621d-2d7a-4ac8-bf93-52730fc36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728</TotalTime>
  <Words>1637</Words>
  <Application>Microsoft Office PowerPoint</Application>
  <PresentationFormat>On-screen Show (4:3)</PresentationFormat>
  <Paragraphs>118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Courier New</vt:lpstr>
      <vt:lpstr>Times New Roman</vt:lpstr>
      <vt:lpstr>Wingdings</vt:lpstr>
      <vt:lpstr>EXWC_theme</vt:lpstr>
      <vt:lpstr>FATHOMWERX SUMMIT KEYNOTE SPEAKER ANTX Coastal Trident + NavalX Agility Summit  14 Sep 2022</vt:lpstr>
      <vt:lpstr>Overview</vt:lpstr>
      <vt:lpstr>Why – NDS 2022 (NDS Fact Sheet 28 Mar 2022)</vt:lpstr>
      <vt:lpstr>Why – Navigation Plan (NFOSES Mar 2022)</vt:lpstr>
      <vt:lpstr>Why – NIF (NAVPLAN Implementation Framework – 26 Jul 2022)</vt:lpstr>
      <vt:lpstr>Importance of Technology Transfer</vt:lpstr>
      <vt:lpstr>FAR/Non-FAR</vt:lpstr>
      <vt:lpstr>Technology Transfer Examples</vt:lpstr>
      <vt:lpstr>Wrap-up</vt:lpstr>
      <vt:lpstr>Thank You</vt:lpstr>
    </vt:vector>
  </TitlesOfParts>
  <Company>NAVFAC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InterImage Inc.</dc:creator>
  <cp:lastModifiedBy>Ling Tang</cp:lastModifiedBy>
  <cp:revision>66</cp:revision>
  <cp:lastPrinted>2022-09-14T00:38:20Z</cp:lastPrinted>
  <dcterms:created xsi:type="dcterms:W3CDTF">2002-12-11T17:01:24Z</dcterms:created>
  <dcterms:modified xsi:type="dcterms:W3CDTF">2022-09-14T07:14:41Z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0x010100E68E30D84B0D5F4689DE40665C68B6BF</vt:lpwstr>
  </property>
</Properties>
</file>