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9512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353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353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23157" y="6213812"/>
            <a:ext cx="11875008" cy="5924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Advanced Naval Technology Exercise Program</a:t>
            </a:r>
            <a:endParaRPr lang="en-US" sz="1600" b="1" baseline="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FATHOMWERX Summit and ANTX-Coastal Trident 2023 Technology</a:t>
            </a:r>
            <a:r>
              <a:rPr lang="en-US" sz="1400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Open House</a:t>
            </a:r>
            <a:endParaRPr lang="en-US" sz="14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3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23157" y="6213812"/>
            <a:ext cx="11875008" cy="5924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Advanced Naval Technology Exercise Program</a:t>
            </a:r>
            <a:endParaRPr lang="en-US" sz="1600" b="1" baseline="0" dirty="0" smtClean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FATHOMWERX Summit and ANTX-Coastal Trident 2023 Technology</a:t>
            </a:r>
            <a:r>
              <a:rPr lang="en-US" sz="1400" baseline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Open House</a:t>
            </a:r>
            <a:endParaRPr lang="en-US" sz="1400" dirty="0" smtClean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18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56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76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6" y="0"/>
            <a:ext cx="1350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281" y="0"/>
            <a:ext cx="1371719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93" y="199506"/>
            <a:ext cx="4264568" cy="3553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4822" y="3726536"/>
            <a:ext cx="704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ANTX-Coastal Trident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0061" y="5280527"/>
            <a:ext cx="3167855" cy="1238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Brendan Applegate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Lead for Fleet Experimentation and Exercises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NSWC Port Hueneme Division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Email: brendan.j.applegate.civ@us.navy.mil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Phone: (619) 616-5667</a:t>
            </a:r>
            <a:endParaRPr 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10" y="5367306"/>
            <a:ext cx="2130483" cy="1065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78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8675" y="130329"/>
            <a:ext cx="7666843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with FATHOMWERX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688" y="1162059"/>
            <a:ext cx="11300876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NavalX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Ventura Tech Bridge, or “FATHOMWERX,” supports a regional ecosystem to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innovate, collaborate, and accelerate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adoption of technologies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FATHOMWERX stakeholders provide unique venues for prototyping, demonstration, and experimentation to small businesses and low-TRL technologies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targeting operational gaps and challenges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NSWC Port Hueneme Division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NAWC Weapons Division-Point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Mugu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688" y="4207811"/>
            <a:ext cx="817529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NAVFAC Engineering and Expeditionary Warfare Center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NUWC Keyport-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San Diego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Port of Hueneme</a:t>
            </a:r>
          </a:p>
          <a:p>
            <a:pPr marL="287338" indent="-287338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EDC-Ventura County and Matter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Labs (PIA partner)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44" y="3659455"/>
            <a:ext cx="3200400" cy="2134642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553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8675" y="130329"/>
            <a:ext cx="7666843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with FATHOMWERX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688" y="1162059"/>
            <a:ext cx="11764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SzPct val="100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Alignment of ANTX with FATHOMWERX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expands access to technology developers and innovators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that might not be engaged with the Navy through traditional acquisition pathways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8213" r="1373" b="8440"/>
          <a:stretch/>
        </p:blipFill>
        <p:spPr>
          <a:xfrm>
            <a:off x="5003188" y="2473679"/>
            <a:ext cx="6815952" cy="32695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688" y="2508026"/>
            <a:ext cx="461744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SzPct val="100000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ANTX serves as a key vehicle in the “Scan” and “Validate” phases of the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NavalX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innovation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pipeline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ANTX facilitates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low barrier-to-entry demonstration and engagement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of capabilities early in the development cycle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27360" y="3158836"/>
            <a:ext cx="1612436" cy="7580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915106" y="3158836"/>
            <a:ext cx="1612436" cy="7580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89831" y="130329"/>
            <a:ext cx="4145687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Design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688" y="1162059"/>
            <a:ext cx="108519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ANTX-Coastal Trident is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conducted as a series of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technical demonstrations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field experiments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discussion-based and operations-based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exercises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 modular construct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facilitates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control over project interactions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limits program risk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Limit impact of real-world operational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commitments 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Limit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impacts of technical delays or cancellations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Allow differing priorities, levels of proficiency, and technical maturity to leverage program resources</a:t>
            </a:r>
          </a:p>
          <a:p>
            <a:pPr marL="287338" indent="-287338"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Establish a more focused training environment or allow participants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indent="282575">
              <a:spcAft>
                <a:spcPts val="600"/>
              </a:spcAft>
              <a:buSzPct val="100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push operational and technical capabilities to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failure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032" y="1872816"/>
            <a:ext cx="1117486" cy="39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59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89831" y="130329"/>
            <a:ext cx="4145687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Design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688" y="1162059"/>
            <a:ext cx="117648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Under its modular design, ANTX-Coastal Trident projects are organized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administratively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where there is a common focus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Modular alignment assists the planning team in coordinating reviews/approvals and communicating program scope</a:t>
            </a:r>
          </a:p>
          <a:p>
            <a:pPr>
              <a:spcAft>
                <a:spcPts val="1200"/>
              </a:spcAft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Operationally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projects are “plugged-and-played” where participants, scenarios, supporting resources are common, or OPSEC/INFOSEC is a factor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688" y="3778160"/>
            <a:ext cx="761914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Sponsored projects and operational stakeholder priorities drive the operational environments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Technical demonstrations and field experiments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may leverage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these environments 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parallel or integrate at the discretion of operational stakeholders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78" y="3963308"/>
            <a:ext cx="2743200" cy="1830788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7271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97" y="166643"/>
            <a:ext cx="8268856" cy="6554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266723" y="3259232"/>
            <a:ext cx="594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ANTX-Coastal Trident 2021 Administrative Construct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 rot="16200000">
            <a:off x="-1209278" y="3172463"/>
            <a:ext cx="56990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ANTX-Coastal Trident 2023 Operational Construct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99" y="507598"/>
            <a:ext cx="9087805" cy="5824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3981" y="740355"/>
            <a:ext cx="289694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Event OSCAR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06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87" y="456835"/>
            <a:ext cx="9626818" cy="5875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3981" y="740355"/>
            <a:ext cx="289694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Event OSCAR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78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32224" y="130329"/>
            <a:ext cx="5003294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of Operations*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814" y="1104433"/>
            <a:ext cx="7813888" cy="49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3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08293" y="130329"/>
            <a:ext cx="8827225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Land-based and Waterside Venues*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508" y="1090425"/>
            <a:ext cx="7982194" cy="50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9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82376" y="130329"/>
            <a:ext cx="5153142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Waterborne Venues*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007" y="1082773"/>
            <a:ext cx="8072723" cy="503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8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5813" y="130329"/>
            <a:ext cx="3839705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ANTX?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146" y="1255106"/>
            <a:ext cx="7505567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“With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rapidly changing threat environment, our National Defense Strategy and other guiding strategic documentation identify a need to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adapt quickly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rapidly to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take advantage of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 innovations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Technologists need an understanding of the operational challenges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Warfighters need an understanding of developing technological opportunities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Navy uses focused experimentation and exercise programs to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maintain awareness of the leading edge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create opportunities for engagement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46">
            <a:off x="8222010" y="1449969"/>
            <a:ext cx="3339789" cy="4322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1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82376" y="130329"/>
            <a:ext cx="5153142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Waterborne Venues*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26007" y="1082773"/>
            <a:ext cx="8072723" cy="50341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6008" y="1395782"/>
            <a:ext cx="10590414" cy="6675322"/>
            <a:chOff x="364987" y="1549676"/>
            <a:chExt cx="6797902" cy="6675322"/>
          </a:xfrm>
        </p:grpSpPr>
        <p:grpSp>
          <p:nvGrpSpPr>
            <p:cNvPr id="7" name="Group 6"/>
            <p:cNvGrpSpPr/>
            <p:nvPr/>
          </p:nvGrpSpPr>
          <p:grpSpPr>
            <a:xfrm>
              <a:off x="364987" y="1549676"/>
              <a:ext cx="6797902" cy="4965696"/>
              <a:chOff x="615507" y="2406344"/>
              <a:chExt cx="6797902" cy="496569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15507" y="2406344"/>
                <a:ext cx="6797902" cy="496569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97971" y="2507900"/>
                <a:ext cx="67154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 order to maintain a low barrier-to-entry, Coastal Trident 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maximizes use of non-traditional venues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This requires some planning flexibility and imagination but significantly increases access to relevant test environments</a:t>
                </a:r>
                <a:endPara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44075" y="2962019"/>
              <a:ext cx="5025111" cy="5262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Example:</a:t>
              </a:r>
            </a:p>
            <a:p>
              <a:pPr>
                <a:spcAft>
                  <a:spcPts val="1200"/>
                </a:spcAft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Instead of a </a:t>
              </a:r>
              <a:r>
                <a:rPr lang="en-US" sz="2400" u="sng" dirty="0">
                  <a:latin typeface="Arial" panose="020B0604020202020204" pitchFamily="34" charset="0"/>
                  <a:cs typeface="Arial" panose="020B0604020202020204" pitchFamily="34" charset="0"/>
                </a:rPr>
                <a:t>Fleet combatant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the planning team might suggest experimentation aboard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en-US" sz="2400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offshore support vessel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2400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oil </a:t>
              </a:r>
              <a:r>
                <a:rPr lang="en-US" sz="2400" u="sng" dirty="0">
                  <a:latin typeface="Arial" panose="020B0604020202020204" pitchFamily="34" charset="0"/>
                  <a:cs typeface="Arial" panose="020B0604020202020204" pitchFamily="34" charset="0"/>
                </a:rPr>
                <a:t>platform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 industrial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structure on the water subject to environmental exposure,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constrained footprint, infrastructure and communications austerity,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but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with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boats to and from several times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daily,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potential for long-duration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installations, and significantly reduced administrative burden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42083" t="34719" r="22865" b="24630"/>
          <a:stretch/>
        </p:blipFill>
        <p:spPr>
          <a:xfrm>
            <a:off x="8272659" y="3392685"/>
            <a:ext cx="3657600" cy="2386032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762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9407" y="130329"/>
            <a:ext cx="5226111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ANTX-CT23 Modules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4741" y="1350127"/>
            <a:ext cx="3820439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Module 1: Port and Maritime Incident Response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4740" y="1825941"/>
            <a:ext cx="382043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Module 2: Port Security and Critical Infrastructure </a:t>
            </a:r>
          </a:p>
          <a:p>
            <a:pPr indent="719138"/>
            <a:r>
              <a:rPr lang="en-US" sz="1400" b="1" dirty="0" smtClean="0">
                <a:latin typeface="Arial Narrow" panose="020B0606020202030204" pitchFamily="34" charset="0"/>
              </a:rPr>
              <a:t>Protection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739" y="2519759"/>
            <a:ext cx="382044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Module 3: Asymmetric Threat Detection and Domain </a:t>
            </a:r>
          </a:p>
          <a:p>
            <a:pPr indent="719138"/>
            <a:r>
              <a:rPr lang="en-US" sz="1400" b="1" dirty="0" smtClean="0">
                <a:latin typeface="Arial Narrow" panose="020B0606020202030204" pitchFamily="34" charset="0"/>
              </a:rPr>
              <a:t>Awareness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739" y="3211242"/>
            <a:ext cx="382044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Module 4: Maintenance and Sustainment of Fleet </a:t>
            </a:r>
          </a:p>
          <a:p>
            <a:pPr indent="719138"/>
            <a:r>
              <a:rPr lang="en-US" sz="1400" b="1" dirty="0" smtClean="0">
                <a:latin typeface="Arial Narrow" panose="020B0606020202030204" pitchFamily="34" charset="0"/>
              </a:rPr>
              <a:t>and Expeditionary Operations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4739" y="3902725"/>
            <a:ext cx="382044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Module 5: Unmanned </a:t>
            </a:r>
            <a:r>
              <a:rPr lang="en-US" sz="1400" b="1" dirty="0">
                <a:latin typeface="Arial Narrow" panose="020B0606020202030204" pitchFamily="34" charset="0"/>
              </a:rPr>
              <a:t>S</a:t>
            </a:r>
            <a:r>
              <a:rPr lang="en-US" sz="1400" b="1" dirty="0" smtClean="0">
                <a:latin typeface="Arial Narrow" panose="020B0606020202030204" pitchFamily="34" charset="0"/>
              </a:rPr>
              <a:t>ystems Applications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4739" y="4378765"/>
            <a:ext cx="382044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Module </a:t>
            </a:r>
            <a:r>
              <a:rPr lang="en-US" sz="1400" b="1" dirty="0">
                <a:latin typeface="Arial Narrow" panose="020B0606020202030204" pitchFamily="34" charset="0"/>
              </a:rPr>
              <a:t>6</a:t>
            </a:r>
            <a:r>
              <a:rPr lang="en-US" sz="1400" b="1" dirty="0" smtClean="0">
                <a:latin typeface="Arial Narrow" panose="020B0606020202030204" pitchFamily="34" charset="0"/>
              </a:rPr>
              <a:t>: Unmanned Systems Countermeasures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4739" y="4854805"/>
            <a:ext cx="382044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Module 7: Decision Support and Information </a:t>
            </a:r>
          </a:p>
          <a:p>
            <a:pPr indent="719138"/>
            <a:r>
              <a:rPr lang="en-US" sz="1400" b="1" dirty="0" smtClean="0">
                <a:latin typeface="Arial Narrow" panose="020B0606020202030204" pitchFamily="34" charset="0"/>
              </a:rPr>
              <a:t>Dominance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4739" y="5546288"/>
            <a:ext cx="382044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Module 8: Maritime Communications and Data Links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767016" y="1504015"/>
            <a:ext cx="1700634" cy="1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67016" y="2090553"/>
            <a:ext cx="1700634" cy="1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767015" y="2781369"/>
            <a:ext cx="1700634" cy="1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767015" y="3472184"/>
            <a:ext cx="1700634" cy="1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767015" y="4054590"/>
            <a:ext cx="1700634" cy="1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767015" y="4530629"/>
            <a:ext cx="1700634" cy="1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767015" y="5116415"/>
            <a:ext cx="1700634" cy="1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767015" y="5698821"/>
            <a:ext cx="1700634" cy="1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05415" y="131934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 projects planned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5415" y="190288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 projects planned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5415" y="2596703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 projects planned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05415" y="328751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14 projects planned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05415" y="386992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 projects planned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05415" y="4345963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projects planned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05415" y="492643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14 projects planned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05415" y="551415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 projects planned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93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9295" y="130329"/>
            <a:ext cx="7746223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ANTX-CT23 Area of 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73" y="1099398"/>
            <a:ext cx="7824680" cy="51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0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2944" y="130329"/>
            <a:ext cx="7292574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ANTX-CT23 Project Activities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291" y="1444251"/>
            <a:ext cx="5936762" cy="4388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82197" y="3168043"/>
            <a:ext cx="4311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Look around and enjoy the day!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9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5813" y="130329"/>
            <a:ext cx="3839705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ANTX?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55" y="1188087"/>
            <a:ext cx="10815129" cy="482207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84530" y="5135365"/>
            <a:ext cx="8437404" cy="6835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7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5813" y="130329"/>
            <a:ext cx="3839705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ANTX?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145" y="1255106"/>
            <a:ext cx="1177830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ANTX was established to accelerate the identification of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high-value opportunities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for the Navy, larger joint force, and interagency partners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Assessment is based on observation of ANTX activities, with the objective of facilitating progress in one of the following potential engagement areas: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Disruptive opportunity exploration (demonstration or experiment)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into a formal fleet experiment or exercise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into a collaborative S&amp;T project (CRADA)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into a new NR&amp;DE maturation project (NISE project)</a:t>
            </a:r>
          </a:p>
          <a:p>
            <a:pPr marL="287338" indent="-287338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into an existing program of record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Some projects will not warrant recommendations to these transition pathways</a:t>
            </a:r>
          </a:p>
        </p:txBody>
      </p:sp>
    </p:spTree>
    <p:extLst>
      <p:ext uri="{BB962C8B-B14F-4D97-AF65-F5344CB8AC3E}">
        <p14:creationId xmlns:p14="http://schemas.microsoft.com/office/powerpoint/2010/main" val="2476546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5813" y="130329"/>
            <a:ext cx="3839705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ANTX?</a:t>
            </a:r>
            <a:endParaRPr lang="en-US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145" y="1255106"/>
            <a:ext cx="1177830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ANTX was established to accelerate the identification of 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high-value opportunities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Navy, larger joint force, and interagency partners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is based on observation of ANTX activities, with the objective of facilitating progress in one of the following potential engagement areas: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Disruptive opportunity exploration (demonstration or experiment)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into a formal fleet experiment or exercise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into a collaborative S&amp;T project (CRADA)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into a new NR&amp;DE maturation project (NISE project)</a:t>
            </a:r>
          </a:p>
          <a:p>
            <a:pPr marL="287338" indent="-287338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into an existing program of record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projects will not warrant recommendations to these transition pathways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0889" y="1915434"/>
            <a:ext cx="7204644" cy="32008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non-DoD stakeholders, ANTX represents an opportunity to leverage the Navy’s investment in technical innovation and experimentation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absence of dedicated S&amp;T and R&amp;D interfaces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the ability of local, state, and non-DoD federal organizations to gain awareness, access, and insight into developing technologies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otherwise limited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“off-the-shelf”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6" b="14306"/>
          <a:stretch/>
        </p:blipFill>
        <p:spPr>
          <a:xfrm>
            <a:off x="7816948" y="2457142"/>
            <a:ext cx="3657600" cy="2176435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83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5813" y="130329"/>
            <a:ext cx="3839705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ANTX?</a:t>
            </a:r>
            <a:endParaRPr lang="en-US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145" y="1255106"/>
            <a:ext cx="1177830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ANTX was established to accelerate the identification of 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high-value opportunities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Navy, larger joint force, and interagency partners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is based on observation of ANTX activities, with the objective of facilitating progress in one of the following potential engagement areas: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Disruptive opportunity exploration (demonstration or experiment)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into a formal fleet experiment or exercise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into a collaborative S&amp;T project (CRADA)</a:t>
            </a:r>
          </a:p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into a new NR&amp;DE maturation project (NISE project)</a:t>
            </a:r>
          </a:p>
          <a:p>
            <a:pPr marL="287338" indent="-287338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into an existing program of record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projects will not warrant recommendations to these transition pathways</a:t>
            </a:r>
          </a:p>
        </p:txBody>
      </p:sp>
      <p:sp>
        <p:nvSpPr>
          <p:cNvPr id="7" name="Rectangle 6"/>
          <p:cNvSpPr/>
          <p:nvPr/>
        </p:nvSpPr>
        <p:spPr>
          <a:xfrm>
            <a:off x="7040359" y="1470245"/>
            <a:ext cx="3566682" cy="4339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Think…</a:t>
            </a:r>
          </a:p>
          <a:p>
            <a:pPr lvl="0">
              <a:spcAft>
                <a:spcPts val="6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6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exploratory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exercise”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Aft>
                <a:spcPts val="6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is possible?”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will this work?”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Stop short of …</a:t>
            </a:r>
          </a:p>
          <a:p>
            <a:pPr lvl="0">
              <a:spcAft>
                <a:spcPts val="6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“how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would we?”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“how well does this?”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40" y="1810973"/>
            <a:ext cx="5486400" cy="3658194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94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7382" y="130329"/>
            <a:ext cx="7708136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with Coastal Trident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687" y="1162059"/>
            <a:ext cx="116333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Coastal Trident is an operational research program conducted annually to address threats to port and maritime security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Reinforce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federal, state, local government, and private sector strategic partnerships in port and maritime domains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>
            <a:off x="7996844" y="3519168"/>
            <a:ext cx="3657600" cy="2274929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70687" y="2979249"/>
            <a:ext cx="767652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Strengthen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existing capabilities to support safe and effective port and maritime operations</a:t>
            </a:r>
          </a:p>
          <a:p>
            <a:pPr marL="287338" indent="-287338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Explore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CONEMP and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accelerate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access to developing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and transitional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technologies</a:t>
            </a:r>
          </a:p>
          <a:p>
            <a:pPr>
              <a:spcAft>
                <a:spcPts val="1200"/>
              </a:spcAft>
              <a:buSzPct val="100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Coastal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Trident is designed to meet the needs of a wide variety of stakeholders and emphasizes a “whole of society” strategy for port and maritime security</a:t>
            </a:r>
          </a:p>
        </p:txBody>
      </p:sp>
    </p:spTree>
    <p:extLst>
      <p:ext uri="{BB962C8B-B14F-4D97-AF65-F5344CB8AC3E}">
        <p14:creationId xmlns:p14="http://schemas.microsoft.com/office/powerpoint/2010/main" val="3800857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7382" y="130329"/>
            <a:ext cx="7708136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with Coastal Trident</a:t>
            </a:r>
            <a:endParaRPr lang="en-US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687" y="1162059"/>
            <a:ext cx="116333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Coastal Trident is an operational research program conducted annually to address threats to port and maritime security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Reinforce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federal, state, local government, and private sector strategic partnerships in port and maritime domains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>
            <a:off x="7996844" y="3519168"/>
            <a:ext cx="3657600" cy="2274929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0687" y="2979249"/>
            <a:ext cx="767652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Strengthen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existing capabilities to support safe and effective port and maritime operations</a:t>
            </a:r>
          </a:p>
          <a:p>
            <a:pPr marL="287338" indent="-287338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Explore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CONEMP and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accelerate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access to developing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and transitional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technologies</a:t>
            </a:r>
          </a:p>
          <a:p>
            <a:pPr>
              <a:spcAft>
                <a:spcPts val="1200"/>
              </a:spcAft>
              <a:buSzPct val="100000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Coastal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Trident is designed to meet the needs of a wide variety of stakeholders and emphasizes a “whole of society” strategy for port and maritime security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/>
          <a:stretch/>
        </p:blipFill>
        <p:spPr>
          <a:xfrm>
            <a:off x="1763406" y="404889"/>
            <a:ext cx="8447947" cy="5004467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9136" y="5232328"/>
            <a:ext cx="11586382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Coastal Trident 2019 exercise activities epitomize the collaborative learning environment that the program strives to achieve. In this photo,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FBI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county fire department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personnel assess an incident scene constructed by a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Navy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underwater construction team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while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county bomb squad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city fire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department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personnel search an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Army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vessel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docked at a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commercial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port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0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7382" y="130329"/>
            <a:ext cx="7708136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with Coastal Trident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688" y="1162059"/>
            <a:ext cx="118993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ANTX is aligned with Coastal Trident to provide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access to unique resources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not otherwise accessible to experimenters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Scenario-based, operationally relevant test environments</a:t>
            </a:r>
          </a:p>
          <a:p>
            <a:pPr marL="287338" indent="-287338">
              <a:spcAft>
                <a:spcPts val="18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SMEs and representative end users from Navy and interagency partners</a:t>
            </a:r>
          </a:p>
          <a:p>
            <a:pPr>
              <a:buSzPct val="100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Alignment with Coastal Trident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maximizes feedback </a:t>
            </a:r>
          </a:p>
          <a:p>
            <a:pPr>
              <a:spcAft>
                <a:spcPts val="1200"/>
              </a:spcAft>
              <a:buSzPct val="100000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and expands awareness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technical solutions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688" y="4051017"/>
            <a:ext cx="764744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Examine novel CONEMP and CONOPS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Acknowledge multi-agency nature of port and maritime security operations</a:t>
            </a:r>
          </a:p>
          <a:p>
            <a:pPr marL="287338" indent="-287338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Facilitate engagement, collaboration, and innovation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44" y="3580412"/>
            <a:ext cx="3657600" cy="2213685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273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1333</Words>
  <Application>Microsoft Office PowerPoint</Application>
  <PresentationFormat>Widescreen</PresentationFormat>
  <Paragraphs>134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NMCI 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Applegate, Brendan J CIV (USA)</dc:creator>
  <cp:lastModifiedBy>Applegate, Brendan J CIV (USA)</cp:lastModifiedBy>
  <cp:revision>20</cp:revision>
  <dcterms:created xsi:type="dcterms:W3CDTF">2023-09-26T13:19:50Z</dcterms:created>
  <dcterms:modified xsi:type="dcterms:W3CDTF">2023-09-26T22:55:22Z</dcterms:modified>
</cp:coreProperties>
</file>